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79" r:id="rId2"/>
    <p:sldMasterId id="2147483686" r:id="rId3"/>
  </p:sldMasterIdLst>
  <p:notesMasterIdLst>
    <p:notesMasterId r:id="rId44"/>
  </p:notesMasterIdLst>
  <p:handoutMasterIdLst>
    <p:handoutMasterId r:id="rId45"/>
  </p:handoutMasterIdLst>
  <p:sldIdLst>
    <p:sldId id="263" r:id="rId4"/>
    <p:sldId id="264" r:id="rId5"/>
    <p:sldId id="265" r:id="rId6"/>
    <p:sldId id="307" r:id="rId7"/>
    <p:sldId id="308" r:id="rId8"/>
    <p:sldId id="272" r:id="rId9"/>
    <p:sldId id="305" r:id="rId10"/>
    <p:sldId id="306" r:id="rId11"/>
    <p:sldId id="282" r:id="rId12"/>
    <p:sldId id="283" r:id="rId13"/>
    <p:sldId id="284" r:id="rId14"/>
    <p:sldId id="285" r:id="rId15"/>
    <p:sldId id="286" r:id="rId16"/>
    <p:sldId id="287" r:id="rId17"/>
    <p:sldId id="288" r:id="rId18"/>
    <p:sldId id="289" r:id="rId19"/>
    <p:sldId id="290" r:id="rId20"/>
    <p:sldId id="291" r:id="rId21"/>
    <p:sldId id="293" r:id="rId22"/>
    <p:sldId id="294" r:id="rId23"/>
    <p:sldId id="295" r:id="rId24"/>
    <p:sldId id="296" r:id="rId25"/>
    <p:sldId id="297" r:id="rId26"/>
    <p:sldId id="298" r:id="rId27"/>
    <p:sldId id="299" r:id="rId28"/>
    <p:sldId id="300" r:id="rId29"/>
    <p:sldId id="301" r:id="rId30"/>
    <p:sldId id="302" r:id="rId31"/>
    <p:sldId id="309" r:id="rId32"/>
    <p:sldId id="303" r:id="rId33"/>
    <p:sldId id="304" r:id="rId34"/>
    <p:sldId id="273" r:id="rId35"/>
    <p:sldId id="274" r:id="rId36"/>
    <p:sldId id="275" r:id="rId37"/>
    <p:sldId id="276" r:id="rId38"/>
    <p:sldId id="277" r:id="rId39"/>
    <p:sldId id="278" r:id="rId40"/>
    <p:sldId id="279" r:id="rId41"/>
    <p:sldId id="280" r:id="rId42"/>
    <p:sldId id="281" r:id="rId43"/>
  </p:sldIdLst>
  <p:sldSz cx="9144000" cy="6858000" type="screen4x3"/>
  <p:notesSz cx="7010400" cy="9296400"/>
  <p:custDataLst>
    <p:tags r:id="rId4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147" clrIdx="0"/>
  <p:cmAuthor id="2" name="Marilyn Thurston" initials="MT" lastIdx="1" clrIdx="1">
    <p:extLst/>
  </p:cmAuthor>
  <p:cmAuthor id="3" name="Leonard McGuire" initials="LM"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47" autoAdjust="0"/>
    <p:restoredTop sz="94660"/>
  </p:normalViewPr>
  <p:slideViewPr>
    <p:cSldViewPr snapToGrid="0">
      <p:cViewPr varScale="1">
        <p:scale>
          <a:sx n="107" d="100"/>
          <a:sy n="107" d="100"/>
        </p:scale>
        <p:origin x="438" y="102"/>
      </p:cViewPr>
      <p:guideLst>
        <p:guide orient="horz" pos="2160"/>
        <p:guide pos="2880"/>
      </p:guideLst>
    </p:cSldViewPr>
  </p:slideViewPr>
  <p:notesTextViewPr>
    <p:cViewPr>
      <p:scale>
        <a:sx n="1" d="1"/>
        <a:sy n="1" d="1"/>
      </p:scale>
      <p:origin x="0" y="0"/>
    </p:cViewPr>
  </p:notesTextViewPr>
  <p:notesViewPr>
    <p:cSldViewPr snapToGrid="0">
      <p:cViewPr varScale="1">
        <p:scale>
          <a:sx n="80" d="100"/>
          <a:sy n="80" d="100"/>
        </p:scale>
        <p:origin x="2352"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presProps" Target="presProps.xml"/><Relationship Id="rId8" Type="http://schemas.openxmlformats.org/officeDocument/2006/relationships/slide" Target="slides/slide5.xml"/><Relationship Id="rId51"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92A172C-BC77-4311-A9E9-6438EBDC2644}"/>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EAEA169-8D89-4BE8-8FBB-407D78319B45}"/>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r>
              <a:rPr lang="en-US" sz="900" dirty="0">
                <a:latin typeface="Arial" panose="020B0604020202020204" pitchFamily="34" charset="0"/>
                <a:cs typeface="Arial" panose="020B0604020202020204" pitchFamily="34" charset="0"/>
              </a:rPr>
              <a:t>MassHealth Provider Services Training</a:t>
            </a:r>
          </a:p>
        </p:txBody>
      </p:sp>
      <p:sp>
        <p:nvSpPr>
          <p:cNvPr id="4" name="Footer Placeholder 3">
            <a:extLst>
              <a:ext uri="{FF2B5EF4-FFF2-40B4-BE49-F238E27FC236}">
                <a16:creationId xmlns:a16="http://schemas.microsoft.com/office/drawing/2014/main" id="{0C1936BC-08B2-4545-993E-66CD740B6F93}"/>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Tree>
    <p:extLst>
      <p:ext uri="{BB962C8B-B14F-4D97-AF65-F5344CB8AC3E}">
        <p14:creationId xmlns:p14="http://schemas.microsoft.com/office/powerpoint/2010/main" val="10293927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140A137-C3AF-4257-91E7-E24608CFD7E9}" type="datetimeFigureOut">
              <a:rPr lang="en-US" smtClean="0"/>
              <a:pPr/>
              <a:t>7/19/2019</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9845599F-D027-45CD-97B6-E3EE54E43B1F}" type="slidenum">
              <a:rPr lang="en-US" smtClean="0"/>
              <a:pPr/>
              <a:t>‹#›</a:t>
            </a:fld>
            <a:endParaRPr lang="en-US"/>
          </a:p>
        </p:txBody>
      </p:sp>
    </p:spTree>
    <p:extLst>
      <p:ext uri="{BB962C8B-B14F-4D97-AF65-F5344CB8AC3E}">
        <p14:creationId xmlns:p14="http://schemas.microsoft.com/office/powerpoint/2010/main" val="4112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0EDBD5-6477-49D2-B588-61CC5EBEC021}" type="slidenum">
              <a:rPr lang="en-US" smtClean="0">
                <a:solidFill>
                  <a:prstClr val="black"/>
                </a:solidFill>
              </a:rPr>
              <a:pPr/>
              <a:t>1</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315599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B1C57035-8A1A-4DF4-971A-62E36CE545AD}" type="slidenum">
              <a:rPr lang="en-US" altLang="en-US"/>
              <a:pPr eaLnBrk="1" hangingPunct="1"/>
              <a:t>15</a:t>
            </a:fld>
            <a:endParaRPr lang="en-US" altLang="en-US" dirty="0"/>
          </a:p>
        </p:txBody>
      </p:sp>
      <p:sp>
        <p:nvSpPr>
          <p:cNvPr id="73731"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73732"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6DC0D7DD-383A-4284-9CFD-0A4FA7663440}" type="slidenum">
              <a:rPr lang="en-US" altLang="en-US" sz="1200"/>
              <a:pPr algn="r"/>
              <a:t>15</a:t>
            </a:fld>
            <a:endParaRPr lang="en-US" altLang="en-US" sz="1200" dirty="0"/>
          </a:p>
        </p:txBody>
      </p:sp>
      <p:sp>
        <p:nvSpPr>
          <p:cNvPr id="73733"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6" name="Rectangle 3"/>
          <p:cNvSpPr>
            <a:spLocks noGrp="1" noChangeArrowheads="1"/>
          </p:cNvSpPr>
          <p:nvPr>
            <p:ph type="body" idx="1"/>
          </p:nvPr>
        </p:nvSpPr>
        <p:spPr bwMode="auto">
          <a:xfrm>
            <a:off x="1245978" y="3346980"/>
            <a:ext cx="6845335" cy="3171719"/>
          </a:xfrm>
        </p:spPr>
        <p:txBody>
          <a:bodyPr wrap="square" lIns="96012" tIns="48004" rIns="96012" bIns="48004" numCol="1" anchor="t" anchorCtr="0" compatLnSpc="1">
            <a:prstTxWarp prst="textNoShape">
              <a:avLst/>
            </a:prstTxWarp>
          </a:bodyPr>
          <a:lstStyle/>
          <a:p>
            <a:pPr marL="296033" indent="-296033">
              <a:spcBef>
                <a:spcPct val="20000"/>
              </a:spcBef>
              <a:buClr>
                <a:srgbClr val="002A7E"/>
              </a:buClr>
              <a:defRPr/>
            </a:pPr>
            <a:r>
              <a:rPr lang="en-US" b="1" u="sng" dirty="0">
                <a:solidFill>
                  <a:schemeClr val="accent4">
                    <a:lumMod val="90000"/>
                    <a:lumOff val="10000"/>
                  </a:schemeClr>
                </a:solidFill>
                <a:cs typeface="Arial" charset="0"/>
              </a:rPr>
              <a:t>Procedure tab &amp; and Confirmation tab by following these steps: </a:t>
            </a:r>
          </a:p>
          <a:p>
            <a:pPr marL="296033" indent="-296033">
              <a:spcBef>
                <a:spcPct val="20000"/>
              </a:spcBef>
              <a:buClr>
                <a:srgbClr val="002A7E"/>
              </a:buClr>
              <a:defRPr/>
            </a:pPr>
            <a:endParaRPr lang="en-US" b="1" u="sng" dirty="0">
              <a:solidFill>
                <a:schemeClr val="accent4">
                  <a:lumMod val="90000"/>
                  <a:lumOff val="10000"/>
                </a:schemeClr>
              </a:solidFill>
              <a:cs typeface="Arial" charset="0"/>
            </a:endParaRPr>
          </a:p>
          <a:p>
            <a:pPr marL="296033" indent="-296033">
              <a:spcBef>
                <a:spcPct val="20000"/>
              </a:spcBef>
              <a:buClr>
                <a:srgbClr val="002A7E"/>
              </a:buClr>
              <a:defRPr/>
            </a:pPr>
            <a:r>
              <a:rPr lang="en-US" i="1" dirty="0">
                <a:solidFill>
                  <a:schemeClr val="accent4">
                    <a:lumMod val="90000"/>
                    <a:lumOff val="10000"/>
                  </a:schemeClr>
                </a:solidFill>
              </a:rPr>
              <a:t>Submitting Claims Electronically Through DDE</a:t>
            </a:r>
            <a:endParaRPr lang="en-US" b="1" u="sng" dirty="0">
              <a:solidFill>
                <a:schemeClr val="accent4">
                  <a:lumMod val="90000"/>
                  <a:lumOff val="10000"/>
                </a:schemeClr>
              </a:solidFill>
              <a:cs typeface="Arial" charset="0"/>
            </a:endParaRPr>
          </a:p>
        </p:txBody>
      </p:sp>
    </p:spTree>
    <p:extLst>
      <p:ext uri="{BB962C8B-B14F-4D97-AF65-F5344CB8AC3E}">
        <p14:creationId xmlns:p14="http://schemas.microsoft.com/office/powerpoint/2010/main" val="1836625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C7F2866-7B5B-49EF-9661-20EC6312AB6B}" type="slidenum">
              <a:rPr lang="en-US" altLang="en-US"/>
              <a:pPr eaLnBrk="1" hangingPunct="1"/>
              <a:t>16</a:t>
            </a:fld>
            <a:endParaRPr lang="en-US" altLang="en-US" dirty="0"/>
          </a:p>
        </p:txBody>
      </p:sp>
      <p:sp>
        <p:nvSpPr>
          <p:cNvPr id="74755"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74756"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74269326-3465-4F19-A989-3E49BBF5C51C}" type="slidenum">
              <a:rPr lang="en-US" altLang="en-US" sz="1200"/>
              <a:pPr algn="r"/>
              <a:t>16</a:t>
            </a:fld>
            <a:endParaRPr lang="en-US" altLang="en-US" sz="1200" dirty="0"/>
          </a:p>
        </p:txBody>
      </p:sp>
      <p:sp>
        <p:nvSpPr>
          <p:cNvPr id="74757"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6" name="Rectangle 3"/>
          <p:cNvSpPr>
            <a:spLocks noGrp="1" noChangeArrowheads="1"/>
          </p:cNvSpPr>
          <p:nvPr>
            <p:ph type="body" idx="1"/>
          </p:nvPr>
        </p:nvSpPr>
        <p:spPr bwMode="auto">
          <a:xfrm>
            <a:off x="1245978" y="3346980"/>
            <a:ext cx="6845335" cy="3171719"/>
          </a:xfrm>
        </p:spPr>
        <p:txBody>
          <a:bodyPr wrap="square" lIns="96012" tIns="48004" rIns="96012" bIns="48004" numCol="1" anchor="t" anchorCtr="0" compatLnSpc="1">
            <a:prstTxWarp prst="textNoShape">
              <a:avLst/>
            </a:prstTxWarp>
          </a:bodyPr>
          <a:lstStyle/>
          <a:p>
            <a:pPr marL="296033" indent="-296033">
              <a:spcBef>
                <a:spcPct val="20000"/>
              </a:spcBef>
              <a:buClr>
                <a:srgbClr val="002A7E"/>
              </a:buClr>
              <a:defRPr/>
            </a:pPr>
            <a:r>
              <a:rPr lang="en-US" b="1" u="sng" dirty="0">
                <a:solidFill>
                  <a:schemeClr val="accent4">
                    <a:lumMod val="90000"/>
                    <a:lumOff val="10000"/>
                  </a:schemeClr>
                </a:solidFill>
                <a:cs typeface="Arial" charset="0"/>
              </a:rPr>
              <a:t>Procedure tab &amp; and Confirmation tab by following these steps: </a:t>
            </a:r>
          </a:p>
          <a:p>
            <a:pPr marL="296033" indent="-296033">
              <a:spcBef>
                <a:spcPct val="20000"/>
              </a:spcBef>
              <a:buClr>
                <a:srgbClr val="002A7E"/>
              </a:buClr>
              <a:defRPr/>
            </a:pPr>
            <a:endParaRPr lang="en-US" b="1" u="sng" dirty="0">
              <a:solidFill>
                <a:schemeClr val="accent4">
                  <a:lumMod val="90000"/>
                  <a:lumOff val="10000"/>
                </a:schemeClr>
              </a:solidFill>
              <a:cs typeface="Arial" charset="0"/>
            </a:endParaRPr>
          </a:p>
          <a:p>
            <a:pPr marL="296033" indent="-296033">
              <a:spcBef>
                <a:spcPct val="20000"/>
              </a:spcBef>
              <a:buClr>
                <a:srgbClr val="002A7E"/>
              </a:buClr>
              <a:defRPr/>
            </a:pPr>
            <a:r>
              <a:rPr lang="en-US" i="1" dirty="0">
                <a:solidFill>
                  <a:schemeClr val="accent4">
                    <a:lumMod val="90000"/>
                    <a:lumOff val="10000"/>
                  </a:schemeClr>
                </a:solidFill>
              </a:rPr>
              <a:t>Submitting Claims Electronically Through DDE</a:t>
            </a:r>
            <a:endParaRPr lang="en-US" b="1" u="sng" dirty="0">
              <a:solidFill>
                <a:schemeClr val="accent4">
                  <a:lumMod val="90000"/>
                  <a:lumOff val="10000"/>
                </a:schemeClr>
              </a:solidFill>
              <a:cs typeface="Arial" charset="0"/>
            </a:endParaRPr>
          </a:p>
        </p:txBody>
      </p:sp>
    </p:spTree>
    <p:extLst>
      <p:ext uri="{BB962C8B-B14F-4D97-AF65-F5344CB8AC3E}">
        <p14:creationId xmlns:p14="http://schemas.microsoft.com/office/powerpoint/2010/main" val="31076461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9CB96F-4888-4F7B-9E1E-3A0D923F10E1}" type="slidenum">
              <a:rPr lang="en-US" altLang="en-US"/>
              <a:pPr eaLnBrk="1" hangingPunct="1"/>
              <a:t>17</a:t>
            </a:fld>
            <a:endParaRPr lang="en-US" altLang="en-US" dirty="0"/>
          </a:p>
        </p:txBody>
      </p:sp>
      <p:sp>
        <p:nvSpPr>
          <p:cNvPr id="75779"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75780"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52CAF8E5-AAAC-41C7-8138-4AA375132F2E}" type="slidenum">
              <a:rPr lang="en-US" altLang="en-US" sz="1200"/>
              <a:pPr algn="r"/>
              <a:t>17</a:t>
            </a:fld>
            <a:endParaRPr lang="en-US" altLang="en-US" sz="1200" dirty="0"/>
          </a:p>
        </p:txBody>
      </p:sp>
      <p:sp>
        <p:nvSpPr>
          <p:cNvPr id="75781"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6" name="Rectangle 3"/>
          <p:cNvSpPr>
            <a:spLocks noGrp="1" noChangeArrowheads="1"/>
          </p:cNvSpPr>
          <p:nvPr>
            <p:ph type="body" idx="1"/>
          </p:nvPr>
        </p:nvSpPr>
        <p:spPr bwMode="auto">
          <a:xfrm>
            <a:off x="1245978" y="3346980"/>
            <a:ext cx="6845335" cy="3171719"/>
          </a:xfrm>
        </p:spPr>
        <p:txBody>
          <a:bodyPr wrap="square" lIns="96012" tIns="48004" rIns="96012" bIns="48004" numCol="1" anchor="t" anchorCtr="0" compatLnSpc="1">
            <a:prstTxWarp prst="textNoShape">
              <a:avLst/>
            </a:prstTxWarp>
          </a:bodyPr>
          <a:lstStyle/>
          <a:p>
            <a:pPr marL="296033" indent="-296033">
              <a:spcBef>
                <a:spcPct val="20000"/>
              </a:spcBef>
              <a:buClr>
                <a:srgbClr val="002A7E"/>
              </a:buClr>
              <a:defRPr/>
            </a:pPr>
            <a:r>
              <a:rPr lang="en-US" b="1" u="sng" dirty="0">
                <a:solidFill>
                  <a:schemeClr val="accent4">
                    <a:lumMod val="90000"/>
                    <a:lumOff val="10000"/>
                  </a:schemeClr>
                </a:solidFill>
                <a:cs typeface="Arial" charset="0"/>
              </a:rPr>
              <a:t>Procedure tab &amp; and Confirmation tab by following these steps: </a:t>
            </a:r>
          </a:p>
          <a:p>
            <a:pPr marL="296033" indent="-296033">
              <a:spcBef>
                <a:spcPct val="20000"/>
              </a:spcBef>
              <a:buClr>
                <a:srgbClr val="002A7E"/>
              </a:buClr>
              <a:defRPr/>
            </a:pPr>
            <a:endParaRPr lang="en-US" b="1" u="sng" dirty="0">
              <a:solidFill>
                <a:schemeClr val="accent4">
                  <a:lumMod val="90000"/>
                  <a:lumOff val="10000"/>
                </a:schemeClr>
              </a:solidFill>
              <a:cs typeface="Arial" charset="0"/>
            </a:endParaRPr>
          </a:p>
          <a:p>
            <a:pPr marL="296033" indent="-296033">
              <a:spcBef>
                <a:spcPct val="20000"/>
              </a:spcBef>
              <a:buClr>
                <a:srgbClr val="002A7E"/>
              </a:buClr>
              <a:defRPr/>
            </a:pPr>
            <a:r>
              <a:rPr lang="en-US" i="1" dirty="0">
                <a:solidFill>
                  <a:schemeClr val="accent4">
                    <a:lumMod val="90000"/>
                    <a:lumOff val="10000"/>
                  </a:schemeClr>
                </a:solidFill>
              </a:rPr>
              <a:t>Submitting Claims Electronically Through DDE</a:t>
            </a:r>
            <a:endParaRPr lang="en-US" b="1" u="sng" dirty="0">
              <a:solidFill>
                <a:schemeClr val="accent4">
                  <a:lumMod val="90000"/>
                  <a:lumOff val="10000"/>
                </a:schemeClr>
              </a:solidFill>
              <a:cs typeface="Arial" charset="0"/>
            </a:endParaRPr>
          </a:p>
        </p:txBody>
      </p:sp>
    </p:spTree>
    <p:extLst>
      <p:ext uri="{BB962C8B-B14F-4D97-AF65-F5344CB8AC3E}">
        <p14:creationId xmlns:p14="http://schemas.microsoft.com/office/powerpoint/2010/main" val="19306878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5F9CB96F-4888-4F7B-9E1E-3A0D923F10E1}" type="slidenum">
              <a:rPr lang="en-US" altLang="en-US"/>
              <a:pPr eaLnBrk="1" hangingPunct="1"/>
              <a:t>18</a:t>
            </a:fld>
            <a:endParaRPr lang="en-US" altLang="en-US" dirty="0"/>
          </a:p>
        </p:txBody>
      </p:sp>
      <p:sp>
        <p:nvSpPr>
          <p:cNvPr id="75779"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75780"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52CAF8E5-AAAC-41C7-8138-4AA375132F2E}" type="slidenum">
              <a:rPr lang="en-US" altLang="en-US" sz="1200"/>
              <a:pPr algn="r"/>
              <a:t>18</a:t>
            </a:fld>
            <a:endParaRPr lang="en-US" altLang="en-US" sz="1200" dirty="0"/>
          </a:p>
        </p:txBody>
      </p:sp>
      <p:sp>
        <p:nvSpPr>
          <p:cNvPr id="75781"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6" name="Rectangle 3"/>
          <p:cNvSpPr>
            <a:spLocks noGrp="1" noChangeArrowheads="1"/>
          </p:cNvSpPr>
          <p:nvPr>
            <p:ph type="body" idx="1"/>
          </p:nvPr>
        </p:nvSpPr>
        <p:spPr bwMode="auto">
          <a:xfrm>
            <a:off x="1245978" y="3346980"/>
            <a:ext cx="6845335" cy="3171719"/>
          </a:xfrm>
        </p:spPr>
        <p:txBody>
          <a:bodyPr wrap="square" lIns="96012" tIns="48004" rIns="96012" bIns="48004" numCol="1" anchor="t" anchorCtr="0" compatLnSpc="1">
            <a:prstTxWarp prst="textNoShape">
              <a:avLst/>
            </a:prstTxWarp>
          </a:bodyPr>
          <a:lstStyle/>
          <a:p>
            <a:pPr marL="296033" indent="-296033">
              <a:spcBef>
                <a:spcPct val="20000"/>
              </a:spcBef>
              <a:buClr>
                <a:srgbClr val="002A7E"/>
              </a:buClr>
              <a:defRPr/>
            </a:pPr>
            <a:r>
              <a:rPr lang="en-US" b="1" u="sng" dirty="0">
                <a:solidFill>
                  <a:schemeClr val="accent4">
                    <a:lumMod val="90000"/>
                    <a:lumOff val="10000"/>
                  </a:schemeClr>
                </a:solidFill>
                <a:cs typeface="Arial" charset="0"/>
              </a:rPr>
              <a:t>Procedure tab &amp; and Confirmation tab by following these steps: </a:t>
            </a:r>
          </a:p>
          <a:p>
            <a:pPr marL="296033" indent="-296033">
              <a:spcBef>
                <a:spcPct val="20000"/>
              </a:spcBef>
              <a:buClr>
                <a:srgbClr val="002A7E"/>
              </a:buClr>
              <a:defRPr/>
            </a:pPr>
            <a:endParaRPr lang="en-US" b="1" u="sng" dirty="0">
              <a:solidFill>
                <a:schemeClr val="accent4">
                  <a:lumMod val="90000"/>
                  <a:lumOff val="10000"/>
                </a:schemeClr>
              </a:solidFill>
              <a:cs typeface="Arial" charset="0"/>
            </a:endParaRPr>
          </a:p>
          <a:p>
            <a:pPr marL="296033" indent="-296033">
              <a:spcBef>
                <a:spcPct val="20000"/>
              </a:spcBef>
              <a:buClr>
                <a:srgbClr val="002A7E"/>
              </a:buClr>
              <a:defRPr/>
            </a:pPr>
            <a:r>
              <a:rPr lang="en-US" i="1" dirty="0">
                <a:solidFill>
                  <a:schemeClr val="accent4">
                    <a:lumMod val="90000"/>
                    <a:lumOff val="10000"/>
                  </a:schemeClr>
                </a:solidFill>
              </a:rPr>
              <a:t>Submitting Claims Electronically Through DDE</a:t>
            </a:r>
            <a:endParaRPr lang="en-US" b="1" u="sng" dirty="0">
              <a:solidFill>
                <a:schemeClr val="accent4">
                  <a:lumMod val="90000"/>
                  <a:lumOff val="10000"/>
                </a:schemeClr>
              </a:solidFill>
              <a:cs typeface="Arial" charset="0"/>
            </a:endParaRPr>
          </a:p>
        </p:txBody>
      </p:sp>
    </p:spTree>
    <p:extLst>
      <p:ext uri="{BB962C8B-B14F-4D97-AF65-F5344CB8AC3E}">
        <p14:creationId xmlns:p14="http://schemas.microsoft.com/office/powerpoint/2010/main" val="24167987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txBox="1">
            <a:spLocks noGrp="1" noChangeArrowheads="1"/>
          </p:cNvSpPr>
          <p:nvPr/>
        </p:nvSpPr>
        <p:spPr bwMode="auto">
          <a:xfrm>
            <a:off x="0" y="8878470"/>
            <a:ext cx="3047972" cy="466946"/>
          </a:xfrm>
          <a:prstGeom prst="rect">
            <a:avLst/>
          </a:prstGeom>
          <a:noFill/>
          <a:ln w="9525">
            <a:noFill/>
            <a:miter lim="800000"/>
            <a:headEnd/>
            <a:tailEnd/>
          </a:ln>
        </p:spPr>
        <p:txBody>
          <a:bodyPr lIns="96002" tIns="47998" rIns="96002" bIns="47998" anchor="b"/>
          <a:lstStyle/>
          <a:p>
            <a:pPr defTabSz="952551" eaLnBrk="0" hangingPunct="0">
              <a:defRPr/>
            </a:pPr>
            <a:r>
              <a:rPr lang="en-US" altLang="en-US" sz="1200" dirty="0">
                <a:solidFill>
                  <a:prstClr val="black"/>
                </a:solidFill>
                <a:latin typeface="Arial" charset="0"/>
              </a:rPr>
              <a:t>POS Policy Office Briefing - Provider Financial Health &amp; Employment Services</a:t>
            </a:r>
          </a:p>
        </p:txBody>
      </p:sp>
      <p:sp>
        <p:nvSpPr>
          <p:cNvPr id="93187" name="Rectangle 7"/>
          <p:cNvSpPr txBox="1">
            <a:spLocks noGrp="1" noChangeArrowheads="1"/>
          </p:cNvSpPr>
          <p:nvPr/>
        </p:nvSpPr>
        <p:spPr bwMode="auto">
          <a:xfrm>
            <a:off x="3986284" y="8878470"/>
            <a:ext cx="3047972" cy="466946"/>
          </a:xfrm>
          <a:prstGeom prst="rect">
            <a:avLst/>
          </a:prstGeom>
          <a:noFill/>
          <a:ln w="9525">
            <a:noFill/>
            <a:miter lim="800000"/>
            <a:headEnd/>
            <a:tailEnd/>
          </a:ln>
        </p:spPr>
        <p:txBody>
          <a:bodyPr lIns="96002" tIns="47998" rIns="96002" bIns="47998" anchor="b"/>
          <a:lstStyle/>
          <a:p>
            <a:pPr algn="r" defTabSz="952551" eaLnBrk="0" hangingPunct="0">
              <a:defRPr/>
            </a:pPr>
            <a:fld id="{DD8A321D-36F8-4C8A-8A32-0D043F22B13E}" type="slidenum">
              <a:rPr lang="en-US" altLang="en-US" sz="1200">
                <a:solidFill>
                  <a:prstClr val="black"/>
                </a:solidFill>
                <a:latin typeface="Arial" charset="0"/>
              </a:rPr>
              <a:pPr algn="r" defTabSz="952551" eaLnBrk="0" hangingPunct="0">
                <a:defRPr/>
              </a:pPr>
              <a:t>33</a:t>
            </a:fld>
            <a:endParaRPr lang="en-US" altLang="en-US" sz="1200" dirty="0">
              <a:solidFill>
                <a:prstClr val="black"/>
              </a:solidFill>
              <a:latin typeface="Arial" charset="0"/>
            </a:endParaRPr>
          </a:p>
        </p:txBody>
      </p:sp>
      <p:sp>
        <p:nvSpPr>
          <p:cNvPr id="227333" name="Rectangle 2"/>
          <p:cNvSpPr>
            <a:spLocks noGrp="1" noRot="1" noChangeAspect="1" noChangeArrowheads="1" noTextEdit="1"/>
          </p:cNvSpPr>
          <p:nvPr>
            <p:ph type="sldImg"/>
          </p:nvPr>
        </p:nvSpPr>
        <p:spPr>
          <a:xfrm>
            <a:off x="1189038" y="700088"/>
            <a:ext cx="4675187" cy="3505200"/>
          </a:xfrm>
          <a:ln/>
        </p:spPr>
      </p:sp>
      <p:sp>
        <p:nvSpPr>
          <p:cNvPr id="227334" name="Rectangle 3"/>
          <p:cNvSpPr>
            <a:spLocks noGrp="1" noChangeArrowheads="1"/>
          </p:cNvSpPr>
          <p:nvPr>
            <p:ph type="body" idx="1"/>
          </p:nvPr>
        </p:nvSpPr>
        <p:spPr>
          <a:xfrm>
            <a:off x="939548" y="4438155"/>
            <a:ext cx="5161332" cy="4206842"/>
          </a:xfrm>
          <a:noFill/>
          <a:ln/>
        </p:spPr>
        <p:txBody>
          <a:bodyPr lIns="96002" tIns="47998" rIns="96002" bIns="47998"/>
          <a:lstStyle/>
          <a:p>
            <a:endParaRPr lang="en-US" dirty="0"/>
          </a:p>
        </p:txBody>
      </p:sp>
      <p:sp>
        <p:nvSpPr>
          <p:cNvPr id="3" name="Date Placeholder 2"/>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22050149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txBox="1">
            <a:spLocks noGrp="1" noChangeArrowheads="1"/>
          </p:cNvSpPr>
          <p:nvPr/>
        </p:nvSpPr>
        <p:spPr bwMode="auto">
          <a:xfrm>
            <a:off x="0" y="8878470"/>
            <a:ext cx="3047972" cy="466946"/>
          </a:xfrm>
          <a:prstGeom prst="rect">
            <a:avLst/>
          </a:prstGeom>
          <a:noFill/>
          <a:ln w="9525">
            <a:noFill/>
            <a:miter lim="800000"/>
            <a:headEnd/>
            <a:tailEnd/>
          </a:ln>
        </p:spPr>
        <p:txBody>
          <a:bodyPr lIns="96002" tIns="47998" rIns="96002" bIns="47998" anchor="b"/>
          <a:lstStyle/>
          <a:p>
            <a:pPr defTabSz="952551" eaLnBrk="0" hangingPunct="0">
              <a:defRPr/>
            </a:pPr>
            <a:r>
              <a:rPr lang="en-US" altLang="en-US" sz="1200" dirty="0">
                <a:solidFill>
                  <a:prstClr val="black"/>
                </a:solidFill>
                <a:latin typeface="Arial" charset="0"/>
              </a:rPr>
              <a:t>POS Policy Office Briefing - Provider Financial Health &amp; Employment Services</a:t>
            </a:r>
          </a:p>
        </p:txBody>
      </p:sp>
      <p:sp>
        <p:nvSpPr>
          <p:cNvPr id="93187" name="Rectangle 7"/>
          <p:cNvSpPr txBox="1">
            <a:spLocks noGrp="1" noChangeArrowheads="1"/>
          </p:cNvSpPr>
          <p:nvPr/>
        </p:nvSpPr>
        <p:spPr bwMode="auto">
          <a:xfrm>
            <a:off x="3986284" y="8878470"/>
            <a:ext cx="3047972" cy="466946"/>
          </a:xfrm>
          <a:prstGeom prst="rect">
            <a:avLst/>
          </a:prstGeom>
          <a:noFill/>
          <a:ln w="9525">
            <a:noFill/>
            <a:miter lim="800000"/>
            <a:headEnd/>
            <a:tailEnd/>
          </a:ln>
        </p:spPr>
        <p:txBody>
          <a:bodyPr lIns="96002" tIns="47998" rIns="96002" bIns="47998" anchor="b"/>
          <a:lstStyle/>
          <a:p>
            <a:pPr algn="r" defTabSz="952551" eaLnBrk="0" hangingPunct="0">
              <a:defRPr/>
            </a:pPr>
            <a:fld id="{DD8A321D-36F8-4C8A-8A32-0D043F22B13E}" type="slidenum">
              <a:rPr lang="en-US" altLang="en-US" sz="1200">
                <a:solidFill>
                  <a:prstClr val="black"/>
                </a:solidFill>
                <a:latin typeface="Arial" charset="0"/>
              </a:rPr>
              <a:pPr algn="r" defTabSz="952551" eaLnBrk="0" hangingPunct="0">
                <a:defRPr/>
              </a:pPr>
              <a:t>36</a:t>
            </a:fld>
            <a:endParaRPr lang="en-US" altLang="en-US" sz="1200" dirty="0">
              <a:solidFill>
                <a:prstClr val="black"/>
              </a:solidFill>
              <a:latin typeface="Arial" charset="0"/>
            </a:endParaRPr>
          </a:p>
        </p:txBody>
      </p:sp>
      <p:sp>
        <p:nvSpPr>
          <p:cNvPr id="227333" name="Rectangle 2"/>
          <p:cNvSpPr>
            <a:spLocks noGrp="1" noRot="1" noChangeAspect="1" noChangeArrowheads="1" noTextEdit="1"/>
          </p:cNvSpPr>
          <p:nvPr>
            <p:ph type="sldImg"/>
          </p:nvPr>
        </p:nvSpPr>
        <p:spPr>
          <a:xfrm>
            <a:off x="1189038" y="700088"/>
            <a:ext cx="4675187" cy="3505200"/>
          </a:xfrm>
          <a:ln/>
        </p:spPr>
      </p:sp>
      <p:sp>
        <p:nvSpPr>
          <p:cNvPr id="227334" name="Rectangle 3"/>
          <p:cNvSpPr>
            <a:spLocks noGrp="1" noChangeArrowheads="1"/>
          </p:cNvSpPr>
          <p:nvPr>
            <p:ph type="body" idx="1"/>
          </p:nvPr>
        </p:nvSpPr>
        <p:spPr>
          <a:xfrm>
            <a:off x="939548" y="4438155"/>
            <a:ext cx="5161332" cy="4206842"/>
          </a:xfrm>
          <a:noFill/>
          <a:ln/>
        </p:spPr>
        <p:txBody>
          <a:bodyPr lIns="96002" tIns="47998" rIns="96002" bIns="47998"/>
          <a:lstStyle/>
          <a:p>
            <a:endParaRPr lang="en-US" dirty="0"/>
          </a:p>
        </p:txBody>
      </p:sp>
      <p:sp>
        <p:nvSpPr>
          <p:cNvPr id="3" name="Date Placeholder 2"/>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35519869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txBox="1">
            <a:spLocks noGrp="1" noChangeArrowheads="1"/>
          </p:cNvSpPr>
          <p:nvPr/>
        </p:nvSpPr>
        <p:spPr bwMode="auto">
          <a:xfrm>
            <a:off x="0" y="8878470"/>
            <a:ext cx="3047972" cy="466946"/>
          </a:xfrm>
          <a:prstGeom prst="rect">
            <a:avLst/>
          </a:prstGeom>
          <a:noFill/>
          <a:ln w="9525">
            <a:noFill/>
            <a:miter lim="800000"/>
            <a:headEnd/>
            <a:tailEnd/>
          </a:ln>
        </p:spPr>
        <p:txBody>
          <a:bodyPr lIns="96002" tIns="47998" rIns="96002" bIns="47998" anchor="b"/>
          <a:lstStyle/>
          <a:p>
            <a:pPr defTabSz="952551" eaLnBrk="0" hangingPunct="0">
              <a:defRPr/>
            </a:pPr>
            <a:r>
              <a:rPr lang="en-US" altLang="en-US" sz="1200" dirty="0">
                <a:solidFill>
                  <a:prstClr val="black"/>
                </a:solidFill>
                <a:latin typeface="Arial" charset="0"/>
              </a:rPr>
              <a:t>POS Policy Office Briefing - Provider Financial Health &amp; Employment Services</a:t>
            </a:r>
          </a:p>
        </p:txBody>
      </p:sp>
      <p:sp>
        <p:nvSpPr>
          <p:cNvPr id="93187" name="Rectangle 7"/>
          <p:cNvSpPr txBox="1">
            <a:spLocks noGrp="1" noChangeArrowheads="1"/>
          </p:cNvSpPr>
          <p:nvPr/>
        </p:nvSpPr>
        <p:spPr bwMode="auto">
          <a:xfrm>
            <a:off x="3986284" y="8878470"/>
            <a:ext cx="3047972" cy="466946"/>
          </a:xfrm>
          <a:prstGeom prst="rect">
            <a:avLst/>
          </a:prstGeom>
          <a:noFill/>
          <a:ln w="9525">
            <a:noFill/>
            <a:miter lim="800000"/>
            <a:headEnd/>
            <a:tailEnd/>
          </a:ln>
        </p:spPr>
        <p:txBody>
          <a:bodyPr lIns="96002" tIns="47998" rIns="96002" bIns="47998" anchor="b"/>
          <a:lstStyle/>
          <a:p>
            <a:pPr algn="r" defTabSz="952551" eaLnBrk="0" hangingPunct="0">
              <a:defRPr/>
            </a:pPr>
            <a:fld id="{DD8A321D-36F8-4C8A-8A32-0D043F22B13E}" type="slidenum">
              <a:rPr lang="en-US" altLang="en-US" sz="1200">
                <a:solidFill>
                  <a:prstClr val="black"/>
                </a:solidFill>
                <a:latin typeface="Arial" charset="0"/>
              </a:rPr>
              <a:pPr algn="r" defTabSz="952551" eaLnBrk="0" hangingPunct="0">
                <a:defRPr/>
              </a:pPr>
              <a:t>37</a:t>
            </a:fld>
            <a:endParaRPr lang="en-US" altLang="en-US" sz="1200" dirty="0">
              <a:solidFill>
                <a:prstClr val="black"/>
              </a:solidFill>
              <a:latin typeface="Arial" charset="0"/>
            </a:endParaRPr>
          </a:p>
        </p:txBody>
      </p:sp>
      <p:sp>
        <p:nvSpPr>
          <p:cNvPr id="227333" name="Rectangle 2"/>
          <p:cNvSpPr>
            <a:spLocks noGrp="1" noRot="1" noChangeAspect="1" noChangeArrowheads="1" noTextEdit="1"/>
          </p:cNvSpPr>
          <p:nvPr>
            <p:ph type="sldImg"/>
          </p:nvPr>
        </p:nvSpPr>
        <p:spPr>
          <a:xfrm>
            <a:off x="1189038" y="700088"/>
            <a:ext cx="4675187" cy="3505200"/>
          </a:xfrm>
          <a:ln/>
        </p:spPr>
      </p:sp>
      <p:sp>
        <p:nvSpPr>
          <p:cNvPr id="227334" name="Rectangle 3"/>
          <p:cNvSpPr>
            <a:spLocks noGrp="1" noChangeArrowheads="1"/>
          </p:cNvSpPr>
          <p:nvPr>
            <p:ph type="body" idx="1"/>
          </p:nvPr>
        </p:nvSpPr>
        <p:spPr>
          <a:xfrm>
            <a:off x="939548" y="4438155"/>
            <a:ext cx="5161332" cy="4206842"/>
          </a:xfrm>
          <a:noFill/>
          <a:ln/>
        </p:spPr>
        <p:txBody>
          <a:bodyPr lIns="96002" tIns="47998" rIns="96002" bIns="47998"/>
          <a:lstStyle/>
          <a:p>
            <a:endParaRPr lang="en-US" dirty="0"/>
          </a:p>
        </p:txBody>
      </p:sp>
      <p:sp>
        <p:nvSpPr>
          <p:cNvPr id="3" name="Date Placeholder 2"/>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40936329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6"/>
          <p:cNvSpPr txBox="1">
            <a:spLocks noGrp="1" noChangeArrowheads="1"/>
          </p:cNvSpPr>
          <p:nvPr/>
        </p:nvSpPr>
        <p:spPr bwMode="auto">
          <a:xfrm>
            <a:off x="0" y="8878470"/>
            <a:ext cx="3047972" cy="466946"/>
          </a:xfrm>
          <a:prstGeom prst="rect">
            <a:avLst/>
          </a:prstGeom>
          <a:noFill/>
          <a:ln w="9525">
            <a:noFill/>
            <a:miter lim="800000"/>
            <a:headEnd/>
            <a:tailEnd/>
          </a:ln>
        </p:spPr>
        <p:txBody>
          <a:bodyPr lIns="96002" tIns="47998" rIns="96002" bIns="47998" anchor="b"/>
          <a:lstStyle/>
          <a:p>
            <a:pPr defTabSz="952551" eaLnBrk="0" hangingPunct="0">
              <a:defRPr/>
            </a:pPr>
            <a:r>
              <a:rPr lang="en-US" altLang="en-US" sz="1200" dirty="0">
                <a:solidFill>
                  <a:prstClr val="black"/>
                </a:solidFill>
                <a:latin typeface="Arial" charset="0"/>
              </a:rPr>
              <a:t>POS Policy Office Briefing - Provider Financial Health &amp; Employment Services</a:t>
            </a:r>
          </a:p>
        </p:txBody>
      </p:sp>
      <p:sp>
        <p:nvSpPr>
          <p:cNvPr id="93187" name="Rectangle 7"/>
          <p:cNvSpPr txBox="1">
            <a:spLocks noGrp="1" noChangeArrowheads="1"/>
          </p:cNvSpPr>
          <p:nvPr/>
        </p:nvSpPr>
        <p:spPr bwMode="auto">
          <a:xfrm>
            <a:off x="3986284" y="8878470"/>
            <a:ext cx="3047972" cy="466946"/>
          </a:xfrm>
          <a:prstGeom prst="rect">
            <a:avLst/>
          </a:prstGeom>
          <a:noFill/>
          <a:ln w="9525">
            <a:noFill/>
            <a:miter lim="800000"/>
            <a:headEnd/>
            <a:tailEnd/>
          </a:ln>
        </p:spPr>
        <p:txBody>
          <a:bodyPr lIns="96002" tIns="47998" rIns="96002" bIns="47998" anchor="b"/>
          <a:lstStyle/>
          <a:p>
            <a:pPr algn="r" defTabSz="952551" eaLnBrk="0" hangingPunct="0">
              <a:defRPr/>
            </a:pPr>
            <a:fld id="{DD8A321D-36F8-4C8A-8A32-0D043F22B13E}" type="slidenum">
              <a:rPr lang="en-US" altLang="en-US" sz="1200">
                <a:solidFill>
                  <a:prstClr val="black"/>
                </a:solidFill>
                <a:latin typeface="Arial" charset="0"/>
              </a:rPr>
              <a:pPr algn="r" defTabSz="952551" eaLnBrk="0" hangingPunct="0">
                <a:defRPr/>
              </a:pPr>
              <a:t>38</a:t>
            </a:fld>
            <a:endParaRPr lang="en-US" altLang="en-US" sz="1200" dirty="0">
              <a:solidFill>
                <a:prstClr val="black"/>
              </a:solidFill>
              <a:latin typeface="Arial" charset="0"/>
            </a:endParaRPr>
          </a:p>
        </p:txBody>
      </p:sp>
      <p:sp>
        <p:nvSpPr>
          <p:cNvPr id="227333" name="Rectangle 2"/>
          <p:cNvSpPr>
            <a:spLocks noGrp="1" noRot="1" noChangeAspect="1" noChangeArrowheads="1" noTextEdit="1"/>
          </p:cNvSpPr>
          <p:nvPr>
            <p:ph type="sldImg"/>
          </p:nvPr>
        </p:nvSpPr>
        <p:spPr>
          <a:xfrm>
            <a:off x="1189038" y="700088"/>
            <a:ext cx="4675187" cy="3505200"/>
          </a:xfrm>
          <a:ln/>
        </p:spPr>
      </p:sp>
      <p:sp>
        <p:nvSpPr>
          <p:cNvPr id="227334" name="Rectangle 3"/>
          <p:cNvSpPr>
            <a:spLocks noGrp="1" noChangeArrowheads="1"/>
          </p:cNvSpPr>
          <p:nvPr>
            <p:ph type="body" idx="1"/>
          </p:nvPr>
        </p:nvSpPr>
        <p:spPr>
          <a:xfrm>
            <a:off x="939548" y="4438155"/>
            <a:ext cx="5161332" cy="4206842"/>
          </a:xfrm>
          <a:noFill/>
          <a:ln/>
        </p:spPr>
        <p:txBody>
          <a:bodyPr lIns="96002" tIns="47998" rIns="96002" bIns="47998"/>
          <a:lstStyle/>
          <a:p>
            <a:endParaRPr lang="en-US" dirty="0"/>
          </a:p>
        </p:txBody>
      </p:sp>
      <p:sp>
        <p:nvSpPr>
          <p:cNvPr id="2" name="Date Placeholder 1"/>
          <p:cNvSpPr>
            <a:spLocks noGrp="1"/>
          </p:cNvSpPr>
          <p:nvPr>
            <p:ph type="dt" idx="10"/>
          </p:nvPr>
        </p:nvSpPr>
        <p:spPr/>
        <p:txBody>
          <a:bodyPr/>
          <a:lstStyle/>
          <a:p>
            <a:endParaRPr lang="en-US">
              <a:solidFill>
                <a:prstClr val="black"/>
              </a:solidFill>
            </a:endParaRPr>
          </a:p>
        </p:txBody>
      </p:sp>
    </p:spTree>
    <p:extLst>
      <p:ext uri="{BB962C8B-B14F-4D97-AF65-F5344CB8AC3E}">
        <p14:creationId xmlns:p14="http://schemas.microsoft.com/office/powerpoint/2010/main" val="117538895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845599F-D027-45CD-97B6-E3EE54E43B1F}" type="slidenum">
              <a:rPr lang="en-US" smtClean="0"/>
              <a:pPr/>
              <a:t>39</a:t>
            </a:fld>
            <a:endParaRPr lang="en-US"/>
          </a:p>
        </p:txBody>
      </p:sp>
    </p:spTree>
    <p:extLst>
      <p:ext uri="{BB962C8B-B14F-4D97-AF65-F5344CB8AC3E}">
        <p14:creationId xmlns:p14="http://schemas.microsoft.com/office/powerpoint/2010/main" val="10350562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EDBD5-6477-49D2-B588-61CC5EBEC021}" type="slidenum">
              <a:rPr lang="en-US" smtClean="0">
                <a:solidFill>
                  <a:prstClr val="black"/>
                </a:solidFill>
              </a:rPr>
              <a:pPr/>
              <a:t>40</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23596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C0EDBD5-6477-49D2-B588-61CC5EBEC021}" type="slidenum">
              <a:rPr lang="en-US" smtClean="0">
                <a:solidFill>
                  <a:prstClr val="black"/>
                </a:solidFill>
              </a:rPr>
              <a:pPr/>
              <a:t>2</a:t>
            </a:fld>
            <a:endParaRPr lang="en-US">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2887136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024E1F4-4FEF-4A75-9A5A-52FED9225D7C}" type="slidenum">
              <a:rPr lang="en-US" smtClean="0">
                <a:solidFill>
                  <a:prstClr val="black"/>
                </a:solidFill>
              </a:rPr>
              <a:pPr/>
              <a:t>3</a:t>
            </a:fld>
            <a:endParaRPr lang="en-US" dirty="0">
              <a:solidFill>
                <a:prstClr val="black"/>
              </a:solidFill>
            </a:endParaRPr>
          </a:p>
        </p:txBody>
      </p:sp>
      <p:sp>
        <p:nvSpPr>
          <p:cNvPr id="5" name="Date Placeholder 4"/>
          <p:cNvSpPr>
            <a:spLocks noGrp="1"/>
          </p:cNvSpPr>
          <p:nvPr>
            <p:ph type="dt" idx="11"/>
          </p:nvPr>
        </p:nvSpPr>
        <p:spPr/>
        <p:txBody>
          <a:bodyPr/>
          <a:lstStyle/>
          <a:p>
            <a:endParaRPr lang="en-US">
              <a:solidFill>
                <a:prstClr val="black"/>
              </a:solidFill>
            </a:endParaRPr>
          </a:p>
        </p:txBody>
      </p:sp>
    </p:spTree>
    <p:extLst>
      <p:ext uri="{BB962C8B-B14F-4D97-AF65-F5344CB8AC3E}">
        <p14:creationId xmlns:p14="http://schemas.microsoft.com/office/powerpoint/2010/main" val="16048175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024E1F4-4FEF-4A75-9A5A-52FED9225D7C}" type="slidenum">
              <a:rPr lang="en-US" smtClean="0"/>
              <a:pPr/>
              <a:t>6</a:t>
            </a:fld>
            <a:endParaRPr lang="en-US" dirty="0"/>
          </a:p>
        </p:txBody>
      </p:sp>
    </p:spTree>
    <p:extLst>
      <p:ext uri="{BB962C8B-B14F-4D97-AF65-F5344CB8AC3E}">
        <p14:creationId xmlns:p14="http://schemas.microsoft.com/office/powerpoint/2010/main" val="21635841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D77385D-8226-4916-98B5-B4EEBEAA9933}" type="slidenum">
              <a:rPr lang="en-US" altLang="en-US"/>
              <a:pPr eaLnBrk="1" hangingPunct="1"/>
              <a:t>10</a:t>
            </a:fld>
            <a:endParaRPr lang="en-US" altLang="en-US" dirty="0"/>
          </a:p>
        </p:txBody>
      </p:sp>
      <p:sp>
        <p:nvSpPr>
          <p:cNvPr id="68611"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68612"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1F0B2B6C-6B25-4268-95AE-E5F5E0C6FBC2}" type="slidenum">
              <a:rPr lang="en-US" altLang="en-US" sz="1200"/>
              <a:pPr algn="r"/>
              <a:t>10</a:t>
            </a:fld>
            <a:endParaRPr lang="en-US" altLang="en-US" sz="1200" dirty="0"/>
          </a:p>
        </p:txBody>
      </p:sp>
      <p:sp>
        <p:nvSpPr>
          <p:cNvPr id="68613"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4" name="Rectangle 3"/>
          <p:cNvSpPr>
            <a:spLocks noGrp="1" noChangeArrowheads="1"/>
          </p:cNvSpPr>
          <p:nvPr>
            <p:ph type="body" idx="1"/>
          </p:nvPr>
        </p:nvSpPr>
        <p:spPr bwMode="auto">
          <a:xfrm>
            <a:off x="1245978" y="3346980"/>
            <a:ext cx="6845335" cy="3171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12" tIns="48004" rIns="96012" bIns="48004"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5265425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D77385D-8226-4916-98B5-B4EEBEAA9933}" type="slidenum">
              <a:rPr lang="en-US" altLang="en-US"/>
              <a:pPr eaLnBrk="1" hangingPunct="1"/>
              <a:t>11</a:t>
            </a:fld>
            <a:endParaRPr lang="en-US" altLang="en-US" dirty="0"/>
          </a:p>
        </p:txBody>
      </p:sp>
      <p:sp>
        <p:nvSpPr>
          <p:cNvPr id="68611"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68612"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1F0B2B6C-6B25-4268-95AE-E5F5E0C6FBC2}" type="slidenum">
              <a:rPr lang="en-US" altLang="en-US" sz="1200"/>
              <a:pPr algn="r"/>
              <a:t>11</a:t>
            </a:fld>
            <a:endParaRPr lang="en-US" altLang="en-US" sz="1200" dirty="0"/>
          </a:p>
        </p:txBody>
      </p:sp>
      <p:sp>
        <p:nvSpPr>
          <p:cNvPr id="68613"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4" name="Rectangle 3"/>
          <p:cNvSpPr>
            <a:spLocks noGrp="1" noChangeArrowheads="1"/>
          </p:cNvSpPr>
          <p:nvPr>
            <p:ph type="body" idx="1"/>
          </p:nvPr>
        </p:nvSpPr>
        <p:spPr bwMode="auto">
          <a:xfrm>
            <a:off x="1245978" y="3346980"/>
            <a:ext cx="6845335" cy="3171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12" tIns="48004" rIns="96012" bIns="48004"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4337768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FD77385D-8226-4916-98B5-B4EEBEAA9933}" type="slidenum">
              <a:rPr lang="en-US" altLang="en-US"/>
              <a:pPr eaLnBrk="1" hangingPunct="1"/>
              <a:t>12</a:t>
            </a:fld>
            <a:endParaRPr lang="en-US" altLang="en-US" dirty="0"/>
          </a:p>
        </p:txBody>
      </p:sp>
      <p:sp>
        <p:nvSpPr>
          <p:cNvPr id="68611"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68612"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1F0B2B6C-6B25-4268-95AE-E5F5E0C6FBC2}" type="slidenum">
              <a:rPr lang="en-US" altLang="en-US" sz="1200"/>
              <a:pPr algn="r"/>
              <a:t>12</a:t>
            </a:fld>
            <a:endParaRPr lang="en-US" altLang="en-US" sz="1200" dirty="0"/>
          </a:p>
        </p:txBody>
      </p:sp>
      <p:sp>
        <p:nvSpPr>
          <p:cNvPr id="68613"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4" name="Rectangle 3"/>
          <p:cNvSpPr>
            <a:spLocks noGrp="1" noChangeArrowheads="1"/>
          </p:cNvSpPr>
          <p:nvPr>
            <p:ph type="body" idx="1"/>
          </p:nvPr>
        </p:nvSpPr>
        <p:spPr bwMode="auto">
          <a:xfrm>
            <a:off x="1245978" y="3346980"/>
            <a:ext cx="6845335" cy="3171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12" tIns="48004" rIns="96012" bIns="48004"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1600130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B1C92CC-78B6-45AC-9C12-EBB243767AEB}" type="slidenum">
              <a:rPr lang="en-US" altLang="en-US"/>
              <a:pPr eaLnBrk="1" hangingPunct="1"/>
              <a:t>13</a:t>
            </a:fld>
            <a:endParaRPr lang="en-US" altLang="en-US" dirty="0"/>
          </a:p>
        </p:txBody>
      </p:sp>
      <p:sp>
        <p:nvSpPr>
          <p:cNvPr id="70659"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70660"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4A26D7F6-BA32-4E9A-B0D2-FC1B8C985DE6}" type="slidenum">
              <a:rPr lang="en-US" altLang="en-US" sz="1200"/>
              <a:pPr algn="r"/>
              <a:t>13</a:t>
            </a:fld>
            <a:endParaRPr lang="en-US" altLang="en-US" sz="1200" dirty="0"/>
          </a:p>
        </p:txBody>
      </p:sp>
      <p:sp>
        <p:nvSpPr>
          <p:cNvPr id="70661"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2" name="Rectangle 3"/>
          <p:cNvSpPr>
            <a:spLocks noGrp="1" noChangeArrowheads="1"/>
          </p:cNvSpPr>
          <p:nvPr>
            <p:ph type="body" idx="1"/>
          </p:nvPr>
        </p:nvSpPr>
        <p:spPr bwMode="auto">
          <a:xfrm>
            <a:off x="1245978" y="3346980"/>
            <a:ext cx="6845335" cy="3171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12" tIns="48004" rIns="96012" bIns="48004"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35007933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anose="020B0604030504040204" pitchFamily="34" charset="0"/>
                <a:cs typeface="Arial" panose="020B0604020202020204" pitchFamily="34" charset="0"/>
              </a:defRPr>
            </a:lvl1pPr>
            <a:lvl2pPr marL="757066" indent="-291179" eaLnBrk="0" hangingPunct="0">
              <a:defRPr>
                <a:solidFill>
                  <a:schemeClr val="tx1"/>
                </a:solidFill>
                <a:latin typeface="Verdana" panose="020B0604030504040204" pitchFamily="34" charset="0"/>
                <a:cs typeface="Arial" panose="020B0604020202020204" pitchFamily="34" charset="0"/>
              </a:defRPr>
            </a:lvl2pPr>
            <a:lvl3pPr marL="1164717" indent="-232943" eaLnBrk="0" hangingPunct="0">
              <a:defRPr>
                <a:solidFill>
                  <a:schemeClr val="tx1"/>
                </a:solidFill>
                <a:latin typeface="Verdana" panose="020B0604030504040204" pitchFamily="34" charset="0"/>
                <a:cs typeface="Arial" panose="020B0604020202020204" pitchFamily="34" charset="0"/>
              </a:defRPr>
            </a:lvl3pPr>
            <a:lvl4pPr marL="1630604" indent="-232943" eaLnBrk="0" hangingPunct="0">
              <a:defRPr>
                <a:solidFill>
                  <a:schemeClr val="tx1"/>
                </a:solidFill>
                <a:latin typeface="Verdana" panose="020B0604030504040204" pitchFamily="34" charset="0"/>
                <a:cs typeface="Arial" panose="020B0604020202020204" pitchFamily="34" charset="0"/>
              </a:defRPr>
            </a:lvl4pPr>
            <a:lvl5pPr marL="2096491" indent="-232943" eaLnBrk="0" hangingPunct="0">
              <a:defRPr>
                <a:solidFill>
                  <a:schemeClr val="tx1"/>
                </a:solidFill>
                <a:latin typeface="Verdana" panose="020B0604030504040204" pitchFamily="34" charset="0"/>
                <a:cs typeface="Arial" panose="020B0604020202020204" pitchFamily="34" charset="0"/>
              </a:defRPr>
            </a:lvl5pPr>
            <a:lvl6pPr marL="2562377"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3028264"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94151"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960038" indent="-232943"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fld id="{CB1C92CC-78B6-45AC-9C12-EBB243767AEB}" type="slidenum">
              <a:rPr lang="en-US" altLang="en-US"/>
              <a:pPr eaLnBrk="1" hangingPunct="1"/>
              <a:t>14</a:t>
            </a:fld>
            <a:endParaRPr lang="en-US" altLang="en-US" dirty="0"/>
          </a:p>
        </p:txBody>
      </p:sp>
      <p:sp>
        <p:nvSpPr>
          <p:cNvPr id="70659" name="Rectangle 6"/>
          <p:cNvSpPr txBox="1">
            <a:spLocks noGrp="1" noChangeArrowheads="1"/>
          </p:cNvSpPr>
          <p:nvPr/>
        </p:nvSpPr>
        <p:spPr bwMode="auto">
          <a:xfrm>
            <a:off x="1" y="6695177"/>
            <a:ext cx="4041351"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en-US" altLang="en-US" sz="1200" dirty="0"/>
              <a:t>POS Policy Office Briefing - Provider Financial Health &amp; Employment Services</a:t>
            </a:r>
          </a:p>
        </p:txBody>
      </p:sp>
      <p:sp>
        <p:nvSpPr>
          <p:cNvPr id="70660" name="Rectangle 7"/>
          <p:cNvSpPr txBox="1">
            <a:spLocks noGrp="1" noChangeArrowheads="1"/>
          </p:cNvSpPr>
          <p:nvPr/>
        </p:nvSpPr>
        <p:spPr bwMode="auto">
          <a:xfrm>
            <a:off x="5285176" y="6695177"/>
            <a:ext cx="4043504" cy="351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012" tIns="48004" rIns="96012" bIns="48004" anchor="b"/>
          <a:lstStyle>
            <a:lvl1pPr defTabSz="933450" eaLnBrk="0" hangingPunct="0">
              <a:defRPr>
                <a:solidFill>
                  <a:schemeClr val="tx1"/>
                </a:solidFill>
                <a:latin typeface="Verdana" panose="020B0604030504040204" pitchFamily="34" charset="0"/>
                <a:cs typeface="Arial" panose="020B0604020202020204" pitchFamily="34" charset="0"/>
              </a:defRPr>
            </a:lvl1pPr>
            <a:lvl2pPr marL="742950" indent="-285750" defTabSz="933450" eaLnBrk="0" hangingPunct="0">
              <a:defRPr>
                <a:solidFill>
                  <a:schemeClr val="tx1"/>
                </a:solidFill>
                <a:latin typeface="Verdana" panose="020B0604030504040204" pitchFamily="34" charset="0"/>
                <a:cs typeface="Arial" panose="020B0604020202020204" pitchFamily="34" charset="0"/>
              </a:defRPr>
            </a:lvl2pPr>
            <a:lvl3pPr marL="1143000" indent="-228600" defTabSz="933450" eaLnBrk="0" hangingPunct="0">
              <a:defRPr>
                <a:solidFill>
                  <a:schemeClr val="tx1"/>
                </a:solidFill>
                <a:latin typeface="Verdana" panose="020B0604030504040204" pitchFamily="34" charset="0"/>
                <a:cs typeface="Arial" panose="020B0604020202020204" pitchFamily="34" charset="0"/>
              </a:defRPr>
            </a:lvl3pPr>
            <a:lvl4pPr marL="1600200" indent="-228600" defTabSz="933450" eaLnBrk="0" hangingPunct="0">
              <a:defRPr>
                <a:solidFill>
                  <a:schemeClr val="tx1"/>
                </a:solidFill>
                <a:latin typeface="Verdana" panose="020B0604030504040204" pitchFamily="34" charset="0"/>
                <a:cs typeface="Arial" panose="020B0604020202020204" pitchFamily="34" charset="0"/>
              </a:defRPr>
            </a:lvl4pPr>
            <a:lvl5pPr marL="2057400" indent="-228600" defTabSz="933450" eaLnBrk="0" hangingPunct="0">
              <a:defRPr>
                <a:solidFill>
                  <a:schemeClr val="tx1"/>
                </a:solidFill>
                <a:latin typeface="Verdana" panose="020B0604030504040204" pitchFamily="34" charset="0"/>
                <a:cs typeface="Arial" panose="020B0604020202020204" pitchFamily="34" charset="0"/>
              </a:defRPr>
            </a:lvl5pPr>
            <a:lvl6pPr marL="25146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defTabSz="93345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r"/>
            <a:fld id="{4A26D7F6-BA32-4E9A-B0D2-FC1B8C985DE6}" type="slidenum">
              <a:rPr lang="en-US" altLang="en-US" sz="1200"/>
              <a:pPr algn="r"/>
              <a:t>14</a:t>
            </a:fld>
            <a:endParaRPr lang="en-US" altLang="en-US" sz="1200" dirty="0"/>
          </a:p>
        </p:txBody>
      </p:sp>
      <p:sp>
        <p:nvSpPr>
          <p:cNvPr id="70661" name="Rectangle 2"/>
          <p:cNvSpPr>
            <a:spLocks noGrp="1" noRot="1" noChangeAspect="1" noChangeArrowheads="1" noTextEdit="1"/>
          </p:cNvSpPr>
          <p:nvPr>
            <p:ph type="sldImg"/>
          </p:nvPr>
        </p:nvSpPr>
        <p:spPr bwMode="auto">
          <a:xfrm>
            <a:off x="2913063" y="527050"/>
            <a:ext cx="3527425" cy="26447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62" name="Rectangle 3"/>
          <p:cNvSpPr>
            <a:spLocks noGrp="1" noChangeArrowheads="1"/>
          </p:cNvSpPr>
          <p:nvPr>
            <p:ph type="body" idx="1"/>
          </p:nvPr>
        </p:nvSpPr>
        <p:spPr bwMode="auto">
          <a:xfrm>
            <a:off x="1245978" y="3346980"/>
            <a:ext cx="6845335" cy="317171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6012" tIns="48004" rIns="96012" bIns="48004" numCol="1" anchor="t" anchorCtr="0" compatLnSpc="1">
            <a:prstTxWarp prst="textNoShape">
              <a:avLst/>
            </a:prstTxWarp>
          </a:bodyPr>
          <a:lstStyle/>
          <a:p>
            <a:endParaRPr lang="en-US" altLang="en-US" dirty="0"/>
          </a:p>
        </p:txBody>
      </p:sp>
    </p:spTree>
    <p:extLst>
      <p:ext uri="{BB962C8B-B14F-4D97-AF65-F5344CB8AC3E}">
        <p14:creationId xmlns:p14="http://schemas.microsoft.com/office/powerpoint/2010/main" val="223575753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2.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52.xml"/><Relationship Id="rId1" Type="http://schemas.openxmlformats.org/officeDocument/2006/relationships/vmlDrawing" Target="../drawings/vmlDrawing6.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6.bin"/></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35.xml"/><Relationship Id="rId1" Type="http://schemas.openxmlformats.org/officeDocument/2006/relationships/vmlDrawing" Target="../drawings/vmlDrawing4.vml"/><Relationship Id="rId6" Type="http://schemas.openxmlformats.org/officeDocument/2006/relationships/image" Target="../media/image4.png"/><Relationship Id="rId5" Type="http://schemas.openxmlformats.org/officeDocument/2006/relationships/image" Target="../media/image3.emf"/><Relationship Id="rId4" Type="http://schemas.openxmlformats.org/officeDocument/2006/relationships/oleObject" Target="../embeddings/oleObject4.bin"/></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spid="_x0000_s2100"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4"/>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nvGrpSpPr>
        <p:grpSpPr bwMode="auto">
          <a:xfrm>
            <a:off x="2693796" y="4879411"/>
            <a:ext cx="5036085" cy="484306"/>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4"/>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5444"/>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5" y="3245970"/>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2" y="3245969"/>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4251308" y="3249385"/>
            <a:ext cx="4892692" cy="433039"/>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05"/>
            <a:ext cx="207533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65832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7391400" y="6245225"/>
            <a:ext cx="1524000" cy="476250"/>
          </a:xfrm>
          <a:prstGeom prst="rect">
            <a:avLst/>
          </a:prstGeom>
        </p:spPr>
        <p:txBody>
          <a:bodyPr/>
          <a:lstStyle>
            <a:lvl1pPr>
              <a:defRPr>
                <a:effectLst>
                  <a:outerShdw blurRad="38100" dist="38100" dir="2700000" algn="tl">
                    <a:srgbClr val="C0C0C0"/>
                  </a:outerShdw>
                </a:effectLst>
                <a:latin typeface="Verdana" panose="020B0604030504040204" pitchFamily="34" charset="0"/>
              </a:defRPr>
            </a:lvl1pPr>
          </a:lstStyle>
          <a:p>
            <a:pPr defTabSz="457200"/>
            <a:fld id="{FA0576E3-CB5F-4DC0-81D8-301641BAC648}" type="slidenum">
              <a:rPr lang="en-US" altLang="en-US" smtClean="0">
                <a:solidFill>
                  <a:srgbClr val="000000"/>
                </a:solidFill>
              </a:rPr>
              <a:pPr defTabSz="457200"/>
              <a:t>‹#›</a:t>
            </a:fld>
            <a:endParaRPr lang="en-US" altLang="en-US" dirty="0">
              <a:solidFill>
                <a:srgbClr val="000000"/>
              </a:solidFill>
            </a:endParaRPr>
          </a:p>
        </p:txBody>
      </p:sp>
    </p:spTree>
    <p:extLst>
      <p:ext uri="{BB962C8B-B14F-4D97-AF65-F5344CB8AC3E}">
        <p14:creationId xmlns:p14="http://schemas.microsoft.com/office/powerpoint/2010/main" val="22948211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714664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621" y="1621"/>
          <a:ext cx="1619" cy="1619"/>
        </p:xfrm>
        <a:graphic>
          <a:graphicData uri="http://schemas.openxmlformats.org/presentationml/2006/ole">
            <mc:AlternateContent xmlns:mc="http://schemas.openxmlformats.org/markup-compatibility/2006">
              <mc:Choice xmlns:v="urn:schemas-microsoft-com:vml" Requires="v">
                <p:oleObj spid="_x0000_s6196"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1" y="1621"/>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nvGrpSpPr>
        <p:grpSpPr bwMode="auto">
          <a:xfrm>
            <a:off x="2693796" y="4874537"/>
            <a:ext cx="5036085" cy="494023"/>
            <a:chOff x="1663" y="3106"/>
            <a:chExt cx="3109" cy="305"/>
          </a:xfrm>
        </p:grpSpPr>
        <p:sp>
          <p:nvSpPr>
            <p:cNvPr id="9" name="McK Document type"/>
            <p:cNvSpPr txBox="1">
              <a:spLocks noChangeArrowheads="1"/>
            </p:cNvSpPr>
            <p:nvPr/>
          </p:nvSpPr>
          <p:spPr bwMode="auto">
            <a:xfrm>
              <a:off x="1663" y="3106"/>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1"/>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9820"/>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4" y="3245969"/>
            <a:ext cx="2125653" cy="436455"/>
          </a:xfrm>
          <a:prstGeom prst="rect">
            <a:avLst/>
          </a:prstGeom>
          <a:solidFill>
            <a:schemeClr val="accent4">
              <a:alpha val="77000"/>
            </a:scheme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1" y="3245968"/>
            <a:ext cx="2125653" cy="436455"/>
          </a:xfrm>
          <a:prstGeom prst="rect">
            <a:avLst/>
          </a:prstGeom>
          <a:solidFill>
            <a:srgbClr val="FFC000">
              <a:alpha val="80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3886006" y="3236330"/>
            <a:ext cx="5257994" cy="436455"/>
          </a:xfrm>
          <a:prstGeom prst="rect">
            <a:avLst/>
          </a:prstGeom>
          <a:solidFill>
            <a:srgbClr val="009900">
              <a:alpha val="69000"/>
            </a:srgbClr>
          </a:solidFill>
          <a:ln w="9525">
            <a:noFill/>
            <a:miter lim="800000"/>
            <a:headEnd/>
            <a:tailEnd/>
          </a:ln>
          <a:effec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67" y="2029603"/>
            <a:ext cx="2075338"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6470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5939688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0560099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40089652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3992995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Title and Content Group 4">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97442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Title and Content General">
    <p:spTree>
      <p:nvGrpSpPr>
        <p:cNvPr id="1" name=""/>
        <p:cNvGrpSpPr/>
        <p:nvPr/>
      </p:nvGrpSpPr>
      <p:grpSpPr>
        <a:xfrm>
          <a:off x="0" y="0"/>
          <a:ext cx="0" cy="0"/>
          <a:chOff x="0" y="0"/>
          <a:chExt cx="0" cy="0"/>
        </a:xfrm>
      </p:grpSpPr>
      <p:sp>
        <p:nvSpPr>
          <p:cNvPr id="3" name="Titel 2"/>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102301"/>
            <a:ext cx="8207375" cy="5279450"/>
          </a:xfrm>
          <a:prstGeom prst="rect">
            <a:avLst/>
          </a:prstGeom>
          <a:noFill/>
          <a:ln w="12700">
            <a:noFill/>
            <a:miter lim="800000"/>
            <a:headEnd/>
            <a:tailEnd/>
          </a:ln>
        </p:spPr>
        <p:txBody>
          <a:bodyPr vert="horz" wrap="square" lIns="0" tIns="72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40000" indent="-144000" algn="l" rtl="0" eaLnBrk="1" fontAlgn="base" hangingPunct="1">
              <a:spcBef>
                <a:spcPts val="300"/>
              </a:spcBef>
              <a:spcAft>
                <a:spcPts val="300"/>
              </a:spcAft>
              <a:buClr>
                <a:schemeClr val="tx1"/>
              </a:buClr>
              <a:buFont typeface="Arial" pitchFamily="34" charset="0"/>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4" name="Picture 4" descr="https://betterhealthconnector.com/wp-content/uploads/masshealth_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98444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Title, Sub-Title and Content">
    <p:spTree>
      <p:nvGrpSpPr>
        <p:cNvPr id="1" name=""/>
        <p:cNvGrpSpPr/>
        <p:nvPr/>
      </p:nvGrpSpPr>
      <p:grpSpPr>
        <a:xfrm>
          <a:off x="0" y="0"/>
          <a:ext cx="0" cy="0"/>
          <a:chOff x="0" y="0"/>
          <a:chExt cx="0" cy="0"/>
        </a:xfrm>
      </p:grpSpPr>
      <p:sp>
        <p:nvSpPr>
          <p:cNvPr id="9" name="Textplatzhalter 2"/>
          <p:cNvSpPr>
            <a:spLocks noGrp="1"/>
          </p:cNvSpPr>
          <p:nvPr>
            <p:ph type="body" idx="13"/>
          </p:nvPr>
        </p:nvSpPr>
        <p:spPr>
          <a:xfrm>
            <a:off x="468313" y="1102300"/>
            <a:ext cx="8207375" cy="562987"/>
          </a:xfrm>
          <a:prstGeom prst="rect">
            <a:avLst/>
          </a:prstGeom>
          <a:noFill/>
        </p:spPr>
        <p:txBody>
          <a:bodyPr wrap="square" lIns="0" tIns="72000" rIns="0" bIns="36000">
            <a:noAutofit/>
          </a:bodyPr>
          <a:lstStyle>
            <a:lvl1pPr marL="0" indent="0">
              <a:buNone/>
              <a:defRPr lang="de-DE" sz="1800" b="1" dirty="0" smtClean="0">
                <a:solidFill>
                  <a:schemeClr val="accent4"/>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176213" lvl="0" indent="-176213" algn="l" rtl="0" eaLnBrk="1" fontAlgn="base" hangingPunct="1">
              <a:spcBef>
                <a:spcPts val="800"/>
              </a:spcBef>
              <a:spcAft>
                <a:spcPct val="0"/>
              </a:spcAft>
              <a:buClr>
                <a:schemeClr val="tx1"/>
              </a:buClr>
              <a:buFontTx/>
              <a:buNone/>
            </a:pPr>
            <a:r>
              <a:rPr lang="en-US" noProof="0"/>
              <a:t>Click to edit Master text styles</a:t>
            </a:r>
          </a:p>
        </p:txBody>
      </p:sp>
      <p:sp>
        <p:nvSpPr>
          <p:cNvPr id="4" name="Titel 3"/>
          <p:cNvSpPr>
            <a:spLocks noGrp="1"/>
          </p:cNvSpPr>
          <p:nvPr>
            <p:ph type="title"/>
          </p:nvPr>
        </p:nvSpPr>
        <p:spPr/>
        <p:txBody>
          <a:bodyPr/>
          <a:lstStyle/>
          <a:p>
            <a:r>
              <a:rPr lang="en-US"/>
              <a:t>Click to edit Master title style</a:t>
            </a:r>
            <a:endParaRPr lang="de-DE" dirty="0"/>
          </a:p>
        </p:txBody>
      </p:sp>
      <p:sp>
        <p:nvSpPr>
          <p:cNvPr id="5" name="Inhaltsplatzhalter 2"/>
          <p:cNvSpPr>
            <a:spLocks noGrp="1"/>
          </p:cNvSpPr>
          <p:nvPr>
            <p:ph idx="1" hasCustomPrompt="1"/>
          </p:nvPr>
        </p:nvSpPr>
        <p:spPr>
          <a:xfrm>
            <a:off x="468313" y="1665288"/>
            <a:ext cx="8207375" cy="4716461"/>
          </a:xfrm>
          <a:prstGeom prst="rect">
            <a:avLst/>
          </a:prstGeom>
          <a:noFill/>
          <a:ln w="12700">
            <a:noFill/>
            <a:miter lim="800000"/>
            <a:headEnd/>
            <a:tailEnd/>
          </a:ln>
        </p:spPr>
        <p:txBody>
          <a:bodyPr vert="horz" wrap="square" lIns="0" tIns="36000" rIns="0" bIns="0" numCol="1" anchor="t" anchorCtr="0" compatLnSpc="1">
            <a:prstTxWarp prst="textNoShape">
              <a:avLst/>
            </a:prstTxWarp>
          </a:bodyPr>
          <a:lstStyle>
            <a:lvl1pPr marL="180000" indent="-180000" algn="l" rtl="0" eaLnBrk="1" fontAlgn="base" hangingPunct="1">
              <a:spcBef>
                <a:spcPts val="300"/>
              </a:spcBef>
              <a:spcAft>
                <a:spcPts val="300"/>
              </a:spcAft>
              <a:buClr>
                <a:schemeClr val="tx1"/>
              </a:buClr>
              <a:buFont typeface="Arial" pitchFamily="34" charset="0"/>
              <a:defRPr lang="de-DE" sz="1800" dirty="0" smtClean="0">
                <a:solidFill>
                  <a:schemeClr val="tx1"/>
                </a:solidFill>
                <a:latin typeface="+mn-lt"/>
                <a:ea typeface="+mn-ea"/>
                <a:cs typeface="+mn-cs"/>
              </a:defRPr>
            </a:lvl1pPr>
            <a:lvl2pPr marL="360000" indent="-180000" algn="l" rtl="0" eaLnBrk="1" fontAlgn="base" hangingPunct="1">
              <a:spcBef>
                <a:spcPts val="300"/>
              </a:spcBef>
              <a:spcAft>
                <a:spcPts val="300"/>
              </a:spcAft>
              <a:buClr>
                <a:schemeClr val="tx1"/>
              </a:buClr>
              <a:buFont typeface="Arial" pitchFamily="34" charset="0"/>
              <a:defRPr lang="de-DE" sz="1600" dirty="0" smtClean="0">
                <a:solidFill>
                  <a:schemeClr val="tx1"/>
                </a:solidFill>
                <a:latin typeface="+mn-lt"/>
                <a:ea typeface="+mn-ea"/>
                <a:cs typeface="+mn-cs"/>
              </a:defRPr>
            </a:lvl2pPr>
            <a:lvl3pPr marL="539750" indent="-144000" algn="l" rtl="0" eaLnBrk="1" fontAlgn="base" hangingPunct="1">
              <a:spcBef>
                <a:spcPts val="300"/>
              </a:spcBef>
              <a:spcAft>
                <a:spcPts val="300"/>
              </a:spcAft>
              <a:buClr>
                <a:schemeClr val="tx1"/>
              </a:buClr>
              <a:buFont typeface="Arial" pitchFamily="34" charset="0"/>
              <a:tabLst/>
              <a:defRPr lang="de-DE" sz="1400" dirty="0" smtClean="0">
                <a:solidFill>
                  <a:schemeClr val="tx1"/>
                </a:solidFill>
                <a:latin typeface="+mn-lt"/>
                <a:ea typeface="+mn-ea"/>
                <a:cs typeface="+mn-cs"/>
              </a:defRPr>
            </a:lvl3pPr>
            <a:lvl4pPr marL="684000" indent="-144000" algn="l" rtl="0" eaLnBrk="1" fontAlgn="base" hangingPunct="1">
              <a:spcBef>
                <a:spcPts val="300"/>
              </a:spcBef>
              <a:spcAft>
                <a:spcPts val="300"/>
              </a:spcAft>
              <a:buClr>
                <a:schemeClr val="tx1"/>
              </a:buClr>
              <a:buFont typeface="Arial" pitchFamily="34" charset="0"/>
              <a:defRPr lang="de-DE" sz="1200" dirty="0" smtClean="0">
                <a:solidFill>
                  <a:schemeClr val="tx1"/>
                </a:solidFill>
                <a:latin typeface="+mn-lt"/>
                <a:ea typeface="+mn-ea"/>
                <a:cs typeface="+mn-cs"/>
              </a:defRPr>
            </a:lvl4pPr>
            <a:lvl5pPr marL="828000" indent="-108000" algn="l" rtl="0" eaLnBrk="1" fontAlgn="base" hangingPunct="1">
              <a:spcBef>
                <a:spcPts val="300"/>
              </a:spcBef>
              <a:spcAft>
                <a:spcPts val="300"/>
              </a:spcAft>
              <a:buClr>
                <a:schemeClr val="tx1"/>
              </a:buClr>
              <a:buFont typeface="Arial" pitchFamily="34" charset="0"/>
              <a:defRPr lang="de-DE" sz="1100" dirty="0">
                <a:solidFill>
                  <a:schemeClr val="tx1"/>
                </a:solidFill>
                <a:latin typeface="+mn-lt"/>
                <a:ea typeface="+mn-ea"/>
                <a:cs typeface="+mn-cs"/>
              </a:defRPr>
            </a:lvl5pPr>
          </a:lstStyle>
          <a:p>
            <a:pPr lvl="0"/>
            <a:r>
              <a:rPr lang="en-US" noProof="0" dirty="0"/>
              <a:t>Bullet 1</a:t>
            </a:r>
          </a:p>
          <a:p>
            <a:pPr lvl="1"/>
            <a:r>
              <a:rPr lang="en-US" noProof="0" dirty="0"/>
              <a:t>Bullet 2</a:t>
            </a:r>
          </a:p>
          <a:p>
            <a:pPr lvl="2"/>
            <a:r>
              <a:rPr lang="en-US" noProof="0" dirty="0"/>
              <a:t>Bullet 3</a:t>
            </a:r>
          </a:p>
          <a:p>
            <a:pPr lvl="3"/>
            <a:r>
              <a:rPr lang="en-US" noProof="0" dirty="0"/>
              <a:t>Bullet 4</a:t>
            </a:r>
          </a:p>
          <a:p>
            <a:pPr lvl="4"/>
            <a:r>
              <a:rPr lang="en-US" noProof="0" dirty="0"/>
              <a:t>Bullet 5</a:t>
            </a:r>
          </a:p>
        </p:txBody>
      </p:sp>
      <p:pic>
        <p:nvPicPr>
          <p:cNvPr id="6" name="Picture 4" descr="https://betterhealthconnector.com/wp-content/uploads/masshealth_logo_footer.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545902" y="169304"/>
            <a:ext cx="1478986" cy="724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3111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819380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7391400" y="6245225"/>
            <a:ext cx="1524000" cy="476250"/>
          </a:xfrm>
          <a:prstGeom prst="rect">
            <a:avLst/>
          </a:prstGeom>
          <a:ln/>
        </p:spPr>
        <p:txBody>
          <a:bodyPr/>
          <a:lstStyle>
            <a:lvl1pPr>
              <a:defRPr/>
            </a:lvl1pPr>
          </a:lstStyle>
          <a:p>
            <a:pPr defTabSz="910241">
              <a:defRPr/>
            </a:pPr>
            <a:fld id="{1D9BDAFE-43C7-4782-A7AF-9867F7BC8354}" type="slidenum">
              <a:rPr lang="en-US">
                <a:solidFill>
                  <a:srgbClr val="000000"/>
                </a:solidFill>
              </a:rPr>
              <a:pPr defTabSz="910241">
                <a:defRPr/>
              </a:pPr>
              <a:t>‹#›</a:t>
            </a:fld>
            <a:endParaRPr lang="en-US">
              <a:solidFill>
                <a:srgbClr val="000000"/>
              </a:solidFill>
            </a:endParaRPr>
          </a:p>
        </p:txBody>
      </p:sp>
    </p:spTree>
    <p:extLst>
      <p:ext uri="{BB962C8B-B14F-4D97-AF65-F5344CB8AC3E}">
        <p14:creationId xmlns:p14="http://schemas.microsoft.com/office/powerpoint/2010/main" val="331159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670393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3"/>
          <p:cNvSpPr>
            <a:spLocks noGrp="1"/>
          </p:cNvSpPr>
          <p:nvPr>
            <p:ph type="sldNum" sz="quarter" idx="10"/>
          </p:nvPr>
        </p:nvSpPr>
        <p:spPr>
          <a:xfrm>
            <a:off x="7391400" y="6245225"/>
            <a:ext cx="1524000" cy="476250"/>
          </a:xfrm>
          <a:prstGeom prst="rect">
            <a:avLst/>
          </a:prstGeom>
        </p:spPr>
        <p:txBody>
          <a:bodyPr/>
          <a:lstStyle>
            <a:lvl1pPr>
              <a:defRPr>
                <a:effectLst>
                  <a:outerShdw blurRad="38100" dist="38100" dir="2700000" algn="tl">
                    <a:srgbClr val="C0C0C0"/>
                  </a:outerShdw>
                </a:effectLst>
                <a:latin typeface="Verdana" panose="020B0604030504040204" pitchFamily="34" charset="0"/>
              </a:defRPr>
            </a:lvl1pPr>
          </a:lstStyle>
          <a:p>
            <a:pPr defTabSz="457200"/>
            <a:fld id="{FA0576E3-CB5F-4DC0-81D8-301641BAC648}" type="slidenum">
              <a:rPr lang="en-US" altLang="en-US" smtClean="0">
                <a:solidFill>
                  <a:srgbClr val="000000"/>
                </a:solidFill>
              </a:rPr>
              <a:pPr defTabSz="457200"/>
              <a:t>‹#›</a:t>
            </a:fld>
            <a:endParaRPr lang="en-US" altLang="en-US" dirty="0">
              <a:solidFill>
                <a:srgbClr val="000000"/>
              </a:solidFill>
            </a:endParaRPr>
          </a:p>
        </p:txBody>
      </p:sp>
    </p:spTree>
    <p:extLst>
      <p:ext uri="{BB962C8B-B14F-4D97-AF65-F5344CB8AC3E}">
        <p14:creationId xmlns:p14="http://schemas.microsoft.com/office/powerpoint/2010/main" val="12640486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6622900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a:xfrm>
            <a:off x="7391400" y="6245225"/>
            <a:ext cx="1524000" cy="476250"/>
          </a:xfrm>
          <a:prstGeom prst="rect">
            <a:avLst/>
          </a:prstGeom>
        </p:spPr>
        <p:txBody>
          <a:bodyPr/>
          <a:lstStyle>
            <a:lvl1pPr>
              <a:defRPr sz="1000">
                <a:effectLst>
                  <a:outerShdw blurRad="38100" dist="38100" dir="2700000" algn="tl">
                    <a:srgbClr val="000000">
                      <a:alpha val="43137"/>
                    </a:srgbClr>
                  </a:outerShdw>
                </a:effectLst>
              </a:defRPr>
            </a:lvl1pPr>
          </a:lstStyle>
          <a:p>
            <a:pPr>
              <a:defRPr/>
            </a:pPr>
            <a:fld id="{E947C1A7-E555-4F94-BD36-00B6D279CFE4}" type="slidenum">
              <a:rPr lang="en-US" smtClean="0">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49984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extLst/>
          </p:nvPr>
        </p:nvGraphicFramePr>
        <p:xfrm>
          <a:off x="1622" y="1624"/>
          <a:ext cx="1619" cy="1619"/>
        </p:xfrm>
        <a:graphic>
          <a:graphicData uri="http://schemas.openxmlformats.org/presentationml/2006/ole">
            <mc:AlternateContent xmlns:mc="http://schemas.openxmlformats.org/markup-compatibility/2006">
              <mc:Choice xmlns:v="urn:schemas-microsoft-com:vml" Requires="v">
                <p:oleObj spid="_x0000_s4148" name="think-cell Slide" r:id="rId4" imgW="360" imgH="360" progId="">
                  <p:embed/>
                </p:oleObj>
              </mc:Choice>
              <mc:Fallback>
                <p:oleObj name="think-cell Slide" r:id="rId4" imgW="360" imgH="360" progId="">
                  <p:embed/>
                  <p:pic>
                    <p:nvPicPr>
                      <p:cNvPr id="0" name="Picture 4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22" y="1624"/>
                        <a:ext cx="1619" cy="161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8" name="McK Title Elements" hidden="1"/>
          <p:cNvGrpSpPr>
            <a:grpSpLocks/>
          </p:cNvGrpSpPr>
          <p:nvPr/>
        </p:nvGrpSpPr>
        <p:grpSpPr bwMode="auto">
          <a:xfrm>
            <a:off x="2693796" y="4879411"/>
            <a:ext cx="5036085" cy="484306"/>
            <a:chOff x="1663" y="3109"/>
            <a:chExt cx="3109" cy="299"/>
          </a:xfrm>
        </p:grpSpPr>
        <p:sp>
          <p:nvSpPr>
            <p:cNvPr id="9" name="McK Document type"/>
            <p:cNvSpPr txBox="1">
              <a:spLocks noChangeArrowheads="1"/>
            </p:cNvSpPr>
            <p:nvPr/>
          </p:nvSpPr>
          <p:spPr bwMode="auto">
            <a:xfrm>
              <a:off x="1663" y="3109"/>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Document type</a:t>
              </a:r>
            </a:p>
          </p:txBody>
        </p:sp>
        <p:sp>
          <p:nvSpPr>
            <p:cNvPr id="10" name="McK Date"/>
            <p:cNvSpPr txBox="1">
              <a:spLocks noChangeArrowheads="1"/>
            </p:cNvSpPr>
            <p:nvPr/>
          </p:nvSpPr>
          <p:spPr bwMode="auto">
            <a:xfrm>
              <a:off x="1663" y="3275"/>
              <a:ext cx="3109"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fontAlgn="base" hangingPunct="1">
                <a:spcBef>
                  <a:spcPct val="0"/>
                </a:spcBef>
                <a:spcAft>
                  <a:spcPct val="0"/>
                </a:spcAft>
                <a:defRPr/>
              </a:pPr>
              <a:r>
                <a:rPr lang="en-US" sz="1400" dirty="0">
                  <a:solidFill>
                    <a:srgbClr val="000000"/>
                  </a:solidFill>
                  <a:latin typeface="Arial"/>
                </a:rPr>
                <a:t>Date</a:t>
              </a:r>
            </a:p>
          </p:txBody>
        </p:sp>
      </p:grpSp>
      <p:sp>
        <p:nvSpPr>
          <p:cNvPr id="13314" name="Rectangle 1026"/>
          <p:cNvSpPr>
            <a:spLocks noGrp="1" noChangeArrowheads="1"/>
          </p:cNvSpPr>
          <p:nvPr>
            <p:ph type="ctrTitle"/>
          </p:nvPr>
        </p:nvSpPr>
        <p:spPr bwMode="auto">
          <a:xfrm>
            <a:off x="2693796" y="2648244"/>
            <a:ext cx="5539245" cy="507831"/>
          </a:xfrm>
          <a:prstGeom prst="rect">
            <a:avLst/>
          </a:prstGeom>
        </p:spPr>
        <p:txBody>
          <a:bodyPr anchor="b">
            <a:spAutoFit/>
          </a:bodyPr>
          <a:lstStyle>
            <a:lvl1pPr>
              <a:defRPr sz="3300" b="0" baseline="0">
                <a:latin typeface="+mj-lt"/>
                <a:ea typeface="+mj-ea"/>
              </a:defRPr>
            </a:lvl1pPr>
          </a:lstStyle>
          <a:p>
            <a:pPr lvl="0"/>
            <a:r>
              <a:rPr lang="en-US" noProof="0"/>
              <a:t>Click to edit Master title style</a:t>
            </a:r>
            <a:endParaRPr lang="en-US" noProof="0" dirty="0"/>
          </a:p>
        </p:txBody>
      </p:sp>
      <p:sp>
        <p:nvSpPr>
          <p:cNvPr id="13315" name="Rectangle 1027"/>
          <p:cNvSpPr>
            <a:spLocks noGrp="1" noChangeArrowheads="1"/>
          </p:cNvSpPr>
          <p:nvPr>
            <p:ph type="subTitle" idx="1"/>
          </p:nvPr>
        </p:nvSpPr>
        <p:spPr bwMode="auto">
          <a:xfrm>
            <a:off x="2693796" y="3770660"/>
            <a:ext cx="5539245" cy="215444"/>
          </a:xfrm>
        </p:spPr>
        <p:txBody>
          <a:bodyPr>
            <a:spAutoFit/>
          </a:bodyPr>
          <a:lstStyle>
            <a:lvl1pPr>
              <a:defRPr sz="1400" baseline="0">
                <a:latin typeface="+mn-lt"/>
                <a:ea typeface="+mn-ea"/>
              </a:defRPr>
            </a:lvl1pPr>
          </a:lstStyle>
          <a:p>
            <a:pPr lvl="0"/>
            <a:r>
              <a:rPr lang="en-US" noProof="0"/>
              <a:t>Click to edit Master subtitle style</a:t>
            </a:r>
            <a:endParaRPr lang="en-US" noProof="0" dirty="0"/>
          </a:p>
        </p:txBody>
      </p:sp>
      <p:sp>
        <p:nvSpPr>
          <p:cNvPr id="12" name="TitleTopPlaceholder"/>
          <p:cNvSpPr>
            <a:spLocks noChangeArrowheads="1"/>
          </p:cNvSpPr>
          <p:nvPr/>
        </p:nvSpPr>
        <p:spPr bwMode="ltGray">
          <a:xfrm>
            <a:off x="2125655" y="3245970"/>
            <a:ext cx="2125653" cy="436455"/>
          </a:xfrm>
          <a:prstGeom prst="rect">
            <a:avLst/>
          </a:prstGeom>
          <a:solidFill>
            <a:schemeClr val="accent4">
              <a:alpha val="77000"/>
            </a:scheme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3" name="TitleTopPlaceholder"/>
          <p:cNvSpPr>
            <a:spLocks noChangeArrowheads="1"/>
          </p:cNvSpPr>
          <p:nvPr/>
        </p:nvSpPr>
        <p:spPr bwMode="ltGray">
          <a:xfrm>
            <a:off x="2" y="3245969"/>
            <a:ext cx="2125653" cy="436455"/>
          </a:xfrm>
          <a:prstGeom prst="rect">
            <a:avLst/>
          </a:prstGeom>
          <a:solidFill>
            <a:srgbClr val="FFC000">
              <a:alpha val="80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sp>
        <p:nvSpPr>
          <p:cNvPr id="14" name="TitleTopPlaceholder"/>
          <p:cNvSpPr>
            <a:spLocks noChangeArrowheads="1"/>
          </p:cNvSpPr>
          <p:nvPr/>
        </p:nvSpPr>
        <p:spPr bwMode="ltGray">
          <a:xfrm>
            <a:off x="4251308" y="3249385"/>
            <a:ext cx="4892692" cy="433039"/>
          </a:xfrm>
          <a:prstGeom prst="rect">
            <a:avLst/>
          </a:prstGeom>
          <a:solidFill>
            <a:srgbClr val="009900">
              <a:alpha val="69000"/>
            </a:srgbClr>
          </a:solidFill>
          <a:ln w="9525">
            <a:noFill/>
            <a:miter lim="800000"/>
            <a:headEnd/>
            <a:tailEnd/>
          </a:ln>
          <a:effectLst/>
          <a:extLst/>
        </p:spPr>
        <p:txBody>
          <a:bodyPr wrap="none" lIns="93296" tIns="46648" rIns="93296" bIns="46648" anchor="ctr"/>
          <a:lstStyle/>
          <a:p>
            <a:pPr fontAlgn="base">
              <a:spcBef>
                <a:spcPct val="0"/>
              </a:spcBef>
              <a:spcAft>
                <a:spcPct val="0"/>
              </a:spcAft>
            </a:pPr>
            <a:endParaRPr lang="en-US" sz="1600" dirty="0">
              <a:solidFill>
                <a:srgbClr val="000000"/>
              </a:solidFill>
            </a:endParaRPr>
          </a:p>
        </p:txBody>
      </p:sp>
      <p:pic>
        <p:nvPicPr>
          <p:cNvPr id="15" name="Picture 4" descr="http://upload.wikimedia.org/wikipedia/commons/thumb/8/82/Seal_of_Massachusetts.svg/2000px-Seal_of_Massachusetts.svg.png"/>
          <p:cNvPicPr>
            <a:picLocks noChangeAspect="1" noChangeArrowheads="1"/>
          </p:cNvPicPr>
          <p:nvPr userDrawn="1"/>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21970" y="2029605"/>
            <a:ext cx="2075337" cy="207521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72969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3641566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08142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vmlDrawing" Target="../drawings/vmlDrawing1.vml"/><Relationship Id="rId13" Type="http://schemas.openxmlformats.org/officeDocument/2006/relationships/tags" Target="../tags/tag6.xml"/><Relationship Id="rId18" Type="http://schemas.openxmlformats.org/officeDocument/2006/relationships/tags" Target="../tags/tag11.xml"/><Relationship Id="rId26" Type="http://schemas.openxmlformats.org/officeDocument/2006/relationships/image" Target="../media/image1.emf"/><Relationship Id="rId3" Type="http://schemas.openxmlformats.org/officeDocument/2006/relationships/slideLayout" Target="../slideLayouts/slideLayout3.xml"/><Relationship Id="rId21" Type="http://schemas.openxmlformats.org/officeDocument/2006/relationships/tags" Target="../tags/tag14.xml"/><Relationship Id="rId7" Type="http://schemas.openxmlformats.org/officeDocument/2006/relationships/theme" Target="../theme/theme1.xml"/><Relationship Id="rId12" Type="http://schemas.openxmlformats.org/officeDocument/2006/relationships/tags" Target="../tags/tag5.xml"/><Relationship Id="rId17" Type="http://schemas.openxmlformats.org/officeDocument/2006/relationships/tags" Target="../tags/tag10.xml"/><Relationship Id="rId25" Type="http://schemas.openxmlformats.org/officeDocument/2006/relationships/oleObject" Target="../embeddings/oleObject1.bin"/><Relationship Id="rId2" Type="http://schemas.openxmlformats.org/officeDocument/2006/relationships/slideLayout" Target="../slideLayouts/slideLayout2.xml"/><Relationship Id="rId16" Type="http://schemas.openxmlformats.org/officeDocument/2006/relationships/tags" Target="../tags/tag9.xml"/><Relationship Id="rId20" Type="http://schemas.openxmlformats.org/officeDocument/2006/relationships/tags" Target="../tags/tag13.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24" Type="http://schemas.openxmlformats.org/officeDocument/2006/relationships/tags" Target="../tags/tag17.xml"/><Relationship Id="rId5" Type="http://schemas.openxmlformats.org/officeDocument/2006/relationships/slideLayout" Target="../slideLayouts/slideLayout5.xml"/><Relationship Id="rId15" Type="http://schemas.openxmlformats.org/officeDocument/2006/relationships/tags" Target="../tags/tag8.xml"/><Relationship Id="rId23" Type="http://schemas.openxmlformats.org/officeDocument/2006/relationships/tags" Target="../tags/tag16.xml"/><Relationship Id="rId10" Type="http://schemas.openxmlformats.org/officeDocument/2006/relationships/tags" Target="../tags/tag3.xml"/><Relationship Id="rId19" Type="http://schemas.openxmlformats.org/officeDocument/2006/relationships/tags" Target="../tags/tag12.xml"/><Relationship Id="rId4" Type="http://schemas.openxmlformats.org/officeDocument/2006/relationships/slideLayout" Target="../slideLayouts/slideLayout4.xml"/><Relationship Id="rId9" Type="http://schemas.openxmlformats.org/officeDocument/2006/relationships/tags" Target="../tags/tag2.xml"/><Relationship Id="rId14" Type="http://schemas.openxmlformats.org/officeDocument/2006/relationships/tags" Target="../tags/tag7.xml"/><Relationship Id="rId22" Type="http://schemas.openxmlformats.org/officeDocument/2006/relationships/tags" Target="../tags/tag15.xml"/><Relationship Id="rId27"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ags" Target="../tags/tag19.xml"/><Relationship Id="rId13" Type="http://schemas.openxmlformats.org/officeDocument/2006/relationships/tags" Target="../tags/tag24.xml"/><Relationship Id="rId18" Type="http://schemas.openxmlformats.org/officeDocument/2006/relationships/tags" Target="../tags/tag29.xml"/><Relationship Id="rId26" Type="http://schemas.openxmlformats.org/officeDocument/2006/relationships/image" Target="../media/image2.png"/><Relationship Id="rId3" Type="http://schemas.openxmlformats.org/officeDocument/2006/relationships/slideLayout" Target="../slideLayouts/slideLayout9.xml"/><Relationship Id="rId21" Type="http://schemas.openxmlformats.org/officeDocument/2006/relationships/tags" Target="../tags/tag32.xml"/><Relationship Id="rId7" Type="http://schemas.openxmlformats.org/officeDocument/2006/relationships/vmlDrawing" Target="../drawings/vmlDrawing3.vml"/><Relationship Id="rId12" Type="http://schemas.openxmlformats.org/officeDocument/2006/relationships/tags" Target="../tags/tag23.xml"/><Relationship Id="rId17" Type="http://schemas.openxmlformats.org/officeDocument/2006/relationships/tags" Target="../tags/tag28.xml"/><Relationship Id="rId25" Type="http://schemas.openxmlformats.org/officeDocument/2006/relationships/image" Target="../media/image1.emf"/><Relationship Id="rId2" Type="http://schemas.openxmlformats.org/officeDocument/2006/relationships/slideLayout" Target="../slideLayouts/slideLayout8.xml"/><Relationship Id="rId16" Type="http://schemas.openxmlformats.org/officeDocument/2006/relationships/tags" Target="../tags/tag27.xml"/><Relationship Id="rId20" Type="http://schemas.openxmlformats.org/officeDocument/2006/relationships/tags" Target="../tags/tag31.xml"/><Relationship Id="rId1" Type="http://schemas.openxmlformats.org/officeDocument/2006/relationships/slideLayout" Target="../slideLayouts/slideLayout7.xml"/><Relationship Id="rId6" Type="http://schemas.openxmlformats.org/officeDocument/2006/relationships/theme" Target="../theme/theme2.xml"/><Relationship Id="rId11" Type="http://schemas.openxmlformats.org/officeDocument/2006/relationships/tags" Target="../tags/tag22.xml"/><Relationship Id="rId24" Type="http://schemas.openxmlformats.org/officeDocument/2006/relationships/oleObject" Target="../embeddings/oleObject3.bin"/><Relationship Id="rId5" Type="http://schemas.openxmlformats.org/officeDocument/2006/relationships/slideLayout" Target="../slideLayouts/slideLayout11.xml"/><Relationship Id="rId15" Type="http://schemas.openxmlformats.org/officeDocument/2006/relationships/tags" Target="../tags/tag26.xml"/><Relationship Id="rId23" Type="http://schemas.openxmlformats.org/officeDocument/2006/relationships/tags" Target="../tags/tag34.xml"/><Relationship Id="rId10" Type="http://schemas.openxmlformats.org/officeDocument/2006/relationships/tags" Target="../tags/tag21.xml"/><Relationship Id="rId19" Type="http://schemas.openxmlformats.org/officeDocument/2006/relationships/tags" Target="../tags/tag30.xml"/><Relationship Id="rId4" Type="http://schemas.openxmlformats.org/officeDocument/2006/relationships/slideLayout" Target="../slideLayouts/slideLayout10.xml"/><Relationship Id="rId9" Type="http://schemas.openxmlformats.org/officeDocument/2006/relationships/tags" Target="../tags/tag20.xml"/><Relationship Id="rId14" Type="http://schemas.openxmlformats.org/officeDocument/2006/relationships/tags" Target="../tags/tag25.xml"/><Relationship Id="rId22" Type="http://schemas.openxmlformats.org/officeDocument/2006/relationships/tags" Target="../tags/tag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ags" Target="../tags/tag37.xml"/><Relationship Id="rId18" Type="http://schemas.openxmlformats.org/officeDocument/2006/relationships/tags" Target="../tags/tag42.xml"/><Relationship Id="rId26" Type="http://schemas.openxmlformats.org/officeDocument/2006/relationships/tags" Target="../tags/tag50.xml"/><Relationship Id="rId3" Type="http://schemas.openxmlformats.org/officeDocument/2006/relationships/slideLayout" Target="../slideLayouts/slideLayout14.xml"/><Relationship Id="rId21" Type="http://schemas.openxmlformats.org/officeDocument/2006/relationships/tags" Target="../tags/tag45.xml"/><Relationship Id="rId7" Type="http://schemas.openxmlformats.org/officeDocument/2006/relationships/slideLayout" Target="../slideLayouts/slideLayout18.xml"/><Relationship Id="rId12" Type="http://schemas.openxmlformats.org/officeDocument/2006/relationships/tags" Target="../tags/tag36.xml"/><Relationship Id="rId17" Type="http://schemas.openxmlformats.org/officeDocument/2006/relationships/tags" Target="../tags/tag41.xml"/><Relationship Id="rId25" Type="http://schemas.openxmlformats.org/officeDocument/2006/relationships/tags" Target="../tags/tag49.xml"/><Relationship Id="rId2" Type="http://schemas.openxmlformats.org/officeDocument/2006/relationships/slideLayout" Target="../slideLayouts/slideLayout13.xml"/><Relationship Id="rId16" Type="http://schemas.openxmlformats.org/officeDocument/2006/relationships/tags" Target="../tags/tag40.xml"/><Relationship Id="rId20" Type="http://schemas.openxmlformats.org/officeDocument/2006/relationships/tags" Target="../tags/tag44.xml"/><Relationship Id="rId29" Type="http://schemas.openxmlformats.org/officeDocument/2006/relationships/image" Target="../media/image1.emf"/><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vmlDrawing" Target="../drawings/vmlDrawing5.vml"/><Relationship Id="rId24" Type="http://schemas.openxmlformats.org/officeDocument/2006/relationships/tags" Target="../tags/tag48.xml"/><Relationship Id="rId5" Type="http://schemas.openxmlformats.org/officeDocument/2006/relationships/slideLayout" Target="../slideLayouts/slideLayout16.xml"/><Relationship Id="rId15" Type="http://schemas.openxmlformats.org/officeDocument/2006/relationships/tags" Target="../tags/tag39.xml"/><Relationship Id="rId23" Type="http://schemas.openxmlformats.org/officeDocument/2006/relationships/tags" Target="../tags/tag47.xml"/><Relationship Id="rId28" Type="http://schemas.openxmlformats.org/officeDocument/2006/relationships/oleObject" Target="../embeddings/oleObject5.bin"/><Relationship Id="rId10" Type="http://schemas.openxmlformats.org/officeDocument/2006/relationships/theme" Target="../theme/theme3.xml"/><Relationship Id="rId19" Type="http://schemas.openxmlformats.org/officeDocument/2006/relationships/tags" Target="../tags/tag43.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ags" Target="../tags/tag38.xml"/><Relationship Id="rId22" Type="http://schemas.openxmlformats.org/officeDocument/2006/relationships/tags" Target="../tags/tag46.xml"/><Relationship Id="rId27" Type="http://schemas.openxmlformats.org/officeDocument/2006/relationships/tags" Target="../tags/tag51.xml"/><Relationship Id="rId30"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9"/>
            </p:custDataLst>
            <p:extLst/>
          </p:nvPr>
        </p:nvGraphicFramePr>
        <p:xfrm>
          <a:off x="0" y="0"/>
          <a:ext cx="161984" cy="161975"/>
        </p:xfrm>
        <a:graphic>
          <a:graphicData uri="http://schemas.openxmlformats.org/presentationml/2006/ole">
            <mc:AlternateContent xmlns:mc="http://schemas.openxmlformats.org/markup-compatibility/2006">
              <mc:Choice xmlns:v="urn:schemas-microsoft-com:vml" Requires="v">
                <p:oleObj spid="_x0000_s1076" name="think-cell Slide" r:id="rId25" imgW="360" imgH="360" progId="">
                  <p:embed/>
                </p:oleObj>
              </mc:Choice>
              <mc:Fallback>
                <p:oleObj name="think-cell Slide" r:id="rId25" imgW="360" imgH="360" progId="">
                  <p:embed/>
                  <p:pic>
                    <p:nvPicPr>
                      <p:cNvPr id="0" name="Picture 43"/>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0" y="0"/>
                        <a:ext cx="161984" cy="1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userDrawn="1"/>
        </p:nvGrpSpPr>
        <p:grpSpPr bwMode="ltGray">
          <a:xfrm>
            <a:off x="0" y="6574808"/>
            <a:ext cx="9143998" cy="292313"/>
            <a:chOff x="-476250" y="1078229"/>
            <a:chExt cx="9437687" cy="475297"/>
          </a:xfrm>
        </p:grpSpPr>
        <p:sp>
          <p:nvSpPr>
            <p:cNvPr id="59" name="TitleTopPlaceholder"/>
            <p:cNvSpPr>
              <a:spLocks noChangeArrowheads="1"/>
            </p:cNvSpPr>
            <p:nvPr/>
          </p:nvSpPr>
          <p:spPr bwMode="ltGray">
            <a:xfrm>
              <a:off x="1717675" y="1078231"/>
              <a:ext cx="2193925" cy="474343"/>
            </a:xfrm>
            <a:prstGeom prst="rect">
              <a:avLst/>
            </a:prstGeom>
            <a:solidFill>
              <a:schemeClr val="accent4">
                <a:alpha val="77000"/>
              </a:scheme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911599" y="1079354"/>
              <a:ext cx="5049838" cy="474172"/>
            </a:xfrm>
            <a:prstGeom prst="rect">
              <a:avLst/>
            </a:prstGeom>
            <a:solidFill>
              <a:srgbClr val="009900">
                <a:alpha val="69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7" y="234865"/>
            <a:ext cx="80536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5" y="542617"/>
            <a:ext cx="80536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6" y="6089636"/>
            <a:ext cx="8799129" cy="409796"/>
            <a:chOff x="75" y="3897"/>
            <a:chExt cx="689" cy="253"/>
          </a:xfrm>
        </p:grpSpPr>
        <p:sp>
          <p:nvSpPr>
            <p:cNvPr id="13" name="McK 4. Footnote"/>
            <p:cNvSpPr txBox="1">
              <a:spLocks noChangeArrowheads="1"/>
            </p:cNvSpPr>
            <p:nvPr/>
          </p:nvSpPr>
          <p:spPr bwMode="auto">
            <a:xfrm>
              <a:off x="75" y="3897"/>
              <a:ext cx="68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5"/>
              <a:ext cx="68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8" y="1158117"/>
            <a:ext cx="4350892" cy="510219"/>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83" y="275440"/>
            <a:ext cx="769425" cy="1013962"/>
            <a:chOff x="4936" y="176"/>
            <a:chExt cx="475" cy="626"/>
          </a:xfrm>
        </p:grpSpPr>
        <p:sp>
          <p:nvSpPr>
            <p:cNvPr id="64" name="Legend1"/>
            <p:cNvSpPr>
              <a:spLocks noChangeArrowheads="1"/>
            </p:cNvSpPr>
            <p:nvPr/>
          </p:nvSpPr>
          <p:spPr bwMode="auto">
            <a:xfrm>
              <a:off x="5096"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30" y="275439"/>
            <a:ext cx="1083674" cy="741846"/>
            <a:chOff x="4750" y="176"/>
            <a:chExt cx="669"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61735" y="275438"/>
            <a:ext cx="1066894" cy="212366"/>
            <a:chOff x="7695182" y="285750"/>
            <a:chExt cx="1045593" cy="208137"/>
          </a:xfrm>
        </p:grpSpPr>
        <p:sp>
          <p:nvSpPr>
            <p:cNvPr id="80" name="StickerRectangle"/>
            <p:cNvSpPr>
              <a:spLocks noChangeArrowheads="1"/>
            </p:cNvSpPr>
            <p:nvPr/>
          </p:nvSpPr>
          <p:spPr bwMode="auto">
            <a:xfrm>
              <a:off x="7695182" y="285750"/>
              <a:ext cx="1045593" cy="20813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95182" y="285750"/>
              <a:ext cx="0" cy="20813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95182" y="493887"/>
              <a:ext cx="1045593"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5" y="275437"/>
            <a:ext cx="836961" cy="1333055"/>
            <a:chOff x="6655594" y="273840"/>
            <a:chExt cx="820252" cy="1306516"/>
          </a:xfrm>
        </p:grpSpPr>
        <p:grpSp>
          <p:nvGrpSpPr>
            <p:cNvPr id="84" name="MoonLegend1"/>
            <p:cNvGrpSpPr>
              <a:grpSpLocks noChangeAspect="1"/>
            </p:cNvGrpSpPr>
            <p:nvPr>
              <p:custDataLst>
                <p:tags r:id="rId10"/>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3"/>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4"/>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1"/>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1"/>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2"/>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2"/>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9"/>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0"/>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3"/>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7"/>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8"/>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8" y="286540"/>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8" y="561178"/>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8" y="835817"/>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8" y="1107280"/>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8" y="1383505"/>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4"/>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5"/>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6"/>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11964"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7"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7" y="135845"/>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626011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Lst>
  <p:hf sldNum="0" hdr="0" ftr="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8"/>
            </p:custDataLst>
            <p:extLst/>
          </p:nvPr>
        </p:nvGraphicFramePr>
        <p:xfrm>
          <a:off x="0" y="0"/>
          <a:ext cx="161984" cy="161975"/>
        </p:xfrm>
        <a:graphic>
          <a:graphicData uri="http://schemas.openxmlformats.org/presentationml/2006/ole">
            <mc:AlternateContent xmlns:mc="http://schemas.openxmlformats.org/markup-compatibility/2006">
              <mc:Choice xmlns:v="urn:schemas-microsoft-com:vml" Requires="v">
                <p:oleObj spid="_x0000_s3124" name="think-cell Slide" r:id="rId24" imgW="360" imgH="360" progId="">
                  <p:embed/>
                </p:oleObj>
              </mc:Choice>
              <mc:Fallback>
                <p:oleObj name="think-cell Slide" r:id="rId24" imgW="360" imgH="360" progId="">
                  <p:embed/>
                  <p:pic>
                    <p:nvPicPr>
                      <p:cNvPr id="0" name="Picture 43"/>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0" y="0"/>
                        <a:ext cx="161984" cy="161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userDrawn="1"/>
        </p:nvGrpSpPr>
        <p:grpSpPr bwMode="ltGray">
          <a:xfrm>
            <a:off x="0" y="6574808"/>
            <a:ext cx="9143998" cy="292313"/>
            <a:chOff x="-476250" y="1078229"/>
            <a:chExt cx="9437687" cy="475297"/>
          </a:xfrm>
        </p:grpSpPr>
        <p:sp>
          <p:nvSpPr>
            <p:cNvPr id="59" name="TitleTopPlaceholder"/>
            <p:cNvSpPr>
              <a:spLocks noChangeArrowheads="1"/>
            </p:cNvSpPr>
            <p:nvPr/>
          </p:nvSpPr>
          <p:spPr bwMode="ltGray">
            <a:xfrm>
              <a:off x="1717675" y="1078231"/>
              <a:ext cx="2193925" cy="474343"/>
            </a:xfrm>
            <a:prstGeom prst="rect">
              <a:avLst/>
            </a:prstGeom>
            <a:solidFill>
              <a:schemeClr val="accent4">
                <a:alpha val="77000"/>
              </a:scheme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911599" y="1079354"/>
              <a:ext cx="5049838" cy="474172"/>
            </a:xfrm>
            <a:prstGeom prst="rect">
              <a:avLst/>
            </a:prstGeom>
            <a:solidFill>
              <a:srgbClr val="009900">
                <a:alpha val="69000"/>
              </a:srgbClr>
            </a:solidFill>
            <a:ln w="9525">
              <a:noFill/>
              <a:miter lim="800000"/>
              <a:headEnd/>
              <a:tailEnd/>
            </a:ln>
            <a:effectLst/>
            <a:ex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31106"/>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7" y="234865"/>
            <a:ext cx="8053675"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59210" cy="2154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5" y="542617"/>
            <a:ext cx="805367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6" y="6089636"/>
            <a:ext cx="8799129" cy="409796"/>
            <a:chOff x="75" y="3897"/>
            <a:chExt cx="689" cy="253"/>
          </a:xfrm>
        </p:grpSpPr>
        <p:sp>
          <p:nvSpPr>
            <p:cNvPr id="13" name="McK 4. Footnote"/>
            <p:cNvSpPr txBox="1">
              <a:spLocks noChangeArrowheads="1"/>
            </p:cNvSpPr>
            <p:nvPr/>
          </p:nvSpPr>
          <p:spPr bwMode="auto">
            <a:xfrm>
              <a:off x="75" y="3897"/>
              <a:ext cx="68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5"/>
              <a:ext cx="689" cy="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8" y="1158117"/>
            <a:ext cx="4350892" cy="510219"/>
            <a:chOff x="915" y="715"/>
            <a:chExt cx="2686" cy="315"/>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5"/>
              <a:ext cx="2686" cy="315"/>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83" y="275440"/>
            <a:ext cx="769425" cy="1013962"/>
            <a:chOff x="4936" y="176"/>
            <a:chExt cx="475" cy="626"/>
          </a:xfrm>
        </p:grpSpPr>
        <p:sp>
          <p:nvSpPr>
            <p:cNvPr id="64" name="Legend1"/>
            <p:cNvSpPr>
              <a:spLocks noChangeArrowheads="1"/>
            </p:cNvSpPr>
            <p:nvPr/>
          </p:nvSpPr>
          <p:spPr bwMode="auto">
            <a:xfrm>
              <a:off x="5096"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30" y="275439"/>
            <a:ext cx="1083674" cy="741846"/>
            <a:chOff x="4750" y="176"/>
            <a:chExt cx="669" cy="458"/>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15" cy="1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61735" y="275438"/>
            <a:ext cx="1066894" cy="212366"/>
            <a:chOff x="7695182" y="285750"/>
            <a:chExt cx="1045593" cy="208137"/>
          </a:xfrm>
        </p:grpSpPr>
        <p:sp>
          <p:nvSpPr>
            <p:cNvPr id="80" name="StickerRectangle"/>
            <p:cNvSpPr>
              <a:spLocks noChangeArrowheads="1"/>
            </p:cNvSpPr>
            <p:nvPr/>
          </p:nvSpPr>
          <p:spPr bwMode="auto">
            <a:xfrm>
              <a:off x="7695182" y="285750"/>
              <a:ext cx="1045593" cy="208137"/>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95182" y="285750"/>
              <a:ext cx="0" cy="208137"/>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95182" y="493887"/>
              <a:ext cx="1045593"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5" y="275437"/>
            <a:ext cx="836961" cy="1333055"/>
            <a:chOff x="6655594" y="273840"/>
            <a:chExt cx="820252" cy="1306516"/>
          </a:xfrm>
        </p:grpSpPr>
        <p:grpSp>
          <p:nvGrpSpPr>
            <p:cNvPr id="84" name="MoonLegend1"/>
            <p:cNvGrpSpPr>
              <a:grpSpLocks noChangeAspect="1"/>
            </p:cNvGrpSpPr>
            <p:nvPr>
              <p:custDataLst>
                <p:tags r:id="rId9"/>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2"/>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3"/>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0"/>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0"/>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1"/>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1"/>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19"/>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2"/>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16"/>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17"/>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8" y="286540"/>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8" y="561178"/>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8" y="835817"/>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8" y="1107280"/>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8" y="1383505"/>
              <a:ext cx="499578" cy="1809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3"/>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4"/>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5"/>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11964" y="6634899"/>
            <a:ext cx="157094" cy="153888"/>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26"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7" y="135845"/>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108161"/>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extLst/>
          </p:nvPr>
        </p:nvGraphicFramePr>
        <p:xfrm>
          <a:off x="0" y="0"/>
          <a:ext cx="161984" cy="161974"/>
        </p:xfrm>
        <a:graphic>
          <a:graphicData uri="http://schemas.openxmlformats.org/presentationml/2006/ole">
            <mc:AlternateContent xmlns:mc="http://schemas.openxmlformats.org/markup-compatibility/2006">
              <mc:Choice xmlns:v="urn:schemas-microsoft-com:vml" Requires="v">
                <p:oleObj spid="_x0000_s5172" name="think-cell Slide" r:id="rId28" imgW="360" imgH="360" progId="">
                  <p:embed/>
                </p:oleObj>
              </mc:Choice>
              <mc:Fallback>
                <p:oleObj name="think-cell Slide" r:id="rId28" imgW="360" imgH="360" progId="">
                  <p:embed/>
                  <p:pic>
                    <p:nvPicPr>
                      <p:cNvPr id="0" name="Picture 43"/>
                      <p:cNvPicPr>
                        <a:picLocks noChangeAspect="1" noChangeArrowheads="1"/>
                      </p:cNvPicPr>
                      <p:nvPr/>
                    </p:nvPicPr>
                    <p:blipFill>
                      <a:blip r:embed="rId29">
                        <a:extLst>
                          <a:ext uri="{28A0092B-C50C-407E-A947-70E740481C1C}">
                            <a14:useLocalDpi xmlns:a14="http://schemas.microsoft.com/office/drawing/2010/main" val="0"/>
                          </a:ext>
                        </a:extLst>
                      </a:blip>
                      <a:srcRect/>
                      <a:stretch>
                        <a:fillRect/>
                      </a:stretch>
                    </p:blipFill>
                    <p:spPr bwMode="auto">
                      <a:xfrm>
                        <a:off x="0" y="0"/>
                        <a:ext cx="161984" cy="16197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8" name="Group 57"/>
          <p:cNvGrpSpPr/>
          <p:nvPr userDrawn="1"/>
        </p:nvGrpSpPr>
        <p:grpSpPr bwMode="ltGray">
          <a:xfrm>
            <a:off x="2508" y="6571398"/>
            <a:ext cx="9143999" cy="292313"/>
            <a:chOff x="-476250" y="1078229"/>
            <a:chExt cx="9437688" cy="475297"/>
          </a:xfrm>
        </p:grpSpPr>
        <p:sp>
          <p:nvSpPr>
            <p:cNvPr id="59" name="TitleTopPlaceholder"/>
            <p:cNvSpPr>
              <a:spLocks noChangeArrowheads="1"/>
            </p:cNvSpPr>
            <p:nvPr/>
          </p:nvSpPr>
          <p:spPr bwMode="ltGray">
            <a:xfrm>
              <a:off x="1717675" y="1078230"/>
              <a:ext cx="2193925" cy="474345"/>
            </a:xfrm>
            <a:prstGeom prst="rect">
              <a:avLst/>
            </a:prstGeom>
            <a:solidFill>
              <a:schemeClr val="accent4">
                <a:alpha val="77000"/>
              </a:scheme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sp>
          <p:nvSpPr>
            <p:cNvPr id="60" name="TitleTopPlaceholder"/>
            <p:cNvSpPr>
              <a:spLocks noChangeArrowheads="1"/>
            </p:cNvSpPr>
            <p:nvPr/>
          </p:nvSpPr>
          <p:spPr bwMode="ltGray">
            <a:xfrm>
              <a:off x="-476250" y="1078229"/>
              <a:ext cx="2193925" cy="474345"/>
            </a:xfrm>
            <a:prstGeom prst="rect">
              <a:avLst/>
            </a:prstGeom>
            <a:solidFill>
              <a:srgbClr val="FFC000">
                <a:alpha val="80000"/>
              </a:srgb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sp>
          <p:nvSpPr>
            <p:cNvPr id="61" name="TitleTopPlaceholder"/>
            <p:cNvSpPr>
              <a:spLocks noChangeArrowheads="1"/>
            </p:cNvSpPr>
            <p:nvPr/>
          </p:nvSpPr>
          <p:spPr bwMode="ltGray">
            <a:xfrm>
              <a:off x="3534567" y="1079181"/>
              <a:ext cx="5426871" cy="474345"/>
            </a:xfrm>
            <a:prstGeom prst="rect">
              <a:avLst/>
            </a:prstGeom>
            <a:solidFill>
              <a:srgbClr val="009900">
                <a:alpha val="69000"/>
              </a:srgbClr>
            </a:solidFill>
            <a:ln w="9525">
              <a:noFill/>
              <a:miter lim="800000"/>
              <a:headEnd/>
              <a:tailEnd/>
            </a:ln>
            <a:effectLst/>
          </p:spPr>
          <p:txBody>
            <a:bodyPr wrap="none" anchor="ctr"/>
            <a:lstStyle/>
            <a:p>
              <a:pPr fontAlgn="base">
                <a:spcBef>
                  <a:spcPct val="0"/>
                </a:spcBef>
                <a:spcAft>
                  <a:spcPct val="0"/>
                </a:spcAft>
              </a:pPr>
              <a:endParaRPr lang="en-US" sz="1600" dirty="0">
                <a:solidFill>
                  <a:srgbClr val="000000"/>
                </a:solidFill>
              </a:endParaRPr>
            </a:p>
          </p:txBody>
        </p:sp>
      </p:grpSp>
      <p:sp>
        <p:nvSpPr>
          <p:cNvPr id="1036" name="Rectangle 286"/>
          <p:cNvSpPr>
            <a:spLocks noGrp="1" noChangeArrowheads="1"/>
          </p:cNvSpPr>
          <p:nvPr>
            <p:ph type="body" idx="1"/>
          </p:nvPr>
        </p:nvSpPr>
        <p:spPr bwMode="auto">
          <a:xfrm>
            <a:off x="1482156" y="1990667"/>
            <a:ext cx="4389768" cy="1256112"/>
          </a:xfrm>
          <a:prstGeom prst="rect">
            <a:avLst/>
          </a:prstGeom>
          <a:noFill/>
          <a:ln w="9525">
            <a:no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
        <p:nvSpPr>
          <p:cNvPr id="19" name="Title Placeholder 2"/>
          <p:cNvSpPr>
            <a:spLocks noGrp="1" noChangeArrowheads="1"/>
          </p:cNvSpPr>
          <p:nvPr>
            <p:ph type="title"/>
          </p:nvPr>
        </p:nvSpPr>
        <p:spPr bwMode="auto">
          <a:xfrm>
            <a:off x="174945" y="234863"/>
            <a:ext cx="8053675" cy="298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US" noProof="0"/>
              <a:t>Click to edit Master title style</a:t>
            </a:r>
            <a:endParaRPr lang="en-US" noProof="0" dirty="0"/>
          </a:p>
        </p:txBody>
      </p:sp>
      <p:sp>
        <p:nvSpPr>
          <p:cNvPr id="10" name="McK 1. On-page tracker" hidden="1"/>
          <p:cNvSpPr>
            <a:spLocks noChangeArrowheads="1"/>
          </p:cNvSpPr>
          <p:nvPr/>
        </p:nvSpPr>
        <p:spPr bwMode="auto">
          <a:xfrm>
            <a:off x="174944" y="27536"/>
            <a:ext cx="876714" cy="219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fontAlgn="base">
              <a:spcBef>
                <a:spcPct val="0"/>
              </a:spcBef>
              <a:spcAft>
                <a:spcPct val="0"/>
              </a:spcAft>
            </a:pPr>
            <a:r>
              <a:rPr lang="en-US" sz="1400" dirty="0">
                <a:solidFill>
                  <a:srgbClr val="808080"/>
                </a:solidFill>
              </a:rPr>
              <a:t>TRACKER</a:t>
            </a:r>
          </a:p>
        </p:txBody>
      </p:sp>
      <p:sp>
        <p:nvSpPr>
          <p:cNvPr id="11" name="McK 3. Unit of measure" hidden="1"/>
          <p:cNvSpPr txBox="1">
            <a:spLocks noChangeArrowheads="1"/>
          </p:cNvSpPr>
          <p:nvPr/>
        </p:nvSpPr>
        <p:spPr bwMode="auto">
          <a:xfrm>
            <a:off x="174944" y="542617"/>
            <a:ext cx="8053675" cy="251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600" dirty="0">
                <a:solidFill>
                  <a:srgbClr val="808080"/>
                </a:solidFill>
                <a:latin typeface="Arial"/>
              </a:rPr>
              <a:t>Unit of measure</a:t>
            </a:r>
          </a:p>
        </p:txBody>
      </p:sp>
      <p:grpSp>
        <p:nvGrpSpPr>
          <p:cNvPr id="12" name="McK Slide Elements" hidden="1"/>
          <p:cNvGrpSpPr>
            <a:grpSpLocks/>
          </p:cNvGrpSpPr>
          <p:nvPr/>
        </p:nvGrpSpPr>
        <p:grpSpPr bwMode="auto">
          <a:xfrm>
            <a:off x="174944" y="6086391"/>
            <a:ext cx="8799129" cy="413035"/>
            <a:chOff x="75" y="3895"/>
            <a:chExt cx="689" cy="255"/>
          </a:xfrm>
        </p:grpSpPr>
        <p:sp>
          <p:nvSpPr>
            <p:cNvPr id="13" name="McK 4. Footnote"/>
            <p:cNvSpPr txBox="1">
              <a:spLocks noChangeArrowheads="1"/>
            </p:cNvSpPr>
            <p:nvPr/>
          </p:nvSpPr>
          <p:spPr bwMode="auto">
            <a:xfrm>
              <a:off x="75" y="3895"/>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fontAlgn="base">
                <a:spcBef>
                  <a:spcPct val="0"/>
                </a:spcBef>
                <a:spcAft>
                  <a:spcPct val="0"/>
                </a:spcAft>
                <a:defRPr/>
              </a:pPr>
              <a:r>
                <a:rPr lang="en-US" sz="1000" dirty="0">
                  <a:solidFill>
                    <a:srgbClr val="000000"/>
                  </a:solidFill>
                  <a:latin typeface="Arial"/>
                </a:rPr>
                <a:t>1 Footnote</a:t>
              </a:r>
            </a:p>
          </p:txBody>
        </p:sp>
        <p:sp>
          <p:nvSpPr>
            <p:cNvPr id="14" name="McK 5. Source"/>
            <p:cNvSpPr>
              <a:spLocks noChangeArrowheads="1"/>
            </p:cNvSpPr>
            <p:nvPr/>
          </p:nvSpPr>
          <p:spPr bwMode="auto">
            <a:xfrm>
              <a:off x="75" y="4053"/>
              <a:ext cx="689" cy="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nchor="b">
              <a:spAutoFit/>
            </a:bodyPr>
            <a:lstStyle/>
            <a:p>
              <a:pPr marL="621910" indent="-621910" defTabSz="913429" fontAlgn="base">
                <a:spcBef>
                  <a:spcPct val="0"/>
                </a:spcBef>
                <a:spcAft>
                  <a:spcPct val="0"/>
                </a:spcAft>
                <a:tabLst>
                  <a:tab pos="625148" algn="l"/>
                </a:tabLst>
              </a:pPr>
              <a:r>
                <a:rPr lang="en-US" sz="1000" dirty="0">
                  <a:solidFill>
                    <a:srgbClr val="000000"/>
                  </a:solidFill>
                </a:rPr>
                <a:t>SOURCE: Source</a:t>
              </a:r>
            </a:p>
          </p:txBody>
        </p:sp>
      </p:grpSp>
      <p:grpSp>
        <p:nvGrpSpPr>
          <p:cNvPr id="15" name="ACET" hidden="1"/>
          <p:cNvGrpSpPr>
            <a:grpSpLocks/>
          </p:cNvGrpSpPr>
          <p:nvPr/>
        </p:nvGrpSpPr>
        <p:grpSpPr bwMode="auto">
          <a:xfrm>
            <a:off x="1482156" y="1150019"/>
            <a:ext cx="4350892" cy="518318"/>
            <a:chOff x="915" y="710"/>
            <a:chExt cx="2686" cy="320"/>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10"/>
              <a:ext cx="2686" cy="320"/>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18288" anchor="b">
              <a:spAutoFit/>
            </a:bodyPr>
            <a:lstStyle/>
            <a:p>
              <a:pPr fontAlgn="base">
                <a:spcBef>
                  <a:spcPct val="0"/>
                </a:spcBef>
                <a:spcAft>
                  <a:spcPct val="0"/>
                </a:spcAft>
              </a:pPr>
              <a:r>
                <a:rPr lang="en-US" sz="1600" b="1" dirty="0">
                  <a:solidFill>
                    <a:srgbClr val="000000"/>
                  </a:solidFill>
                </a:rPr>
                <a:t>Title</a:t>
              </a:r>
            </a:p>
            <a:p>
              <a:pPr fontAlgn="base">
                <a:spcBef>
                  <a:spcPct val="0"/>
                </a:spcBef>
                <a:spcAft>
                  <a:spcPct val="0"/>
                </a:spcAft>
              </a:pPr>
              <a:r>
                <a:rPr lang="en-US" sz="1600" dirty="0">
                  <a:solidFill>
                    <a:srgbClr val="808080"/>
                  </a:solidFill>
                </a:rPr>
                <a:t>Unit of measure</a:t>
              </a:r>
            </a:p>
          </p:txBody>
        </p:sp>
      </p:grpSp>
      <p:grpSp>
        <p:nvGrpSpPr>
          <p:cNvPr id="63" name="LegendBoxes" hidden="1"/>
          <p:cNvGrpSpPr>
            <a:grpSpLocks/>
          </p:cNvGrpSpPr>
          <p:nvPr/>
        </p:nvGrpSpPr>
        <p:grpSpPr bwMode="auto">
          <a:xfrm>
            <a:off x="7449476" y="275439"/>
            <a:ext cx="779144" cy="1017201"/>
            <a:chOff x="4936" y="176"/>
            <a:chExt cx="481" cy="628"/>
          </a:xfrm>
        </p:grpSpPr>
        <p:sp>
          <p:nvSpPr>
            <p:cNvPr id="64" name="Legend1"/>
            <p:cNvSpPr>
              <a:spLocks noChangeArrowheads="1"/>
            </p:cNvSpPr>
            <p:nvPr/>
          </p:nvSpPr>
          <p:spPr bwMode="auto">
            <a:xfrm>
              <a:off x="5096"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6" name="Legend2"/>
            <p:cNvSpPr>
              <a:spLocks noChangeArrowheads="1"/>
            </p:cNvSpPr>
            <p:nvPr/>
          </p:nvSpPr>
          <p:spPr bwMode="auto">
            <a:xfrm>
              <a:off x="5096" y="34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68" name="Legend3"/>
            <p:cNvSpPr>
              <a:spLocks noChangeArrowheads="1"/>
            </p:cNvSpPr>
            <p:nvPr/>
          </p:nvSpPr>
          <p:spPr bwMode="auto">
            <a:xfrm>
              <a:off x="5096" y="517"/>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6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70" name="Legend4"/>
            <p:cNvSpPr>
              <a:spLocks noChangeArrowheads="1"/>
            </p:cNvSpPr>
            <p:nvPr/>
          </p:nvSpPr>
          <p:spPr bwMode="auto">
            <a:xfrm>
              <a:off x="5096" y="688"/>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72" name="LegendLines" hidden="1"/>
          <p:cNvGrpSpPr>
            <a:grpSpLocks/>
          </p:cNvGrpSpPr>
          <p:nvPr/>
        </p:nvGrpSpPr>
        <p:grpSpPr bwMode="auto">
          <a:xfrm>
            <a:off x="7135228" y="275439"/>
            <a:ext cx="1093393" cy="745084"/>
            <a:chOff x="4750" y="176"/>
            <a:chExt cx="675" cy="460"/>
          </a:xfrm>
        </p:grpSpPr>
        <p:sp>
          <p:nvSpPr>
            <p:cNvPr id="7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sz="1200" dirty="0">
                <a:solidFill>
                  <a:srgbClr val="000000"/>
                </a:solidFill>
              </a:endParaRPr>
            </a:p>
          </p:txBody>
        </p:sp>
        <p:sp>
          <p:nvSpPr>
            <p:cNvPr id="76" name="Legend1"/>
            <p:cNvSpPr>
              <a:spLocks noChangeArrowheads="1"/>
            </p:cNvSpPr>
            <p:nvPr/>
          </p:nvSpPr>
          <p:spPr bwMode="auto">
            <a:xfrm>
              <a:off x="5104" y="176"/>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7" name="Legend2"/>
            <p:cNvSpPr>
              <a:spLocks noChangeArrowheads="1"/>
            </p:cNvSpPr>
            <p:nvPr/>
          </p:nvSpPr>
          <p:spPr bwMode="auto">
            <a:xfrm>
              <a:off x="5104" y="344"/>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78" name="Legend3"/>
            <p:cNvSpPr>
              <a:spLocks noChangeArrowheads="1"/>
            </p:cNvSpPr>
            <p:nvPr/>
          </p:nvSpPr>
          <p:spPr bwMode="auto">
            <a:xfrm>
              <a:off x="5104" y="520"/>
              <a:ext cx="321" cy="1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grpSp>
        <p:nvGrpSpPr>
          <p:cNvPr id="79" name="McKSticker" hidden="1"/>
          <p:cNvGrpSpPr/>
          <p:nvPr/>
        </p:nvGrpSpPr>
        <p:grpSpPr bwMode="auto">
          <a:xfrm>
            <a:off x="7139991" y="275438"/>
            <a:ext cx="1088630" cy="216680"/>
            <a:chOff x="7673880" y="285750"/>
            <a:chExt cx="1066895" cy="212366"/>
          </a:xfrm>
        </p:grpSpPr>
        <p:sp>
          <p:nvSpPr>
            <p:cNvPr id="80" name="StickerRectangle"/>
            <p:cNvSpPr>
              <a:spLocks noChangeArrowheads="1"/>
            </p:cNvSpPr>
            <p:nvPr/>
          </p:nvSpPr>
          <p:spPr bwMode="auto">
            <a:xfrm>
              <a:off x="7673880" y="285750"/>
              <a:ext cx="1066895" cy="212366"/>
            </a:xfrm>
            <a:prstGeom prst="leftRightArrow">
              <a:avLst>
                <a:gd name="adj1" fmla="val 100000"/>
                <a:gd name="adj2" fmla="val 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27432" tIns="0" rIns="0" bIns="27432">
              <a:spAutoFit/>
            </a:bodyPr>
            <a:lstStyle/>
            <a:p>
              <a:pPr algn="r" defTabSz="913526" fontAlgn="base">
                <a:spcBef>
                  <a:spcPct val="0"/>
                </a:spcBef>
                <a:spcAft>
                  <a:spcPct val="0"/>
                </a:spcAft>
                <a:buClr>
                  <a:srgbClr val="000000"/>
                </a:buClr>
              </a:pPr>
              <a:r>
                <a:rPr lang="en-US" sz="1200" dirty="0">
                  <a:solidFill>
                    <a:srgbClr val="808080"/>
                  </a:solidFill>
                </a:rPr>
                <a:t>PRELIMINARY</a:t>
              </a:r>
            </a:p>
          </p:txBody>
        </p:sp>
        <p:cxnSp>
          <p:nvCxnSpPr>
            <p:cNvPr id="81" name="AutoShape 31"/>
            <p:cNvCxnSpPr>
              <a:cxnSpLocks noChangeShapeType="1"/>
              <a:stCxn id="80" idx="2"/>
              <a:endCxn id="80" idx="4"/>
            </p:cNvCxnSpPr>
            <p:nvPr/>
          </p:nvCxnSpPr>
          <p:spPr bwMode="auto">
            <a:xfrm>
              <a:off x="7673880" y="285750"/>
              <a:ext cx="0" cy="212366"/>
            </a:xfrm>
            <a:prstGeom prst="straightConnector1">
              <a:avLst/>
            </a:prstGeom>
            <a:noFill/>
            <a:ln w="9525">
              <a:solidFill>
                <a:srgbClr val="808080"/>
              </a:solidFill>
              <a:round/>
              <a:headEnd/>
              <a:tailEnd/>
            </a:ln>
            <a:extLst>
              <a:ext uri="{909E8E84-426E-40DD-AFC4-6F175D3DCCD1}">
                <a14:hiddenFill xmlns:a14="http://schemas.microsoft.com/office/drawing/2010/main">
                  <a:noFill/>
                </a14:hiddenFill>
              </a:ext>
            </a:extLst>
          </p:spPr>
        </p:cxnSp>
        <p:cxnSp>
          <p:nvCxnSpPr>
            <p:cNvPr id="82" name="AutoShape 32"/>
            <p:cNvCxnSpPr>
              <a:cxnSpLocks noChangeShapeType="1"/>
              <a:stCxn id="80" idx="4"/>
              <a:endCxn id="80" idx="6"/>
            </p:cNvCxnSpPr>
            <p:nvPr/>
          </p:nvCxnSpPr>
          <p:spPr bwMode="auto">
            <a:xfrm>
              <a:off x="7673880" y="498116"/>
              <a:ext cx="1066895" cy="0"/>
            </a:xfrm>
            <a:prstGeom prst="straightConnector1">
              <a:avLst/>
            </a:prstGeom>
            <a:noFill/>
            <a:ln w="25400">
              <a:solidFill>
                <a:srgbClr val="808080"/>
              </a:solidFill>
              <a:round/>
              <a:headEnd/>
              <a:tailEnd/>
            </a:ln>
            <a:extLst>
              <a:ext uri="{909E8E84-426E-40DD-AFC4-6F175D3DCCD1}">
                <a14:hiddenFill xmlns:a14="http://schemas.microsoft.com/office/drawing/2010/main">
                  <a:noFill/>
                </a14:hiddenFill>
              </a:ext>
            </a:extLst>
          </p:spPr>
        </p:cxnSp>
      </p:grpSp>
      <p:grpSp>
        <p:nvGrpSpPr>
          <p:cNvPr id="83" name="LegendMoons" hidden="1"/>
          <p:cNvGrpSpPr/>
          <p:nvPr/>
        </p:nvGrpSpPr>
        <p:grpSpPr bwMode="auto">
          <a:xfrm>
            <a:off x="7381273" y="275438"/>
            <a:ext cx="847347" cy="1333054"/>
            <a:chOff x="6655594" y="273840"/>
            <a:chExt cx="830430" cy="1306516"/>
          </a:xfrm>
        </p:grpSpPr>
        <p:grpSp>
          <p:nvGrpSpPr>
            <p:cNvPr id="84" name="MoonLegend1"/>
            <p:cNvGrpSpPr>
              <a:grpSpLocks noChangeAspect="1"/>
            </p:cNvGrpSpPr>
            <p:nvPr>
              <p:custDataLst>
                <p:tags r:id="rId13"/>
              </p:custDataLst>
            </p:nvPr>
          </p:nvGrpSpPr>
          <p:grpSpPr bwMode="auto">
            <a:xfrm>
              <a:off x="6655594" y="273840"/>
              <a:ext cx="209550" cy="209551"/>
              <a:chOff x="4533" y="183"/>
              <a:chExt cx="144" cy="144"/>
            </a:xfrm>
          </p:grpSpPr>
          <p:sp>
            <p:nvSpPr>
              <p:cNvPr id="102" name="Oval 38"/>
              <p:cNvSpPr>
                <a:spLocks noChangeAspect="1" noChangeArrowheads="1"/>
              </p:cNvSpPr>
              <p:nvPr>
                <p:custDataLst>
                  <p:tags r:id="rId26"/>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3" name="Arc 39"/>
              <p:cNvSpPr>
                <a:spLocks noChangeAspect="1"/>
              </p:cNvSpPr>
              <p:nvPr>
                <p:custDataLst>
                  <p:tags r:id="rId27"/>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5" name="MoonLegend2"/>
            <p:cNvGrpSpPr>
              <a:grpSpLocks noChangeAspect="1"/>
            </p:cNvGrpSpPr>
            <p:nvPr>
              <p:custDataLst>
                <p:tags r:id="rId14"/>
              </p:custDataLst>
            </p:nvPr>
          </p:nvGrpSpPr>
          <p:grpSpPr bwMode="auto">
            <a:xfrm>
              <a:off x="6655594" y="548081"/>
              <a:ext cx="209550" cy="209551"/>
              <a:chOff x="1694" y="2044"/>
              <a:chExt cx="160" cy="160"/>
            </a:xfrm>
          </p:grpSpPr>
          <p:sp>
            <p:nvSpPr>
              <p:cNvPr id="100" name="Oval 41"/>
              <p:cNvSpPr>
                <a:spLocks noChangeAspect="1" noChangeArrowheads="1"/>
              </p:cNvSpPr>
              <p:nvPr>
                <p:custDataLst>
                  <p:tags r:id="rId2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101" name="Arc 42"/>
              <p:cNvSpPr>
                <a:spLocks noChangeAspect="1"/>
              </p:cNvSpPr>
              <p:nvPr>
                <p:custDataLst>
                  <p:tags r:id="rId25"/>
                </p:custDataLst>
              </p:nvPr>
            </p:nvSpPr>
            <p:spPr bwMode="auto">
              <a:xfrm>
                <a:off x="1694" y="2044"/>
                <a:ext cx="160" cy="160"/>
              </a:xfrm>
              <a:prstGeom prst="arc">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6" name="MoonLegend4"/>
            <p:cNvGrpSpPr>
              <a:grpSpLocks noChangeAspect="1"/>
            </p:cNvGrpSpPr>
            <p:nvPr>
              <p:custDataLst>
                <p:tags r:id="rId15"/>
              </p:custDataLst>
            </p:nvPr>
          </p:nvGrpSpPr>
          <p:grpSpPr bwMode="auto">
            <a:xfrm>
              <a:off x="6655594" y="1096563"/>
              <a:ext cx="209550" cy="209551"/>
              <a:chOff x="4495" y="1198"/>
              <a:chExt cx="160" cy="160"/>
            </a:xfrm>
          </p:grpSpPr>
          <p:sp>
            <p:nvSpPr>
              <p:cNvPr id="98" name="Oval 47"/>
              <p:cNvSpPr>
                <a:spLocks noChangeAspect="1" noChangeArrowheads="1"/>
              </p:cNvSpPr>
              <p:nvPr>
                <p:custDataLst>
                  <p:tags r:id="rId2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9"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nvGrpSpPr>
            <p:cNvPr id="87" name="MoonLegend5"/>
            <p:cNvGrpSpPr>
              <a:grpSpLocks noChangeAspect="1"/>
            </p:cNvGrpSpPr>
            <p:nvPr>
              <p:custDataLst>
                <p:tags r:id="rId16"/>
              </p:custDataLst>
            </p:nvPr>
          </p:nvGrpSpPr>
          <p:grpSpPr bwMode="auto">
            <a:xfrm>
              <a:off x="6655594" y="1370805"/>
              <a:ext cx="209550" cy="209551"/>
              <a:chOff x="4495" y="1440"/>
              <a:chExt cx="160" cy="160"/>
            </a:xfrm>
          </p:grpSpPr>
          <p:sp>
            <p:nvSpPr>
              <p:cNvPr id="96" name="Oval 50"/>
              <p:cNvSpPr>
                <a:spLocks noChangeAspect="1" noChangeArrowheads="1"/>
              </p:cNvSpPr>
              <p:nvPr>
                <p:custDataLst>
                  <p:tags r:id="rId20"/>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7" name="Oval 51"/>
              <p:cNvSpPr>
                <a:spLocks noChangeAspect="1" noChangeArrowheads="1"/>
              </p:cNvSpPr>
              <p:nvPr>
                <p:custDataLst>
                  <p:tags r:id="rId21"/>
                </p:custDataLst>
              </p:nvPr>
            </p:nvSpPr>
            <p:spPr bwMode="auto">
              <a:xfrm>
                <a:off x="4495" y="1440"/>
                <a:ext cx="160" cy="160"/>
              </a:xfrm>
              <a:prstGeom prst="arc">
                <a:avLst>
                  <a:gd name="adj1" fmla="val 16200000"/>
                  <a:gd name="adj2" fmla="val 162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sp>
          <p:nvSpPr>
            <p:cNvPr id="88" name="Legend1"/>
            <p:cNvSpPr>
              <a:spLocks noChangeArrowheads="1"/>
            </p:cNvSpPr>
            <p:nvPr/>
          </p:nvSpPr>
          <p:spPr bwMode="auto">
            <a:xfrm>
              <a:off x="6976269" y="28654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89" name="Legend2"/>
            <p:cNvSpPr>
              <a:spLocks noChangeArrowheads="1"/>
            </p:cNvSpPr>
            <p:nvPr/>
          </p:nvSpPr>
          <p:spPr bwMode="auto">
            <a:xfrm>
              <a:off x="6976269" y="561178"/>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0" name="Legend3"/>
            <p:cNvSpPr>
              <a:spLocks noChangeArrowheads="1"/>
            </p:cNvSpPr>
            <p:nvPr/>
          </p:nvSpPr>
          <p:spPr bwMode="auto">
            <a:xfrm>
              <a:off x="6976269" y="835817"/>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1" name="Legend4"/>
            <p:cNvSpPr>
              <a:spLocks noChangeArrowheads="1"/>
            </p:cNvSpPr>
            <p:nvPr/>
          </p:nvSpPr>
          <p:spPr bwMode="auto">
            <a:xfrm>
              <a:off x="6976269" y="1107280"/>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sp>
          <p:nvSpPr>
            <p:cNvPr id="92" name="Legend5"/>
            <p:cNvSpPr>
              <a:spLocks noChangeArrowheads="1"/>
            </p:cNvSpPr>
            <p:nvPr/>
          </p:nvSpPr>
          <p:spPr bwMode="auto">
            <a:xfrm>
              <a:off x="6976269" y="1383505"/>
              <a:ext cx="509755"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0" tIns="0" rIns="0" bIns="0">
              <a:spAutoFit/>
            </a:bodyPr>
            <a:lstStyle/>
            <a:p>
              <a:pPr defTabSz="913526" fontAlgn="base">
                <a:spcBef>
                  <a:spcPct val="0"/>
                </a:spcBef>
                <a:spcAft>
                  <a:spcPct val="0"/>
                </a:spcAft>
                <a:buClr>
                  <a:srgbClr val="000000"/>
                </a:buClr>
              </a:pPr>
              <a:r>
                <a:rPr lang="en-US" sz="1200" dirty="0">
                  <a:solidFill>
                    <a:srgbClr val="000000"/>
                  </a:solidFill>
                </a:rPr>
                <a:t>Legend</a:t>
              </a:r>
            </a:p>
          </p:txBody>
        </p:sp>
        <p:grpSp>
          <p:nvGrpSpPr>
            <p:cNvPr id="93" name="MoonLegend3"/>
            <p:cNvGrpSpPr>
              <a:grpSpLocks noChangeAspect="1"/>
            </p:cNvGrpSpPr>
            <p:nvPr>
              <p:custDataLst>
                <p:tags r:id="rId17"/>
              </p:custDataLst>
            </p:nvPr>
          </p:nvGrpSpPr>
          <p:grpSpPr bwMode="auto">
            <a:xfrm>
              <a:off x="6655594" y="822322"/>
              <a:ext cx="209550" cy="209551"/>
              <a:chOff x="4495" y="1198"/>
              <a:chExt cx="160" cy="160"/>
            </a:xfrm>
          </p:grpSpPr>
          <p:sp>
            <p:nvSpPr>
              <p:cNvPr id="94"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sp>
            <p:nvSpPr>
              <p:cNvPr id="95"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sz="1200" dirty="0">
                  <a:solidFill>
                    <a:srgbClr val="000000"/>
                  </a:solidFill>
                </a:endParaRPr>
              </a:p>
            </p:txBody>
          </p:sp>
        </p:grpSp>
      </p:grpSp>
      <p:sp>
        <p:nvSpPr>
          <p:cNvPr id="104" name="Slide Number"/>
          <p:cNvSpPr txBox="1">
            <a:spLocks/>
          </p:cNvSpPr>
          <p:nvPr/>
        </p:nvSpPr>
        <p:spPr bwMode="auto">
          <a:xfrm>
            <a:off x="8808763" y="6633336"/>
            <a:ext cx="160294" cy="157014"/>
          </a:xfrm>
          <a:prstGeom prst="rect">
            <a:avLst/>
          </a:prstGeom>
        </p:spPr>
        <p:txBody>
          <a:bodyPr vert="horz" wrap="none" lIns="0" tIns="0" rIns="0" bIns="0" rtlCol="0" anchor="ctr">
            <a:spAutoFit/>
          </a:bodyPr>
          <a:lstStyle>
            <a:defPPr>
              <a:defRPr lang="en-US"/>
            </a:defPPr>
            <a:lvl1pPr>
              <a:defRPr sz="1000" baseline="0">
                <a:latin typeface="+mn-lt"/>
              </a:defRPr>
            </a:lvl1pPr>
          </a:lstStyle>
          <a:p>
            <a:pPr algn="r" fontAlgn="base">
              <a:spcBef>
                <a:spcPct val="0"/>
              </a:spcBef>
              <a:spcAft>
                <a:spcPct val="0"/>
              </a:spcAft>
            </a:pPr>
            <a:fld id="{42C328C1-A84F-4A39-A664-DBA00541A8C6}" type="slidenum">
              <a:rPr lang="en-US" smtClean="0">
                <a:solidFill>
                  <a:srgbClr val="FFFFFF"/>
                </a:solidFill>
              </a:rPr>
              <a:pPr algn="r" fontAlgn="base">
                <a:spcBef>
                  <a:spcPct val="0"/>
                </a:spcBef>
                <a:spcAft>
                  <a:spcPct val="0"/>
                </a:spcAft>
              </a:pPr>
              <a:t>‹#›</a:t>
            </a:fld>
            <a:endParaRPr lang="en-US" dirty="0">
              <a:solidFill>
                <a:srgbClr val="FFFFFF"/>
              </a:solidFill>
            </a:endParaRPr>
          </a:p>
        </p:txBody>
      </p:sp>
      <p:pic>
        <p:nvPicPr>
          <p:cNvPr id="62" name="Picture 4" descr="http://upload.wikimedia.org/wikipedia/commons/thumb/8/82/Seal_of_Massachusetts.svg/2000px-Seal_of_Massachusetts.svg.png"/>
          <p:cNvPicPr>
            <a:picLocks noChangeAspect="1" noChangeArrowheads="1"/>
          </p:cNvPicPr>
          <p:nvPr userDrawn="1"/>
        </p:nvPicPr>
        <p:blipFill>
          <a:blip r:embed="rId30" cstate="print">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339965" y="135844"/>
            <a:ext cx="629092" cy="629055"/>
          </a:xfrm>
          <a:prstGeom prst="rect">
            <a:avLst/>
          </a:prstGeom>
          <a:noFill/>
          <a:effectLst>
            <a:outerShdw blurRad="889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6077343"/>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Lst>
  <p:hf hdr="0" ftr="0" dt="0"/>
  <p:txStyles>
    <p:title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p:titleStyle>
    <p:bodyStyle>
      <a:lvl1pPr marL="0" indent="0" algn="l" defTabSz="913429" rtl="0" eaLnBrk="1" fontAlgn="base" hangingPunct="1">
        <a:spcBef>
          <a:spcPct val="0"/>
        </a:spcBef>
        <a:spcAft>
          <a:spcPct val="0"/>
        </a:spcAft>
        <a:buClr>
          <a:schemeClr val="tx2"/>
        </a:buClr>
        <a:defRPr sz="1600" baseline="0">
          <a:solidFill>
            <a:schemeClr val="tx1"/>
          </a:solidFill>
          <a:latin typeface="+mn-lt"/>
          <a:ea typeface="+mn-ea"/>
          <a:cs typeface="+mn-cs"/>
        </a:defRPr>
      </a:lvl1pPr>
      <a:lvl2pPr marL="197586" indent="-195966" algn="l" defTabSz="913429" rtl="0" eaLnBrk="1" fontAlgn="base" hangingPunct="1">
        <a:spcBef>
          <a:spcPct val="0"/>
        </a:spcBef>
        <a:spcAft>
          <a:spcPct val="0"/>
        </a:spcAft>
        <a:buClr>
          <a:schemeClr val="tx2"/>
        </a:buClr>
        <a:buSzPct val="125000"/>
        <a:buFont typeface="Arial" charset="0"/>
        <a:buChar char="▪"/>
        <a:defRPr sz="1600" baseline="0">
          <a:solidFill>
            <a:schemeClr val="tx1"/>
          </a:solidFill>
          <a:latin typeface="+mn-lt"/>
        </a:defRPr>
      </a:lvl2pPr>
      <a:lvl3pPr marL="466431" indent="-267227"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3pPr>
      <a:lvl4pPr marL="626768" indent="-158716" algn="l" defTabSz="913429" rtl="0" eaLnBrk="1" fontAlgn="base" hangingPunct="1">
        <a:spcBef>
          <a:spcPct val="0"/>
        </a:spcBef>
        <a:spcAft>
          <a:spcPct val="0"/>
        </a:spcAft>
        <a:buClr>
          <a:schemeClr val="tx2"/>
        </a:buClr>
        <a:buSzPct val="120000"/>
        <a:buFont typeface="Arial" charset="0"/>
        <a:buChar char="▫"/>
        <a:defRPr sz="1600" baseline="0">
          <a:solidFill>
            <a:schemeClr val="tx1"/>
          </a:solidFill>
          <a:latin typeface="+mn-lt"/>
        </a:defRPr>
      </a:lvl4pPr>
      <a:lvl5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5pPr>
      <a:lvl6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64947" indent="-132804" algn="l" defTabSz="913429"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p:bodyStyle>
    <p:otherStyle>
      <a:defPPr>
        <a:defRPr lang="en-US"/>
      </a:defPPr>
      <a:lvl1pPr marL="0" algn="l" defTabSz="932863" rtl="0" eaLnBrk="1" latinLnBrk="0" hangingPunct="1">
        <a:defRPr sz="1800" kern="1200">
          <a:solidFill>
            <a:schemeClr val="tx1"/>
          </a:solidFill>
          <a:latin typeface="+mn-lt"/>
          <a:ea typeface="+mn-ea"/>
          <a:cs typeface="+mn-cs"/>
        </a:defRPr>
      </a:lvl1pPr>
      <a:lvl2pPr marL="466431" algn="l" defTabSz="932863" rtl="0" eaLnBrk="1" latinLnBrk="0" hangingPunct="1">
        <a:defRPr sz="1800" kern="1200">
          <a:solidFill>
            <a:schemeClr val="tx1"/>
          </a:solidFill>
          <a:latin typeface="+mn-lt"/>
          <a:ea typeface="+mn-ea"/>
          <a:cs typeface="+mn-cs"/>
        </a:defRPr>
      </a:lvl2pPr>
      <a:lvl3pPr marL="932863" algn="l" defTabSz="932863" rtl="0" eaLnBrk="1" latinLnBrk="0" hangingPunct="1">
        <a:defRPr sz="1800" kern="1200">
          <a:solidFill>
            <a:schemeClr val="tx1"/>
          </a:solidFill>
          <a:latin typeface="+mn-lt"/>
          <a:ea typeface="+mn-ea"/>
          <a:cs typeface="+mn-cs"/>
        </a:defRPr>
      </a:lvl3pPr>
      <a:lvl4pPr marL="1399295" algn="l" defTabSz="932863" rtl="0" eaLnBrk="1" latinLnBrk="0" hangingPunct="1">
        <a:defRPr sz="1800" kern="1200">
          <a:solidFill>
            <a:schemeClr val="tx1"/>
          </a:solidFill>
          <a:latin typeface="+mn-lt"/>
          <a:ea typeface="+mn-ea"/>
          <a:cs typeface="+mn-cs"/>
        </a:defRPr>
      </a:lvl4pPr>
      <a:lvl5pPr marL="1865728" algn="l" defTabSz="932863" rtl="0" eaLnBrk="1" latinLnBrk="0" hangingPunct="1">
        <a:defRPr sz="1800" kern="1200">
          <a:solidFill>
            <a:schemeClr val="tx1"/>
          </a:solidFill>
          <a:latin typeface="+mn-lt"/>
          <a:ea typeface="+mn-ea"/>
          <a:cs typeface="+mn-cs"/>
        </a:defRPr>
      </a:lvl5pPr>
      <a:lvl6pPr marL="2332159" algn="l" defTabSz="932863" rtl="0" eaLnBrk="1" latinLnBrk="0" hangingPunct="1">
        <a:defRPr sz="1800" kern="1200">
          <a:solidFill>
            <a:schemeClr val="tx1"/>
          </a:solidFill>
          <a:latin typeface="+mn-lt"/>
          <a:ea typeface="+mn-ea"/>
          <a:cs typeface="+mn-cs"/>
        </a:defRPr>
      </a:lvl6pPr>
      <a:lvl7pPr marL="2798590" algn="l" defTabSz="932863" rtl="0" eaLnBrk="1" latinLnBrk="0" hangingPunct="1">
        <a:defRPr sz="1800" kern="1200">
          <a:solidFill>
            <a:schemeClr val="tx1"/>
          </a:solidFill>
          <a:latin typeface="+mn-lt"/>
          <a:ea typeface="+mn-ea"/>
          <a:cs typeface="+mn-cs"/>
        </a:defRPr>
      </a:lvl7pPr>
      <a:lvl8pPr marL="3265022" algn="l" defTabSz="932863" rtl="0" eaLnBrk="1" latinLnBrk="0" hangingPunct="1">
        <a:defRPr sz="1800" kern="1200">
          <a:solidFill>
            <a:schemeClr val="tx1"/>
          </a:solidFill>
          <a:latin typeface="+mn-lt"/>
          <a:ea typeface="+mn-ea"/>
          <a:cs typeface="+mn-cs"/>
        </a:defRPr>
      </a:lvl8pPr>
      <a:lvl9pPr marL="3731453" algn="l" defTabSz="9328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19.png"/><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s://www.mass.gov/service-details/billing-timelines-and-appeal-procedures" TargetMode="Externa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www.mass.gov/files/documents/2017/11/06/edit-codes-summary.pdf" TargetMode="External"/><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www.mass.gov/how-to/submit-a-90-day-claim-waiver-request-form" TargetMode="External"/><Relationship Id="rId2" Type="http://schemas.openxmlformats.org/officeDocument/2006/relationships/hyperlink" Target="http://www.mass.gov/eohhs/docs/masshealth/newmmis/jobaid-resubmit-a-denied-claim-immediately.pdf" TargetMode="Externa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4.xml.rels><?xml version="1.0" encoding="UTF-8" standalone="yes"?>
<Relationships xmlns="http://schemas.openxmlformats.org/package/2006/relationships"><Relationship Id="rId2" Type="http://schemas.openxmlformats.org/officeDocument/2006/relationships/hyperlink" Target="http://www.mass.gov/eohhs/docs/masshealth/newmmis/jobaid-replace-a-claim.pdf" TargetMode="Externa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hyperlink" Target="http://www.mass.gov/eohhs/docs/masshealth/provider-services/final-deadline-appeal-faqs.pdf" TargetMode="Externa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mass.gov/masshealth-provider-remittance-advice-message-text" TargetMode="Externa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mass.gov/masshealth-provider-remittance-advice-message-text"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hyperlink" Target="mailto:join-masshealth-provider-pubs@listserv.state.ma.us" TargetMode="External"/><Relationship Id="rId2" Type="http://schemas.openxmlformats.org/officeDocument/2006/relationships/hyperlink" Target="https://www.mass.gov/lists/provider-payment-rates-community-health-care-providers-ambulatory-care" TargetMode="Externa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s://www.mass.gov/files/documents/2019/04/02/all-284.pdf" TargetMode="External"/><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hyperlink" Target="mailto:EDI@mahealth.net" TargetMode="External"/><Relationship Id="rId4" Type="http://schemas.openxmlformats.org/officeDocument/2006/relationships/hyperlink" Target="https://www.mass.gov/masshealth-technical-refresh"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cc.readytalk.com/r/py1dvwnrvwnl&amp;eom" TargetMode="External"/><Relationship Id="rId3" Type="http://schemas.openxmlformats.org/officeDocument/2006/relationships/hyperlink" Target="https://cc.readytalk.com/r/ysnbzh8qn3yo&amp;eom" TargetMode="External"/><Relationship Id="rId7" Type="http://schemas.openxmlformats.org/officeDocument/2006/relationships/hyperlink" Target="https://cc.readytalk.com/r/2ih4yof3v2gq&amp;eom" TargetMode="External"/><Relationship Id="rId12" Type="http://schemas.openxmlformats.org/officeDocument/2006/relationships/hyperlink" Target="https://cc.readytalk.com/r/6uvskruabjc2&amp;eom" TargetMode="External"/><Relationship Id="rId2" Type="http://schemas.openxmlformats.org/officeDocument/2006/relationships/hyperlink" Target="https://cc.readytalk.com/r/phth3h1hvqy2&amp;eom" TargetMode="External"/><Relationship Id="rId1" Type="http://schemas.openxmlformats.org/officeDocument/2006/relationships/slideLayout" Target="../slideLayouts/slideLayout6.xml"/><Relationship Id="rId6" Type="http://schemas.openxmlformats.org/officeDocument/2006/relationships/hyperlink" Target="https://cc.readytalk.com/r/yfwhprf6pabl&amp;eom" TargetMode="External"/><Relationship Id="rId11" Type="http://schemas.openxmlformats.org/officeDocument/2006/relationships/hyperlink" Target="https://cc.readytalk.com/r/ej3nk1ohiagd&amp;eom" TargetMode="External"/><Relationship Id="rId5" Type="http://schemas.openxmlformats.org/officeDocument/2006/relationships/hyperlink" Target="https://cc.readytalk.com/r/xvhqsjljdg8w&amp;eom" TargetMode="External"/><Relationship Id="rId10" Type="http://schemas.openxmlformats.org/officeDocument/2006/relationships/hyperlink" Target="https://cc.readytalk.com/r/lb0ffnejdx50&amp;eom" TargetMode="External"/><Relationship Id="rId4" Type="http://schemas.openxmlformats.org/officeDocument/2006/relationships/hyperlink" Target="https://cc.readytalk.com/r/7jbkhzqldfqf&amp;eom" TargetMode="External"/><Relationship Id="rId9" Type="http://schemas.openxmlformats.org/officeDocument/2006/relationships/hyperlink" Target="https://cc.readytalk.com/r/ww5v6kyrfn7d&amp;eom"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edi@mahealth.net" TargetMode="Externa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hyperlink" Target="https://www.mass.gov/how-to/check-claim-status"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hyperlink" Target="https://www.mass.gov/the-aca-orp-requirements-for-masshealth-providers" TargetMode="External"/><Relationship Id="rId7" Type="http://schemas.openxmlformats.org/officeDocument/2006/relationships/hyperlink" Target="http://www.masshealthtraining.com/" TargetMode="External"/><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hyperlink" Target="mailto:providersupport@mahealth.net" TargetMode="External"/><Relationship Id="rId5" Type="http://schemas.openxmlformats.org/officeDocument/2006/relationships/hyperlink" Target="https://www.mass.gov/files/documents/2018/02/08/all-274.pdf" TargetMode="External"/><Relationship Id="rId4" Type="http://schemas.openxmlformats.org/officeDocument/2006/relationships/hyperlink" Target="https://www.mass.gov/files/documents/2016/07/we/all-259.pdf" TargetMode="External"/></Relationships>
</file>

<file path=ppt/slides/_rels/slide3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hyperlink" Target="https://masshealth.ehs.state.ma.us/cwp/login.aspx" TargetMode="External"/><Relationship Id="rId5" Type="http://schemas.openxmlformats.org/officeDocument/2006/relationships/hyperlink" Target="mailto:providersupport@mahealth.net" TargetMode="External"/><Relationship Id="rId4" Type="http://schemas.openxmlformats.org/officeDocument/2006/relationships/hyperlink" Target="http://www.masshealthtraining.com/" TargetMode="Externa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693796" y="3770660"/>
            <a:ext cx="5903552" cy="430887"/>
          </a:xfrm>
        </p:spPr>
        <p:txBody>
          <a:bodyPr/>
          <a:lstStyle/>
          <a:p>
            <a:r>
              <a:rPr lang="en-US" sz="2800" b="1" dirty="0">
                <a:solidFill>
                  <a:srgbClr val="002060"/>
                </a:solidFill>
              </a:rPr>
              <a:t>July 2019 MTF Afternoon session</a:t>
            </a:r>
          </a:p>
        </p:txBody>
      </p:sp>
      <p:sp>
        <p:nvSpPr>
          <p:cNvPr id="2" name="Title 1"/>
          <p:cNvSpPr>
            <a:spLocks noGrp="1"/>
          </p:cNvSpPr>
          <p:nvPr>
            <p:ph type="ctrTitle"/>
          </p:nvPr>
        </p:nvSpPr>
        <p:spPr>
          <a:xfrm>
            <a:off x="2693796" y="1291769"/>
            <a:ext cx="5873734" cy="1615827"/>
          </a:xfrm>
        </p:spPr>
        <p:txBody>
          <a:bodyPr/>
          <a:lstStyle/>
          <a:p>
            <a:r>
              <a:rPr lang="en-US" sz="3600" b="1" dirty="0">
                <a:solidFill>
                  <a:srgbClr val="002060"/>
                </a:solidFill>
              </a:rPr>
              <a:t>MassHealth Provider Overview</a:t>
            </a:r>
            <a:br>
              <a:rPr lang="en-US" b="1" dirty="0">
                <a:solidFill>
                  <a:srgbClr val="002060"/>
                </a:solidFill>
              </a:rPr>
            </a:br>
            <a:endParaRPr lang="en-US" b="1" dirty="0">
              <a:solidFill>
                <a:srgbClr val="002060"/>
              </a:solidFill>
            </a:endParaRPr>
          </a:p>
        </p:txBody>
      </p:sp>
    </p:spTree>
    <p:extLst>
      <p:ext uri="{BB962C8B-B14F-4D97-AF65-F5344CB8AC3E}">
        <p14:creationId xmlns:p14="http://schemas.microsoft.com/office/powerpoint/2010/main" val="11743563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381000"/>
            <a:ext cx="6416675" cy="430887"/>
          </a:xfrm>
        </p:spPr>
        <p:txBody>
          <a:bodyPr lIns="0" tIns="0" rIns="0" bIns="0"/>
          <a:lstStyle/>
          <a:p>
            <a:pPr eaLnBrk="1" hangingPunct="1">
              <a:defRPr/>
            </a:pPr>
            <a:r>
              <a:rPr lang="en-US" sz="2800" dirty="0">
                <a:solidFill>
                  <a:srgbClr val="002060"/>
                </a:solidFill>
              </a:rPr>
              <a:t>Electronic Claims Submission (DDE)</a:t>
            </a:r>
          </a:p>
        </p:txBody>
      </p:sp>
      <p:sp>
        <p:nvSpPr>
          <p:cNvPr id="40964" name="Text Box 10"/>
          <p:cNvSpPr txBox="1">
            <a:spLocks noChangeArrowheads="1"/>
          </p:cNvSpPr>
          <p:nvPr/>
        </p:nvSpPr>
        <p:spPr bwMode="auto">
          <a:xfrm>
            <a:off x="7884554" y="3904383"/>
            <a:ext cx="1930957" cy="34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sp>
        <p:nvSpPr>
          <p:cNvPr id="11" name="Rectangle 10"/>
          <p:cNvSpPr/>
          <p:nvPr/>
        </p:nvSpPr>
        <p:spPr>
          <a:xfrm>
            <a:off x="152400" y="1600200"/>
            <a:ext cx="8633012" cy="3982629"/>
          </a:xfrm>
          <a:prstGeom prst="rect">
            <a:avLst/>
          </a:prstGeom>
        </p:spPr>
        <p:txBody>
          <a:bodyPr wrap="square">
            <a:spAutoFit/>
          </a:bodyPr>
          <a:lstStyle/>
          <a:p>
            <a:pPr marL="342900" indent="-342900">
              <a:lnSpc>
                <a:spcPct val="80000"/>
              </a:lnSpc>
              <a:defRPr/>
            </a:pPr>
            <a:endParaRPr lang="en-US" b="1"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Submitting a claim through Direct Data Entry (DDE) is an efficient way to quickly determine the outcome of a claim</a:t>
            </a:r>
          </a:p>
          <a:p>
            <a:pPr>
              <a:lnSpc>
                <a:spcPct val="80000"/>
              </a:lnSpc>
              <a:buClr>
                <a:srgbClr val="FF0000"/>
              </a:buClr>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Real time Claims Status</a:t>
            </a:r>
          </a:p>
          <a:p>
            <a:pPr lvl="1">
              <a:lnSpc>
                <a:spcPct val="80000"/>
              </a:lnSpc>
              <a:buClr>
                <a:srgbClr val="FF0000"/>
              </a:buClr>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Easy Resubmission Options</a:t>
            </a:r>
          </a:p>
          <a:p>
            <a:pPr marL="342900" indent="-342900">
              <a:lnSpc>
                <a:spcPct val="80000"/>
              </a:lnSpc>
              <a:buClr>
                <a:srgbClr val="FF0000"/>
              </a:buClr>
              <a:buFont typeface="Wingdings" panose="05000000000000000000" pitchFamily="2" charset="2"/>
              <a:buChar char="Ø"/>
              <a:defRPr/>
            </a:pPr>
            <a:endParaRPr lang="en-US"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When using this application, one must initially choose what type of claim they will be entering</a:t>
            </a:r>
          </a:p>
          <a:p>
            <a:pPr>
              <a:lnSpc>
                <a:spcPct val="80000"/>
              </a:lnSpc>
              <a:buClr>
                <a:srgbClr val="FF0000"/>
              </a:buClr>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u="sng" dirty="0">
                <a:solidFill>
                  <a:srgbClr val="002060"/>
                </a:solidFill>
                <a:cs typeface="Arial" charset="0"/>
              </a:rPr>
              <a:t>Institutional</a:t>
            </a:r>
            <a:r>
              <a:rPr lang="en-US" dirty="0">
                <a:solidFill>
                  <a:srgbClr val="002060"/>
                </a:solidFill>
                <a:cs typeface="Arial" charset="0"/>
              </a:rPr>
              <a:t> or </a:t>
            </a:r>
            <a:r>
              <a:rPr lang="en-US" u="sng" dirty="0">
                <a:solidFill>
                  <a:srgbClr val="002060"/>
                </a:solidFill>
                <a:cs typeface="Arial" charset="0"/>
              </a:rPr>
              <a:t>Professional</a:t>
            </a:r>
          </a:p>
          <a:p>
            <a:pPr marL="342900" indent="-342900">
              <a:lnSpc>
                <a:spcPct val="80000"/>
              </a:lnSpc>
              <a:buClr>
                <a:srgbClr val="FF0000"/>
              </a:buClr>
              <a:buFont typeface="Wingdings" panose="05000000000000000000" pitchFamily="2" charset="2"/>
              <a:buChar char="Ø"/>
              <a:defRPr/>
            </a:pPr>
            <a:endParaRPr lang="en-US"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Each choice results in a slightly different interface, which affords a unique set of claim entry rules</a:t>
            </a:r>
          </a:p>
          <a:p>
            <a:pPr>
              <a:lnSpc>
                <a:spcPct val="80000"/>
              </a:lnSpc>
              <a:buClr>
                <a:srgbClr val="FF0000"/>
              </a:buClr>
              <a:defRPr/>
            </a:pPr>
            <a:endParaRPr lang="en-US" dirty="0">
              <a:solidFill>
                <a:srgbClr val="002060"/>
              </a:solidFill>
              <a:cs typeface="Arial" charset="0"/>
            </a:endParaRPr>
          </a:p>
          <a:p>
            <a:pPr marL="342900" indent="-342900">
              <a:lnSpc>
                <a:spcPct val="80000"/>
              </a:lnSpc>
              <a:buClr>
                <a:srgbClr val="FF0000"/>
              </a:buClr>
              <a:buFont typeface="Wingdings" pitchFamily="2" charset="2"/>
              <a:buChar char="§"/>
              <a:defRPr/>
            </a:pPr>
            <a:endParaRPr lang="en-US" dirty="0">
              <a:solidFill>
                <a:schemeClr val="accent4">
                  <a:lumMod val="90000"/>
                  <a:lumOff val="10000"/>
                </a:schemeClr>
              </a:solidFill>
              <a:cs typeface="Arial" charset="0"/>
            </a:endParaRPr>
          </a:p>
          <a:p>
            <a:pPr marL="342900" indent="-342900">
              <a:lnSpc>
                <a:spcPct val="80000"/>
              </a:lnSpc>
              <a:buFont typeface="Wingdings" pitchFamily="2" charset="2"/>
              <a:buChar char="§"/>
              <a:defRPr/>
            </a:pPr>
            <a:endParaRPr lang="en-US" sz="1000" dirty="0">
              <a:solidFill>
                <a:schemeClr val="accent4">
                  <a:lumMod val="90000"/>
                  <a:lumOff val="10000"/>
                </a:schemeClr>
              </a:solidFill>
              <a:cs typeface="Arial" charset="0"/>
            </a:endParaRPr>
          </a:p>
        </p:txBody>
      </p:sp>
      <p:cxnSp>
        <p:nvCxnSpPr>
          <p:cNvPr id="10" name="Straight Connector 9"/>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088325695"/>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381000"/>
            <a:ext cx="6416675" cy="861774"/>
          </a:xfrm>
        </p:spPr>
        <p:txBody>
          <a:bodyPr lIns="0" tIns="0" rIns="0" bIns="0"/>
          <a:lstStyle/>
          <a:p>
            <a:pPr eaLnBrk="1" hangingPunct="1">
              <a:defRPr/>
            </a:pPr>
            <a:r>
              <a:rPr lang="en-US" sz="2800" dirty="0">
                <a:solidFill>
                  <a:srgbClr val="002060"/>
                </a:solidFill>
              </a:rPr>
              <a:t>Electronic Claims Submission (DDE)</a:t>
            </a:r>
            <a:br>
              <a:rPr lang="en-US" sz="2800" dirty="0">
                <a:solidFill>
                  <a:srgbClr val="002060"/>
                </a:solidFill>
              </a:rPr>
            </a:br>
            <a:r>
              <a:rPr lang="en-US" sz="2800" dirty="0">
                <a:solidFill>
                  <a:srgbClr val="002060"/>
                </a:solidFill>
              </a:rPr>
              <a:t>Benefits of use</a:t>
            </a:r>
          </a:p>
        </p:txBody>
      </p:sp>
      <p:sp>
        <p:nvSpPr>
          <p:cNvPr id="40964" name="Text Box 10"/>
          <p:cNvSpPr txBox="1">
            <a:spLocks noChangeArrowheads="1"/>
          </p:cNvSpPr>
          <p:nvPr/>
        </p:nvSpPr>
        <p:spPr bwMode="auto">
          <a:xfrm>
            <a:off x="7884554" y="3904383"/>
            <a:ext cx="1930957" cy="34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sp>
        <p:nvSpPr>
          <p:cNvPr id="11" name="Rectangle 10"/>
          <p:cNvSpPr/>
          <p:nvPr/>
        </p:nvSpPr>
        <p:spPr>
          <a:xfrm>
            <a:off x="152400" y="1600200"/>
            <a:ext cx="8633012" cy="3761030"/>
          </a:xfrm>
          <a:prstGeom prst="rect">
            <a:avLst/>
          </a:prstGeom>
        </p:spPr>
        <p:txBody>
          <a:bodyPr wrap="square">
            <a:spAutoFit/>
          </a:bodyPr>
          <a:lstStyle/>
          <a:p>
            <a:pPr marL="342900" indent="-342900">
              <a:lnSpc>
                <a:spcPct val="80000"/>
              </a:lnSpc>
              <a:defRPr/>
            </a:pPr>
            <a:endParaRPr lang="en-US" b="1"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Multiple benefits are available through DDE, including:</a:t>
            </a:r>
          </a:p>
          <a:p>
            <a:pPr>
              <a:lnSpc>
                <a:spcPct val="80000"/>
              </a:lnSpc>
              <a:buClr>
                <a:srgbClr val="FF0000"/>
              </a:buClr>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Ability to submit a claim with attachments</a:t>
            </a:r>
          </a:p>
          <a:p>
            <a:pPr lvl="1">
              <a:lnSpc>
                <a:spcPct val="80000"/>
              </a:lnSpc>
              <a:buClr>
                <a:srgbClr val="FF0000"/>
              </a:buClr>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Ability to submit claims for members with multiple insurances through </a:t>
            </a:r>
            <a:r>
              <a:rPr lang="en-US" b="1" dirty="0">
                <a:solidFill>
                  <a:srgbClr val="002060"/>
                </a:solidFill>
                <a:cs typeface="Arial" charset="0"/>
              </a:rPr>
              <a:t>Coordination of Benefits</a:t>
            </a:r>
            <a:r>
              <a:rPr lang="en-US" dirty="0">
                <a:solidFill>
                  <a:srgbClr val="002060"/>
                </a:solidFill>
                <a:cs typeface="Arial" charset="0"/>
              </a:rPr>
              <a:t> panel</a:t>
            </a:r>
          </a:p>
          <a:p>
            <a:pPr marL="800100" lvl="1" indent="-342900">
              <a:lnSpc>
                <a:spcPct val="80000"/>
              </a:lnSpc>
              <a:buClr>
                <a:srgbClr val="FF0000"/>
              </a:buClr>
              <a:buFont typeface="Wingdings" panose="05000000000000000000" pitchFamily="2" charset="2"/>
              <a:buChar char="Ø"/>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Ability to submit a void and replace transaction</a:t>
            </a:r>
          </a:p>
          <a:p>
            <a:pPr marL="342900" indent="-342900">
              <a:lnSpc>
                <a:spcPct val="80000"/>
              </a:lnSpc>
              <a:buClr>
                <a:srgbClr val="FF0000"/>
              </a:buClr>
              <a:buFont typeface="Wingdings" panose="05000000000000000000" pitchFamily="2" charset="2"/>
              <a:buChar char="Ø"/>
              <a:defRPr/>
            </a:pPr>
            <a:endParaRPr lang="en-US"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Any Claim can be entered through DDE</a:t>
            </a:r>
          </a:p>
          <a:p>
            <a:pPr>
              <a:lnSpc>
                <a:spcPct val="80000"/>
              </a:lnSpc>
              <a:buClr>
                <a:srgbClr val="FF0000"/>
              </a:buClr>
              <a:defRPr/>
            </a:pPr>
            <a:endParaRPr lang="en-US" dirty="0">
              <a:solidFill>
                <a:srgbClr val="002060"/>
              </a:solidFill>
              <a:cs typeface="Arial" charset="0"/>
            </a:endParaRPr>
          </a:p>
          <a:p>
            <a:pPr marL="800100" lvl="1"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Only those claims that were initially entered electronically can be copied, replaced, resubmitted or voided</a:t>
            </a:r>
          </a:p>
          <a:p>
            <a:pPr>
              <a:lnSpc>
                <a:spcPct val="80000"/>
              </a:lnSpc>
              <a:buClr>
                <a:srgbClr val="FF0000"/>
              </a:buClr>
              <a:defRPr/>
            </a:pPr>
            <a:endParaRPr lang="en-US" dirty="0">
              <a:solidFill>
                <a:srgbClr val="002060"/>
              </a:solidFill>
              <a:cs typeface="Arial" charset="0"/>
            </a:endParaRPr>
          </a:p>
          <a:p>
            <a:pPr marL="342900" indent="-342900">
              <a:lnSpc>
                <a:spcPct val="80000"/>
              </a:lnSpc>
              <a:buClr>
                <a:srgbClr val="FF0000"/>
              </a:buClr>
              <a:buFont typeface="Wingdings" pitchFamily="2" charset="2"/>
              <a:buChar char="§"/>
              <a:defRPr/>
            </a:pPr>
            <a:endParaRPr lang="en-US" dirty="0">
              <a:solidFill>
                <a:schemeClr val="accent4">
                  <a:lumMod val="90000"/>
                  <a:lumOff val="10000"/>
                </a:schemeClr>
              </a:solidFill>
              <a:cs typeface="Arial" charset="0"/>
            </a:endParaRPr>
          </a:p>
          <a:p>
            <a:pPr marL="342900" indent="-342900">
              <a:lnSpc>
                <a:spcPct val="80000"/>
              </a:lnSpc>
              <a:buFont typeface="Wingdings" pitchFamily="2" charset="2"/>
              <a:buChar char="§"/>
              <a:defRPr/>
            </a:pPr>
            <a:endParaRPr lang="en-US" sz="1000" dirty="0">
              <a:solidFill>
                <a:schemeClr val="accent4">
                  <a:lumMod val="90000"/>
                  <a:lumOff val="10000"/>
                </a:schemeClr>
              </a:solidFill>
              <a:cs typeface="Arial" charset="0"/>
            </a:endParaRPr>
          </a:p>
        </p:txBody>
      </p:sp>
    </p:spTree>
    <p:extLst>
      <p:ext uri="{BB962C8B-B14F-4D97-AF65-F5344CB8AC3E}">
        <p14:creationId xmlns:p14="http://schemas.microsoft.com/office/powerpoint/2010/main" val="1401227505"/>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381000"/>
            <a:ext cx="6416675" cy="430887"/>
          </a:xfrm>
        </p:spPr>
        <p:txBody>
          <a:bodyPr lIns="0" tIns="0" rIns="0" bIns="0"/>
          <a:lstStyle/>
          <a:p>
            <a:pPr eaLnBrk="1" hangingPunct="1">
              <a:defRPr/>
            </a:pPr>
            <a:r>
              <a:rPr lang="en-US" sz="2800" dirty="0">
                <a:solidFill>
                  <a:srgbClr val="002060"/>
                </a:solidFill>
              </a:rPr>
              <a:t>Electronic Claims Submission (DDE)</a:t>
            </a:r>
          </a:p>
        </p:txBody>
      </p:sp>
      <p:sp>
        <p:nvSpPr>
          <p:cNvPr id="40964" name="Text Box 10"/>
          <p:cNvSpPr txBox="1">
            <a:spLocks noChangeArrowheads="1"/>
          </p:cNvSpPr>
          <p:nvPr/>
        </p:nvSpPr>
        <p:spPr bwMode="auto">
          <a:xfrm>
            <a:off x="7884554" y="3904383"/>
            <a:ext cx="1930957" cy="342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sp>
        <p:nvSpPr>
          <p:cNvPr id="40968" name="Oval 5"/>
          <p:cNvSpPr>
            <a:spLocks noChangeArrowheads="1"/>
          </p:cNvSpPr>
          <p:nvPr/>
        </p:nvSpPr>
        <p:spPr bwMode="auto">
          <a:xfrm>
            <a:off x="4114800" y="3048000"/>
            <a:ext cx="1066800" cy="457200"/>
          </a:xfrm>
          <a:prstGeom prst="ellipse">
            <a:avLst/>
          </a:prstGeom>
          <a:noFill/>
          <a:ln w="9525">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dirty="0"/>
          </a:p>
        </p:txBody>
      </p:sp>
      <p:sp>
        <p:nvSpPr>
          <p:cNvPr id="11" name="Rectangle 10"/>
          <p:cNvSpPr/>
          <p:nvPr/>
        </p:nvSpPr>
        <p:spPr>
          <a:xfrm>
            <a:off x="152400" y="1600200"/>
            <a:ext cx="3358574" cy="2432050"/>
          </a:xfrm>
          <a:prstGeom prst="rect">
            <a:avLst/>
          </a:prstGeom>
        </p:spPr>
        <p:txBody>
          <a:bodyPr wrap="square">
            <a:spAutoFit/>
          </a:bodyPr>
          <a:lstStyle/>
          <a:p>
            <a:pPr marL="342900" indent="-342900">
              <a:lnSpc>
                <a:spcPct val="80000"/>
              </a:lnSpc>
              <a:defRPr/>
            </a:pPr>
            <a:endParaRPr lang="en-US" b="1"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Log on to the POSC, </a:t>
            </a:r>
            <a:r>
              <a:rPr lang="en-US" u="sng" dirty="0">
                <a:solidFill>
                  <a:srgbClr val="002060"/>
                </a:solidFill>
                <a:cs typeface="Arial" charset="0"/>
              </a:rPr>
              <a:t>www.mass.gov/masshealth/providerservicecenter</a:t>
            </a:r>
          </a:p>
          <a:p>
            <a:pPr marL="342900" indent="-342900">
              <a:lnSpc>
                <a:spcPct val="80000"/>
              </a:lnSpc>
              <a:buClr>
                <a:srgbClr val="FF0000"/>
              </a:buClr>
              <a:buFont typeface="Wingdings" panose="05000000000000000000" pitchFamily="2" charset="2"/>
              <a:buChar char="Ø"/>
              <a:defRPr/>
            </a:pPr>
            <a:endParaRPr lang="en-US"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Select Manage Claims &amp; Payments</a:t>
            </a:r>
          </a:p>
          <a:p>
            <a:pPr marL="342900" indent="-342900">
              <a:lnSpc>
                <a:spcPct val="80000"/>
              </a:lnSpc>
              <a:buClr>
                <a:srgbClr val="FF0000"/>
              </a:buClr>
              <a:buFont typeface="Wingdings" panose="05000000000000000000" pitchFamily="2" charset="2"/>
              <a:buChar char="Ø"/>
              <a:defRPr/>
            </a:pPr>
            <a:endParaRPr lang="en-US" dirty="0">
              <a:solidFill>
                <a:srgbClr val="002060"/>
              </a:solidFill>
              <a:cs typeface="Arial" charset="0"/>
            </a:endParaRPr>
          </a:p>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Select Enter Single Claim</a:t>
            </a:r>
          </a:p>
          <a:p>
            <a:pPr marL="342900" indent="-342900">
              <a:lnSpc>
                <a:spcPct val="80000"/>
              </a:lnSpc>
              <a:buClr>
                <a:srgbClr val="FF0000"/>
              </a:buClr>
              <a:buFont typeface="Wingdings" pitchFamily="2" charset="2"/>
              <a:buChar char="§"/>
              <a:defRPr/>
            </a:pPr>
            <a:endParaRPr lang="en-US" dirty="0">
              <a:solidFill>
                <a:schemeClr val="accent4">
                  <a:lumMod val="90000"/>
                  <a:lumOff val="10000"/>
                </a:schemeClr>
              </a:solidFill>
              <a:cs typeface="Arial" charset="0"/>
            </a:endParaRPr>
          </a:p>
          <a:p>
            <a:pPr marL="342900" indent="-342900">
              <a:lnSpc>
                <a:spcPct val="80000"/>
              </a:lnSpc>
              <a:buFont typeface="Wingdings" pitchFamily="2" charset="2"/>
              <a:buChar char="§"/>
              <a:defRPr/>
            </a:pPr>
            <a:endParaRPr lang="en-US" sz="1000" dirty="0">
              <a:solidFill>
                <a:schemeClr val="accent4">
                  <a:lumMod val="90000"/>
                  <a:lumOff val="10000"/>
                </a:schemeClr>
              </a:solidFill>
              <a:cs typeface="Arial" charset="0"/>
            </a:endParaRPr>
          </a:p>
        </p:txBody>
      </p:sp>
      <p:pic>
        <p:nvPicPr>
          <p:cNvPr id="4113" name="Picture 7" descr="image0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2644" y="1302664"/>
            <a:ext cx="4537130" cy="3991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Oval 1"/>
          <p:cNvSpPr/>
          <p:nvPr/>
        </p:nvSpPr>
        <p:spPr>
          <a:xfrm>
            <a:off x="3564615" y="3221498"/>
            <a:ext cx="1028700" cy="20591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 name="Straight Connector 9"/>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3" name="Picture 2"/>
          <p:cNvPicPr>
            <a:picLocks noChangeAspect="1"/>
          </p:cNvPicPr>
          <p:nvPr/>
        </p:nvPicPr>
        <p:blipFill>
          <a:blip r:embed="rId4" cstate="print"/>
          <a:stretch>
            <a:fillRect/>
          </a:stretch>
        </p:blipFill>
        <p:spPr>
          <a:xfrm>
            <a:off x="4150635" y="4650686"/>
            <a:ext cx="4396493" cy="1120792"/>
          </a:xfrm>
          <a:prstGeom prst="rect">
            <a:avLst/>
          </a:prstGeom>
        </p:spPr>
      </p:pic>
      <p:sp>
        <p:nvSpPr>
          <p:cNvPr id="4" name="Rectangle 3"/>
          <p:cNvSpPr/>
          <p:nvPr/>
        </p:nvSpPr>
        <p:spPr>
          <a:xfrm>
            <a:off x="192765" y="5703499"/>
            <a:ext cx="3886200" cy="757130"/>
          </a:xfrm>
          <a:prstGeom prst="rect">
            <a:avLst/>
          </a:prstGeom>
        </p:spPr>
        <p:txBody>
          <a:bodyPr wrap="square">
            <a:spAutoFit/>
          </a:bodyPr>
          <a:lstStyle/>
          <a:p>
            <a:pPr>
              <a:lnSpc>
                <a:spcPct val="80000"/>
              </a:lnSpc>
              <a:defRPr/>
            </a:pPr>
            <a:r>
              <a:rPr lang="en-US" i="1" u="sng" dirty="0">
                <a:solidFill>
                  <a:srgbClr val="002060"/>
                </a:solidFill>
                <a:cs typeface="Arial" charset="0"/>
              </a:rPr>
              <a:t>It will place you right in the billing and service tab within billing information.</a:t>
            </a:r>
            <a:endParaRPr lang="en-US" dirty="0">
              <a:solidFill>
                <a:srgbClr val="002060"/>
              </a:solidFill>
            </a:endParaRPr>
          </a:p>
        </p:txBody>
      </p:sp>
      <p:sp>
        <p:nvSpPr>
          <p:cNvPr id="12" name="Rectangle 11"/>
          <p:cNvSpPr/>
          <p:nvPr/>
        </p:nvSpPr>
        <p:spPr>
          <a:xfrm>
            <a:off x="183490" y="3808189"/>
            <a:ext cx="2971800" cy="534988"/>
          </a:xfrm>
          <a:prstGeom prst="rect">
            <a:avLst/>
          </a:prstGeom>
        </p:spPr>
        <p:txBody>
          <a:bodyPr>
            <a:spAutoFit/>
          </a:bodyPr>
          <a:lstStyle/>
          <a:p>
            <a:pPr marL="342900" indent="-342900">
              <a:lnSpc>
                <a:spcPct val="80000"/>
              </a:lnSpc>
              <a:buClr>
                <a:srgbClr val="FF0000"/>
              </a:buClr>
              <a:buFont typeface="Wingdings" panose="05000000000000000000" pitchFamily="2" charset="2"/>
              <a:buChar char="Ø"/>
              <a:defRPr/>
            </a:pPr>
            <a:r>
              <a:rPr lang="en-US" dirty="0">
                <a:solidFill>
                  <a:srgbClr val="002060"/>
                </a:solidFill>
                <a:cs typeface="Arial" charset="0"/>
              </a:rPr>
              <a:t>Select Professional Claim</a:t>
            </a:r>
          </a:p>
        </p:txBody>
      </p:sp>
    </p:spTree>
    <p:extLst>
      <p:ext uri="{BB962C8B-B14F-4D97-AF65-F5344CB8AC3E}">
        <p14:creationId xmlns:p14="http://schemas.microsoft.com/office/powerpoint/2010/main" val="2611486944"/>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stretch>
            <a:fillRect/>
          </a:stretch>
        </p:blipFill>
        <p:spPr>
          <a:xfrm>
            <a:off x="3396002" y="1661226"/>
            <a:ext cx="5438095" cy="4342857"/>
          </a:xfrm>
          <a:prstGeom prst="rect">
            <a:avLst/>
          </a:prstGeom>
        </p:spPr>
      </p:pic>
      <p:cxnSp>
        <p:nvCxnSpPr>
          <p:cNvPr id="7" name="Straight Arrow Connector 6"/>
          <p:cNvCxnSpPr/>
          <p:nvPr/>
        </p:nvCxnSpPr>
        <p:spPr>
          <a:xfrm flipV="1">
            <a:off x="3299742" y="3651409"/>
            <a:ext cx="214769" cy="257596"/>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4323" name="Rectangle 2"/>
          <p:cNvSpPr>
            <a:spLocks noGrp="1" noChangeArrowheads="1"/>
          </p:cNvSpPr>
          <p:nvPr>
            <p:ph type="title" idx="4294967295"/>
          </p:nvPr>
        </p:nvSpPr>
        <p:spPr>
          <a:xfrm>
            <a:off x="381000" y="457200"/>
            <a:ext cx="6400800" cy="430887"/>
          </a:xfrm>
        </p:spPr>
        <p:txBody>
          <a:bodyPr lIns="0" tIns="0" rIns="0" bIns="0"/>
          <a:lstStyle/>
          <a:p>
            <a:pPr>
              <a:defRPr/>
            </a:pPr>
            <a:r>
              <a:rPr lang="en-US" sz="2800" dirty="0">
                <a:solidFill>
                  <a:srgbClr val="002060"/>
                </a:solidFill>
              </a:rPr>
              <a:t>Electronic Claims Submission (DDE)</a:t>
            </a:r>
          </a:p>
        </p:txBody>
      </p:sp>
      <p:sp>
        <p:nvSpPr>
          <p:cNvPr id="43012" name="Text Box 10"/>
          <p:cNvSpPr txBox="1">
            <a:spLocks noChangeArrowheads="1"/>
          </p:cNvSpPr>
          <p:nvPr/>
        </p:nvSpPr>
        <p:spPr bwMode="auto">
          <a:xfrm>
            <a:off x="5392738" y="2471738"/>
            <a:ext cx="2684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sp>
        <p:nvSpPr>
          <p:cNvPr id="12" name="Rectangle 3"/>
          <p:cNvSpPr txBox="1">
            <a:spLocks noChangeArrowheads="1"/>
          </p:cNvSpPr>
          <p:nvPr/>
        </p:nvSpPr>
        <p:spPr bwMode="auto">
          <a:xfrm>
            <a:off x="381000" y="1176338"/>
            <a:ext cx="7848600" cy="1295400"/>
          </a:xfrm>
          <a:prstGeom prst="rect">
            <a:avLst/>
          </a:prstGeom>
          <a:noFill/>
          <a:ln w="9525">
            <a:noFill/>
            <a:miter lim="800000"/>
            <a:headEnd/>
            <a:tailEnd/>
          </a:ln>
        </p:spPr>
        <p:txBody>
          <a:bodyPr/>
          <a:lstStyle/>
          <a:p>
            <a:pPr marL="290513" indent="-290513">
              <a:spcBef>
                <a:spcPct val="20000"/>
              </a:spcBef>
              <a:buClr>
                <a:srgbClr val="002A7E"/>
              </a:buClr>
              <a:defRPr/>
            </a:pPr>
            <a:r>
              <a:rPr lang="en-US" sz="2000" b="1" u="sng" dirty="0">
                <a:solidFill>
                  <a:srgbClr val="002060"/>
                </a:solidFill>
              </a:rPr>
              <a:t>Billing and Service Tab: Helpful Hints</a:t>
            </a:r>
            <a:r>
              <a:rPr lang="en-US" sz="2000" b="1" dirty="0">
                <a:solidFill>
                  <a:srgbClr val="002060"/>
                </a:solidFill>
              </a:rPr>
              <a:t> -</a:t>
            </a:r>
            <a:endParaRPr lang="en-US" sz="2000" b="1" dirty="0">
              <a:solidFill>
                <a:schemeClr val="accent4">
                  <a:lumMod val="90000"/>
                  <a:lumOff val="10000"/>
                </a:schemeClr>
              </a:solidFill>
              <a:cs typeface="Arial" charset="0"/>
            </a:endParaRPr>
          </a:p>
        </p:txBody>
      </p:sp>
      <p:sp>
        <p:nvSpPr>
          <p:cNvPr id="2" name="TextBox 1"/>
          <p:cNvSpPr txBox="1"/>
          <p:nvPr/>
        </p:nvSpPr>
        <p:spPr>
          <a:xfrm>
            <a:off x="868884" y="6119336"/>
            <a:ext cx="1358721" cy="369332"/>
          </a:xfrm>
          <a:prstGeom prst="rect">
            <a:avLst/>
          </a:prstGeom>
          <a:noFill/>
        </p:spPr>
        <p:txBody>
          <a:bodyPr wrap="square" rtlCol="0">
            <a:spAutoFit/>
          </a:bodyPr>
          <a:lstStyle/>
          <a:p>
            <a:endParaRPr lang="en-US" dirty="0">
              <a:solidFill>
                <a:srgbClr val="002060"/>
              </a:solidFill>
            </a:endParaRPr>
          </a:p>
        </p:txBody>
      </p:sp>
      <p:cxnSp>
        <p:nvCxnSpPr>
          <p:cNvPr id="10" name="Straight Connector 9"/>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3" name="Rectangle 2"/>
          <p:cNvSpPr/>
          <p:nvPr/>
        </p:nvSpPr>
        <p:spPr>
          <a:xfrm>
            <a:off x="-182098" y="1885858"/>
            <a:ext cx="3589224" cy="3360920"/>
          </a:xfrm>
          <a:prstGeom prst="rect">
            <a:avLst/>
          </a:prstGeom>
        </p:spPr>
        <p:txBody>
          <a:bodyPr wrap="square">
            <a:spAutoFit/>
          </a:bodyPr>
          <a:lstStyle/>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Select Billing Provider ID from the drop down box</a:t>
            </a:r>
          </a:p>
          <a:p>
            <a:pPr marL="747713" lvl="1" indent="-290513">
              <a:spcBef>
                <a:spcPct val="20000"/>
              </a:spcBef>
              <a:buClr>
                <a:srgbClr val="FF0000"/>
              </a:buClr>
              <a:buFont typeface="Wingdings" panose="05000000000000000000" pitchFamily="2" charset="2"/>
              <a:buChar char="Ø"/>
              <a:defRPr/>
            </a:pPr>
            <a:endParaRPr lang="en-US" dirty="0">
              <a:solidFill>
                <a:srgbClr val="002060"/>
              </a:solidFill>
              <a:cs typeface="Arial" charset="0"/>
            </a:endParaRPr>
          </a:p>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You must fill in all asterisk fields</a:t>
            </a:r>
          </a:p>
          <a:p>
            <a:pPr marL="747713" lvl="1" indent="-290513">
              <a:spcBef>
                <a:spcPct val="20000"/>
              </a:spcBef>
              <a:buClr>
                <a:srgbClr val="FF0000"/>
              </a:buClr>
              <a:buFont typeface="Wingdings" panose="05000000000000000000" pitchFamily="2" charset="2"/>
              <a:buChar char="Ø"/>
              <a:defRPr/>
            </a:pPr>
            <a:endParaRPr lang="en-US" dirty="0">
              <a:solidFill>
                <a:srgbClr val="002060"/>
              </a:solidFill>
              <a:cs typeface="Arial" charset="0"/>
            </a:endParaRPr>
          </a:p>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MassHealth has included an area for the provider’s specific patient account number to assist with reconciling payments</a:t>
            </a:r>
          </a:p>
        </p:txBody>
      </p:sp>
      <p:sp>
        <p:nvSpPr>
          <p:cNvPr id="5" name="Rectangle 4"/>
          <p:cNvSpPr/>
          <p:nvPr/>
        </p:nvSpPr>
        <p:spPr>
          <a:xfrm>
            <a:off x="3514511" y="3344550"/>
            <a:ext cx="2284927" cy="271848"/>
          </a:xfrm>
          <a:prstGeom prst="rect">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303404610"/>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457200"/>
            <a:ext cx="6400800" cy="430887"/>
          </a:xfrm>
        </p:spPr>
        <p:txBody>
          <a:bodyPr lIns="0" tIns="0" rIns="0" bIns="0"/>
          <a:lstStyle/>
          <a:p>
            <a:pPr>
              <a:defRPr/>
            </a:pPr>
            <a:r>
              <a:rPr lang="en-US" sz="2800" dirty="0">
                <a:solidFill>
                  <a:srgbClr val="002060"/>
                </a:solidFill>
              </a:rPr>
              <a:t>Electronic Claims Submission (DDE)</a:t>
            </a:r>
          </a:p>
        </p:txBody>
      </p:sp>
      <p:sp>
        <p:nvSpPr>
          <p:cNvPr id="43012" name="Text Box 10"/>
          <p:cNvSpPr txBox="1">
            <a:spLocks noChangeArrowheads="1"/>
          </p:cNvSpPr>
          <p:nvPr/>
        </p:nvSpPr>
        <p:spPr bwMode="auto">
          <a:xfrm>
            <a:off x="5392738" y="2471738"/>
            <a:ext cx="2684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sp>
        <p:nvSpPr>
          <p:cNvPr id="12" name="Rectangle 3"/>
          <p:cNvSpPr txBox="1">
            <a:spLocks noChangeArrowheads="1"/>
          </p:cNvSpPr>
          <p:nvPr/>
        </p:nvSpPr>
        <p:spPr bwMode="auto">
          <a:xfrm>
            <a:off x="127687" y="1171254"/>
            <a:ext cx="7848600" cy="1295400"/>
          </a:xfrm>
          <a:prstGeom prst="rect">
            <a:avLst/>
          </a:prstGeom>
          <a:noFill/>
          <a:ln w="9525">
            <a:noFill/>
            <a:miter lim="800000"/>
            <a:headEnd/>
            <a:tailEnd/>
          </a:ln>
        </p:spPr>
        <p:txBody>
          <a:bodyPr/>
          <a:lstStyle/>
          <a:p>
            <a:pPr>
              <a:defRPr/>
            </a:pPr>
            <a:r>
              <a:rPr lang="en-US" sz="2000" b="1" u="sng" dirty="0">
                <a:solidFill>
                  <a:srgbClr val="002060"/>
                </a:solidFill>
              </a:rPr>
              <a:t>Billing and Service Tab: Helpful Hints</a:t>
            </a:r>
            <a:r>
              <a:rPr lang="en-US" sz="2000" b="1" dirty="0">
                <a:solidFill>
                  <a:srgbClr val="002060"/>
                </a:solidFill>
              </a:rPr>
              <a:t> -  </a:t>
            </a:r>
          </a:p>
        </p:txBody>
      </p:sp>
      <p:sp>
        <p:nvSpPr>
          <p:cNvPr id="43015" name="TextBox 12"/>
          <p:cNvSpPr txBox="1">
            <a:spLocks noChangeArrowheads="1"/>
          </p:cNvSpPr>
          <p:nvPr/>
        </p:nvSpPr>
        <p:spPr bwMode="auto">
          <a:xfrm>
            <a:off x="3317578" y="3957637"/>
            <a:ext cx="2797472" cy="1524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eaLnBrk="1" hangingPunct="1"/>
            <a:endParaRPr lang="en-US" altLang="en-US" sz="400" dirty="0"/>
          </a:p>
        </p:txBody>
      </p:sp>
      <p:sp>
        <p:nvSpPr>
          <p:cNvPr id="2" name="TextBox 1"/>
          <p:cNvSpPr txBox="1"/>
          <p:nvPr/>
        </p:nvSpPr>
        <p:spPr>
          <a:xfrm>
            <a:off x="868884" y="6119336"/>
            <a:ext cx="1358721" cy="369332"/>
          </a:xfrm>
          <a:prstGeom prst="rect">
            <a:avLst/>
          </a:prstGeom>
          <a:noFill/>
        </p:spPr>
        <p:txBody>
          <a:bodyPr wrap="square" rtlCol="0">
            <a:spAutoFit/>
          </a:bodyPr>
          <a:lstStyle/>
          <a:p>
            <a:endParaRPr lang="en-US" dirty="0">
              <a:solidFill>
                <a:srgbClr val="002060"/>
              </a:solidFill>
            </a:endParaRPr>
          </a:p>
        </p:txBody>
      </p:sp>
      <p:cxnSp>
        <p:nvCxnSpPr>
          <p:cNvPr id="10" name="Straight Connector 9"/>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11" name="Picture 10"/>
          <p:cNvPicPr/>
          <p:nvPr/>
        </p:nvPicPr>
        <p:blipFill>
          <a:blip r:embed="rId3" cstate="print"/>
          <a:srcRect/>
          <a:stretch>
            <a:fillRect/>
          </a:stretch>
        </p:blipFill>
        <p:spPr bwMode="auto">
          <a:xfrm>
            <a:off x="3581400" y="3443415"/>
            <a:ext cx="5274166" cy="3120291"/>
          </a:xfrm>
          <a:prstGeom prst="rect">
            <a:avLst/>
          </a:prstGeom>
          <a:noFill/>
          <a:ln w="9525">
            <a:noFill/>
            <a:miter lim="800000"/>
            <a:headEnd/>
            <a:tailEnd/>
          </a:ln>
        </p:spPr>
      </p:pic>
      <p:sp>
        <p:nvSpPr>
          <p:cNvPr id="4" name="Rectangle 3"/>
          <p:cNvSpPr/>
          <p:nvPr/>
        </p:nvSpPr>
        <p:spPr>
          <a:xfrm>
            <a:off x="-312349" y="1715075"/>
            <a:ext cx="3792838" cy="4856714"/>
          </a:xfrm>
          <a:prstGeom prst="rect">
            <a:avLst/>
          </a:prstGeom>
        </p:spPr>
        <p:txBody>
          <a:bodyPr wrap="square">
            <a:spAutoFit/>
          </a:bodyPr>
          <a:lstStyle/>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 Release of information: Select “Yes”</a:t>
            </a:r>
          </a:p>
          <a:p>
            <a:pPr marL="1204913" lvl="2" indent="-290513">
              <a:spcBef>
                <a:spcPct val="20000"/>
              </a:spcBef>
              <a:buFont typeface="Wingdings" panose="05000000000000000000" pitchFamily="2" charset="2"/>
              <a:buChar char="§"/>
              <a:defRPr/>
            </a:pPr>
            <a:r>
              <a:rPr lang="en-US" dirty="0">
                <a:solidFill>
                  <a:srgbClr val="002060"/>
                </a:solidFill>
                <a:cs typeface="Arial" charset="0"/>
              </a:rPr>
              <a:t>Provider has a signed statement permitting release of medical billing data related to a claim</a:t>
            </a:r>
          </a:p>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Signature on file must be “Yes”</a:t>
            </a:r>
          </a:p>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Claims filing indicator must be “Medicaid”</a:t>
            </a:r>
          </a:p>
          <a:p>
            <a:pPr lvl="1">
              <a:spcBef>
                <a:spcPct val="20000"/>
              </a:spcBef>
              <a:buClr>
                <a:srgbClr val="FF0000"/>
              </a:buClr>
              <a:defRPr/>
            </a:pPr>
            <a:endParaRPr lang="en-US" sz="900" dirty="0">
              <a:solidFill>
                <a:srgbClr val="002060"/>
              </a:solidFill>
              <a:cs typeface="Arial" charset="0"/>
            </a:endParaRPr>
          </a:p>
          <a:p>
            <a:pPr lvl="2">
              <a:spcBef>
                <a:spcPct val="20000"/>
              </a:spcBef>
              <a:defRPr/>
            </a:pPr>
            <a:endParaRPr lang="en-US" sz="900" dirty="0">
              <a:solidFill>
                <a:srgbClr val="002060"/>
              </a:solidFill>
              <a:cs typeface="Arial" charset="0"/>
            </a:endParaRPr>
          </a:p>
          <a:p>
            <a:pPr marL="747713" lvl="1" indent="-290513">
              <a:spcBef>
                <a:spcPct val="20000"/>
              </a:spcBef>
              <a:buClr>
                <a:srgbClr val="FF0000"/>
              </a:buClr>
              <a:buFont typeface="Wingdings" panose="05000000000000000000" pitchFamily="2" charset="2"/>
              <a:buChar char="Ø"/>
              <a:defRPr/>
            </a:pPr>
            <a:r>
              <a:rPr lang="en-US" dirty="0">
                <a:solidFill>
                  <a:srgbClr val="002060"/>
                </a:solidFill>
                <a:cs typeface="Arial" charset="0"/>
              </a:rPr>
              <a:t>Total charges should equal the sum of the charges on the details</a:t>
            </a:r>
          </a:p>
          <a:p>
            <a:pPr marL="747713" lvl="1" indent="-290513">
              <a:spcBef>
                <a:spcPct val="20000"/>
              </a:spcBef>
              <a:buClr>
                <a:srgbClr val="FF0000"/>
              </a:buClr>
              <a:buFont typeface="Wingdings" panose="05000000000000000000" pitchFamily="2" charset="2"/>
              <a:buChar char="Ø"/>
              <a:defRPr/>
            </a:pPr>
            <a:endParaRPr lang="en-US" dirty="0">
              <a:solidFill>
                <a:srgbClr val="002060"/>
              </a:solidFill>
              <a:cs typeface="Arial" charset="0"/>
            </a:endParaRPr>
          </a:p>
        </p:txBody>
      </p:sp>
      <p:pic>
        <p:nvPicPr>
          <p:cNvPr id="6" name="Picture 5"/>
          <p:cNvPicPr>
            <a:picLocks noChangeAspect="1"/>
          </p:cNvPicPr>
          <p:nvPr/>
        </p:nvPicPr>
        <p:blipFill>
          <a:blip r:embed="rId4" cstate="print"/>
          <a:stretch>
            <a:fillRect/>
          </a:stretch>
        </p:blipFill>
        <p:spPr>
          <a:xfrm>
            <a:off x="3581401" y="1631442"/>
            <a:ext cx="5251512" cy="1642784"/>
          </a:xfrm>
          <a:prstGeom prst="rect">
            <a:avLst/>
          </a:prstGeom>
        </p:spPr>
      </p:pic>
    </p:spTree>
    <p:extLst>
      <p:ext uri="{BB962C8B-B14F-4D97-AF65-F5344CB8AC3E}">
        <p14:creationId xmlns:p14="http://schemas.microsoft.com/office/powerpoint/2010/main" val="183176302"/>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457200"/>
            <a:ext cx="6416675" cy="430887"/>
          </a:xfrm>
        </p:spPr>
        <p:txBody>
          <a:bodyPr lIns="0" tIns="0" rIns="0" bIns="0"/>
          <a:lstStyle/>
          <a:p>
            <a:pPr>
              <a:defRPr/>
            </a:pPr>
            <a:r>
              <a:rPr lang="en-US" sz="2800" dirty="0">
                <a:solidFill>
                  <a:srgbClr val="002060"/>
                </a:solidFill>
              </a:rPr>
              <a:t>Electronic Claims Submission (DDE)</a:t>
            </a:r>
            <a:endParaRPr lang="en-US" sz="2800" i="1" dirty="0">
              <a:solidFill>
                <a:srgbClr val="002060"/>
              </a:solidFill>
            </a:endParaRPr>
          </a:p>
        </p:txBody>
      </p:sp>
      <p:sp>
        <p:nvSpPr>
          <p:cNvPr id="46084" name="Text Box 10"/>
          <p:cNvSpPr txBox="1">
            <a:spLocks noChangeArrowheads="1"/>
          </p:cNvSpPr>
          <p:nvPr/>
        </p:nvSpPr>
        <p:spPr bwMode="auto">
          <a:xfrm>
            <a:off x="5392738" y="2471738"/>
            <a:ext cx="2684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sp>
        <p:nvSpPr>
          <p:cNvPr id="12" name="Rectangle 3"/>
          <p:cNvSpPr txBox="1">
            <a:spLocks noChangeArrowheads="1"/>
          </p:cNvSpPr>
          <p:nvPr/>
        </p:nvSpPr>
        <p:spPr bwMode="auto">
          <a:xfrm>
            <a:off x="457200" y="1295400"/>
            <a:ext cx="7848600" cy="4038600"/>
          </a:xfrm>
          <a:prstGeom prst="rect">
            <a:avLst/>
          </a:prstGeom>
          <a:noFill/>
          <a:ln w="9525">
            <a:noFill/>
            <a:miter lim="800000"/>
            <a:headEnd/>
            <a:tailEnd/>
          </a:ln>
        </p:spPr>
        <p:txBody>
          <a:bodyPr/>
          <a:lstStyle/>
          <a:p>
            <a:pPr>
              <a:defRPr/>
            </a:pPr>
            <a:r>
              <a:rPr lang="en-US" b="1" u="sng" dirty="0">
                <a:solidFill>
                  <a:srgbClr val="002060"/>
                </a:solidFill>
                <a:latin typeface="+mn-lt"/>
              </a:rPr>
              <a:t>Procedure Tab: Helpful Hints</a:t>
            </a:r>
            <a:r>
              <a:rPr lang="en-US" b="1" dirty="0">
                <a:solidFill>
                  <a:srgbClr val="002060"/>
                </a:solidFill>
                <a:latin typeface="+mn-lt"/>
              </a:rPr>
              <a:t> </a:t>
            </a:r>
            <a:r>
              <a:rPr lang="en-US" b="1" dirty="0">
                <a:solidFill>
                  <a:srgbClr val="002060"/>
                </a:solidFill>
              </a:rPr>
              <a:t>-</a:t>
            </a:r>
            <a:endParaRPr lang="en-US" b="1" dirty="0">
              <a:solidFill>
                <a:srgbClr val="002060"/>
              </a:solidFill>
              <a:latin typeface="+mn-lt"/>
            </a:endParaRPr>
          </a:p>
          <a:p>
            <a:pPr>
              <a:defRPr/>
            </a:pPr>
            <a:endParaRPr lang="en-US" sz="1000" b="1" u="sng" dirty="0">
              <a:solidFill>
                <a:srgbClr val="002060"/>
              </a:solidFill>
              <a:latin typeface="+mn-lt"/>
            </a:endParaRPr>
          </a:p>
          <a:p>
            <a:pPr marL="342900" indent="-342900">
              <a:buClr>
                <a:srgbClr val="FF0000"/>
              </a:buClr>
              <a:buFont typeface="Wingdings" pitchFamily="2" charset="2"/>
              <a:buChar char="Ø"/>
              <a:defRPr/>
            </a:pPr>
            <a:r>
              <a:rPr lang="en-US" dirty="0">
                <a:solidFill>
                  <a:srgbClr val="002060"/>
                </a:solidFill>
                <a:latin typeface="+mn-lt"/>
                <a:cs typeface="Arial" charset="0"/>
              </a:rPr>
              <a:t>Under the Procedure tab, you will be in List of Professional Services </a:t>
            </a:r>
          </a:p>
          <a:p>
            <a:pPr marL="342900" indent="-342900">
              <a:buClr>
                <a:srgbClr val="FF0000"/>
              </a:buClr>
              <a:defRPr/>
            </a:pPr>
            <a:endParaRPr lang="en-US" sz="1000" dirty="0">
              <a:solidFill>
                <a:srgbClr val="002060"/>
              </a:solidFill>
              <a:latin typeface="+mn-lt"/>
              <a:cs typeface="Arial" charset="0"/>
            </a:endParaRPr>
          </a:p>
          <a:p>
            <a:pPr marL="342900" indent="-342900">
              <a:buClr>
                <a:srgbClr val="FF0000"/>
              </a:buClr>
              <a:buFont typeface="Wingdings" pitchFamily="2" charset="2"/>
              <a:buChar char="Ø"/>
              <a:defRPr/>
            </a:pPr>
            <a:r>
              <a:rPr lang="en-US" dirty="0">
                <a:solidFill>
                  <a:srgbClr val="002060"/>
                </a:solidFill>
                <a:latin typeface="+mn-lt"/>
                <a:cs typeface="Arial" charset="0"/>
              </a:rPr>
              <a:t> </a:t>
            </a:r>
            <a:r>
              <a:rPr lang="en-US" dirty="0">
                <a:solidFill>
                  <a:srgbClr val="002060"/>
                </a:solidFill>
                <a:cs typeface="Arial" charset="0"/>
              </a:rPr>
              <a:t>Select</a:t>
            </a:r>
            <a:r>
              <a:rPr lang="en-US" dirty="0">
                <a:solidFill>
                  <a:srgbClr val="002060"/>
                </a:solidFill>
                <a:latin typeface="+mn-lt"/>
                <a:cs typeface="Arial" charset="0"/>
              </a:rPr>
              <a:t> “New Item” to create a line item (Detail)</a:t>
            </a:r>
          </a:p>
          <a:p>
            <a:pPr>
              <a:defRPr/>
            </a:pPr>
            <a:endParaRPr lang="en-US" b="1" kern="0" dirty="0">
              <a:solidFill>
                <a:schemeClr val="accent2"/>
              </a:solidFill>
              <a:latin typeface="+mn-lt"/>
              <a:cs typeface="Arial"/>
            </a:endParaRPr>
          </a:p>
        </p:txBody>
      </p:sp>
      <p:pic>
        <p:nvPicPr>
          <p:cNvPr id="9218" name="Picture 9" descr="image00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66775" y="3033713"/>
            <a:ext cx="7210425" cy="302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7252855" y="4333009"/>
            <a:ext cx="748145" cy="290946"/>
          </a:xfrm>
          <a:prstGeom prst="ellipse">
            <a:avLst/>
          </a:prstGeom>
          <a:no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8" name="Straight Connector 7"/>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400838440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457200"/>
            <a:ext cx="6416675" cy="430887"/>
          </a:xfrm>
        </p:spPr>
        <p:txBody>
          <a:bodyPr lIns="0" tIns="0" rIns="0" bIns="0"/>
          <a:lstStyle/>
          <a:p>
            <a:pPr>
              <a:defRPr/>
            </a:pPr>
            <a:r>
              <a:rPr lang="en-US" sz="2800" dirty="0">
                <a:solidFill>
                  <a:srgbClr val="002060"/>
                </a:solidFill>
              </a:rPr>
              <a:t>Electronic Claims Submission (DDE)</a:t>
            </a:r>
            <a:endParaRPr lang="en-US" sz="2800" i="1" dirty="0">
              <a:solidFill>
                <a:srgbClr val="002060"/>
              </a:solidFill>
            </a:endParaRPr>
          </a:p>
        </p:txBody>
      </p:sp>
      <p:sp>
        <p:nvSpPr>
          <p:cNvPr id="12" name="Rectangle 3"/>
          <p:cNvSpPr txBox="1">
            <a:spLocks noChangeArrowheads="1"/>
          </p:cNvSpPr>
          <p:nvPr/>
        </p:nvSpPr>
        <p:spPr bwMode="auto">
          <a:xfrm>
            <a:off x="255302" y="1301733"/>
            <a:ext cx="3460355" cy="5029200"/>
          </a:xfrm>
          <a:prstGeom prst="rect">
            <a:avLst/>
          </a:prstGeom>
          <a:noFill/>
          <a:ln w="9525">
            <a:noFill/>
            <a:miter lim="800000"/>
            <a:headEnd/>
            <a:tailEnd/>
          </a:ln>
        </p:spPr>
        <p:txBody>
          <a:bodyPr/>
          <a:lstStyle/>
          <a:p>
            <a:pPr>
              <a:spcBef>
                <a:spcPts val="600"/>
              </a:spcBef>
              <a:spcAft>
                <a:spcPts val="600"/>
              </a:spcAft>
              <a:defRPr/>
            </a:pPr>
            <a:r>
              <a:rPr lang="en-US" b="1" u="sng" dirty="0">
                <a:solidFill>
                  <a:srgbClr val="002060"/>
                </a:solidFill>
              </a:rPr>
              <a:t>Procedure Tab: Helpful Hints </a:t>
            </a:r>
            <a:r>
              <a:rPr lang="en-US" b="1" dirty="0">
                <a:solidFill>
                  <a:srgbClr val="002060"/>
                </a:solidFill>
              </a:rPr>
              <a:t>-</a:t>
            </a:r>
            <a:r>
              <a:rPr lang="en-US" b="1" u="sng" dirty="0">
                <a:solidFill>
                  <a:srgbClr val="002060"/>
                </a:solidFill>
              </a:rPr>
              <a:t> </a:t>
            </a:r>
          </a:p>
          <a:p>
            <a:pPr marL="339725" lvl="1" indent="-339725">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n-lt"/>
                <a:cs typeface="Arial" charset="0"/>
              </a:rPr>
              <a:t>Fill in all asterisk fields</a:t>
            </a:r>
          </a:p>
          <a:p>
            <a:pPr marL="339725" lvl="1" indent="-339725">
              <a:spcBef>
                <a:spcPts val="600"/>
              </a:spcBef>
              <a:spcAft>
                <a:spcPts val="600"/>
              </a:spcAft>
              <a:buClr>
                <a:srgbClr val="FF0000"/>
              </a:buClr>
              <a:buFont typeface="Wingdings" panose="05000000000000000000" pitchFamily="2" charset="2"/>
              <a:buChar char="Ø"/>
              <a:defRPr/>
            </a:pPr>
            <a:r>
              <a:rPr lang="en-US" dirty="0">
                <a:solidFill>
                  <a:srgbClr val="002060"/>
                </a:solidFill>
              </a:rPr>
              <a:t>Selections for the Early Periodic Screening and Diagnostic Treatment (</a:t>
            </a:r>
            <a:r>
              <a:rPr lang="en-US" dirty="0">
                <a:solidFill>
                  <a:srgbClr val="002060"/>
                </a:solidFill>
                <a:cs typeface="Arial" charset="0"/>
              </a:rPr>
              <a:t>EPSDT) Indicator can either be YES or No</a:t>
            </a:r>
            <a:endParaRPr lang="en-US" dirty="0">
              <a:solidFill>
                <a:srgbClr val="002060"/>
              </a:solidFill>
              <a:latin typeface="+mn-lt"/>
              <a:cs typeface="Arial" charset="0"/>
            </a:endParaRPr>
          </a:p>
          <a:p>
            <a:pPr marL="339725" indent="-339725">
              <a:spcBef>
                <a:spcPts val="600"/>
              </a:spcBef>
              <a:spcAft>
                <a:spcPts val="600"/>
              </a:spcAft>
              <a:buClr>
                <a:srgbClr val="FF0000"/>
              </a:buClr>
              <a:buFont typeface="Wingdings" pitchFamily="2" charset="2"/>
              <a:buChar char="Ø"/>
              <a:defRPr/>
            </a:pPr>
            <a:r>
              <a:rPr lang="en-US" dirty="0">
                <a:solidFill>
                  <a:srgbClr val="002060"/>
                </a:solidFill>
                <a:latin typeface="+mn-lt"/>
                <a:cs typeface="Arial" charset="0"/>
              </a:rPr>
              <a:t>When you complete the line item (detail), </a:t>
            </a:r>
            <a:r>
              <a:rPr lang="en-US" dirty="0">
                <a:solidFill>
                  <a:srgbClr val="002060"/>
                </a:solidFill>
                <a:cs typeface="Arial" charset="0"/>
              </a:rPr>
              <a:t>click</a:t>
            </a:r>
            <a:r>
              <a:rPr lang="en-US" dirty="0">
                <a:solidFill>
                  <a:srgbClr val="002060"/>
                </a:solidFill>
                <a:latin typeface="+mn-lt"/>
                <a:cs typeface="Arial" charset="0"/>
              </a:rPr>
              <a:t> “Add”</a:t>
            </a:r>
          </a:p>
          <a:p>
            <a:pPr marL="339725" indent="-339725">
              <a:spcBef>
                <a:spcPts val="600"/>
              </a:spcBef>
              <a:spcAft>
                <a:spcPts val="600"/>
              </a:spcAft>
              <a:buClr>
                <a:srgbClr val="FF0000"/>
              </a:buClr>
              <a:buFont typeface="Wingdings" pitchFamily="2" charset="2"/>
              <a:buChar char="Ø"/>
              <a:defRPr/>
            </a:pPr>
            <a:r>
              <a:rPr lang="en-US" dirty="0">
                <a:solidFill>
                  <a:srgbClr val="002060"/>
                </a:solidFill>
                <a:latin typeface="+mn-lt"/>
                <a:cs typeface="Arial" charset="0"/>
              </a:rPr>
              <a:t>To create an additional line item, </a:t>
            </a:r>
            <a:r>
              <a:rPr lang="en-US" dirty="0">
                <a:solidFill>
                  <a:srgbClr val="002060"/>
                </a:solidFill>
                <a:cs typeface="Arial" charset="0"/>
              </a:rPr>
              <a:t>click</a:t>
            </a:r>
            <a:r>
              <a:rPr lang="en-US" dirty="0">
                <a:solidFill>
                  <a:srgbClr val="002060"/>
                </a:solidFill>
                <a:latin typeface="+mn-lt"/>
                <a:cs typeface="Arial" charset="0"/>
              </a:rPr>
              <a:t> “new item” again</a:t>
            </a:r>
          </a:p>
          <a:p>
            <a:pPr marL="339725" indent="-339725">
              <a:spcBef>
                <a:spcPts val="600"/>
              </a:spcBef>
              <a:spcAft>
                <a:spcPts val="600"/>
              </a:spcAft>
              <a:buClr>
                <a:srgbClr val="FF0000"/>
              </a:buClr>
              <a:buFont typeface="Wingdings" pitchFamily="2" charset="2"/>
              <a:buChar char="Ø"/>
              <a:defRPr/>
            </a:pPr>
            <a:r>
              <a:rPr lang="en-US" dirty="0">
                <a:solidFill>
                  <a:srgbClr val="002060"/>
                </a:solidFill>
                <a:latin typeface="+mn-lt"/>
                <a:cs typeface="Arial" charset="0"/>
              </a:rPr>
              <a:t>After completing each line item (detail), click “Add”</a:t>
            </a:r>
          </a:p>
        </p:txBody>
      </p:sp>
      <p:cxnSp>
        <p:nvCxnSpPr>
          <p:cNvPr id="7" name="Straight Connector 6"/>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pic>
        <p:nvPicPr>
          <p:cNvPr id="2" name="Picture 1"/>
          <p:cNvPicPr>
            <a:picLocks noChangeAspect="1"/>
          </p:cNvPicPr>
          <p:nvPr/>
        </p:nvPicPr>
        <p:blipFill>
          <a:blip r:embed="rId3" cstate="print"/>
          <a:stretch>
            <a:fillRect/>
          </a:stretch>
        </p:blipFill>
        <p:spPr>
          <a:xfrm>
            <a:off x="4242486" y="1057275"/>
            <a:ext cx="4168348" cy="3337298"/>
          </a:xfrm>
          <a:prstGeom prst="rect">
            <a:avLst/>
          </a:prstGeom>
        </p:spPr>
      </p:pic>
      <p:pic>
        <p:nvPicPr>
          <p:cNvPr id="5" name="Picture 4"/>
          <p:cNvPicPr>
            <a:picLocks noChangeAspect="1"/>
          </p:cNvPicPr>
          <p:nvPr/>
        </p:nvPicPr>
        <p:blipFill>
          <a:blip r:embed="rId4" cstate="print"/>
          <a:stretch>
            <a:fillRect/>
          </a:stretch>
        </p:blipFill>
        <p:spPr>
          <a:xfrm>
            <a:off x="4242486" y="4448897"/>
            <a:ext cx="4168348" cy="295238"/>
          </a:xfrm>
          <a:prstGeom prst="rect">
            <a:avLst/>
          </a:prstGeom>
        </p:spPr>
      </p:pic>
      <p:pic>
        <p:nvPicPr>
          <p:cNvPr id="6" name="Picture 5"/>
          <p:cNvPicPr>
            <a:picLocks noChangeAspect="1"/>
          </p:cNvPicPr>
          <p:nvPr/>
        </p:nvPicPr>
        <p:blipFill>
          <a:blip r:embed="rId5" cstate="print"/>
          <a:stretch>
            <a:fillRect/>
          </a:stretch>
        </p:blipFill>
        <p:spPr>
          <a:xfrm>
            <a:off x="4242486" y="4798459"/>
            <a:ext cx="4211381" cy="1635292"/>
          </a:xfrm>
          <a:prstGeom prst="rect">
            <a:avLst/>
          </a:prstGeom>
        </p:spPr>
      </p:pic>
    </p:spTree>
    <p:extLst>
      <p:ext uri="{BB962C8B-B14F-4D97-AF65-F5344CB8AC3E}">
        <p14:creationId xmlns:p14="http://schemas.microsoft.com/office/powerpoint/2010/main" val="242033519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457200"/>
            <a:ext cx="6416675" cy="430887"/>
          </a:xfrm>
        </p:spPr>
        <p:txBody>
          <a:bodyPr lIns="0" tIns="0" rIns="0" bIns="0"/>
          <a:lstStyle/>
          <a:p>
            <a:pPr>
              <a:defRPr/>
            </a:pPr>
            <a:r>
              <a:rPr lang="en-US" sz="2800" dirty="0">
                <a:solidFill>
                  <a:srgbClr val="002060"/>
                </a:solidFill>
              </a:rPr>
              <a:t>Electronic Claims Submission (DDE)</a:t>
            </a:r>
            <a:endParaRPr lang="en-US" sz="2800" i="1" dirty="0">
              <a:solidFill>
                <a:srgbClr val="002060"/>
              </a:solidFill>
            </a:endParaRPr>
          </a:p>
        </p:txBody>
      </p:sp>
      <p:sp>
        <p:nvSpPr>
          <p:cNvPr id="48132" name="Text Box 10"/>
          <p:cNvSpPr txBox="1">
            <a:spLocks noChangeArrowheads="1"/>
          </p:cNvSpPr>
          <p:nvPr/>
        </p:nvSpPr>
        <p:spPr bwMode="auto">
          <a:xfrm>
            <a:off x="5392738" y="2471738"/>
            <a:ext cx="2684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cxnSp>
        <p:nvCxnSpPr>
          <p:cNvPr id="48133" name="Straight Connector 12"/>
          <p:cNvCxnSpPr>
            <a:cxnSpLocks noChangeShapeType="1"/>
          </p:cNvCxnSpPr>
          <p:nvPr/>
        </p:nvCxnSpPr>
        <p:spPr bwMode="auto">
          <a:xfrm>
            <a:off x="381000" y="1062681"/>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2" name="Rectangle 3"/>
          <p:cNvSpPr txBox="1">
            <a:spLocks noChangeArrowheads="1"/>
          </p:cNvSpPr>
          <p:nvPr/>
        </p:nvSpPr>
        <p:spPr bwMode="auto">
          <a:xfrm>
            <a:off x="-127687" y="1524827"/>
            <a:ext cx="3653481" cy="3657600"/>
          </a:xfrm>
          <a:prstGeom prst="rect">
            <a:avLst/>
          </a:prstGeom>
          <a:noFill/>
          <a:ln w="9525">
            <a:noFill/>
            <a:miter lim="800000"/>
            <a:headEnd/>
            <a:tailEnd/>
          </a:ln>
        </p:spPr>
        <p:txBody>
          <a:bodyPr/>
          <a:lstStyle/>
          <a:p>
            <a:pPr marL="742950" lvl="1" indent="-285750">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n-lt"/>
                <a:cs typeface="Arial" charset="0"/>
              </a:rPr>
              <a:t> When you are done, click the confirmation tab</a:t>
            </a:r>
          </a:p>
          <a:p>
            <a:pPr marL="742950" lvl="1" indent="-285750">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n-lt"/>
                <a:cs typeface="Arial" charset="0"/>
              </a:rPr>
              <a:t> Review the information</a:t>
            </a:r>
          </a:p>
          <a:p>
            <a:pPr marL="1200150" lvl="2" indent="-285750">
              <a:spcBef>
                <a:spcPts val="600"/>
              </a:spcBef>
              <a:spcAft>
                <a:spcPts val="600"/>
              </a:spcAft>
              <a:buClr>
                <a:srgbClr val="FF0000"/>
              </a:buClr>
              <a:buFont typeface="Wingdings" panose="05000000000000000000" pitchFamily="2" charset="2"/>
              <a:buChar char="§"/>
              <a:defRPr/>
            </a:pPr>
            <a:r>
              <a:rPr lang="en-US" dirty="0">
                <a:solidFill>
                  <a:srgbClr val="002060"/>
                </a:solidFill>
                <a:cs typeface="Arial" charset="0"/>
              </a:rPr>
              <a:t>Make sure the total detail charges equal total amount billed</a:t>
            </a:r>
            <a:endParaRPr lang="en-US" dirty="0">
              <a:solidFill>
                <a:srgbClr val="002060"/>
              </a:solidFill>
              <a:latin typeface="+mn-lt"/>
              <a:cs typeface="Arial" charset="0"/>
            </a:endParaRPr>
          </a:p>
          <a:p>
            <a:pPr marL="1200150" lvl="2" indent="-285750">
              <a:spcBef>
                <a:spcPts val="600"/>
              </a:spcBef>
              <a:spcAft>
                <a:spcPts val="600"/>
              </a:spcAft>
              <a:buClr>
                <a:srgbClr val="FF0000"/>
              </a:buClr>
              <a:buFont typeface="Wingdings" panose="05000000000000000000" pitchFamily="2" charset="2"/>
              <a:buChar char="§"/>
              <a:defRPr/>
            </a:pPr>
            <a:r>
              <a:rPr lang="en-US" dirty="0">
                <a:solidFill>
                  <a:srgbClr val="002060"/>
                </a:solidFill>
                <a:latin typeface="+mn-lt"/>
                <a:cs typeface="Arial" charset="0"/>
              </a:rPr>
              <a:t>If the information </a:t>
            </a:r>
            <a:r>
              <a:rPr lang="en-US" dirty="0">
                <a:solidFill>
                  <a:srgbClr val="002060"/>
                </a:solidFill>
                <a:cs typeface="Arial" charset="0"/>
              </a:rPr>
              <a:t>is incorrect click on the tab where the mistake was made and make the correction </a:t>
            </a:r>
          </a:p>
          <a:p>
            <a:pPr marL="1200150" lvl="2" indent="-285750">
              <a:spcBef>
                <a:spcPts val="600"/>
              </a:spcBef>
              <a:spcAft>
                <a:spcPts val="600"/>
              </a:spcAft>
              <a:buClr>
                <a:srgbClr val="FF0000"/>
              </a:buClr>
              <a:buFont typeface="Wingdings" panose="05000000000000000000" pitchFamily="2" charset="2"/>
              <a:buChar char="§"/>
              <a:defRPr/>
            </a:pPr>
            <a:r>
              <a:rPr lang="en-US" dirty="0">
                <a:solidFill>
                  <a:srgbClr val="002060"/>
                </a:solidFill>
                <a:cs typeface="Arial" charset="0"/>
              </a:rPr>
              <a:t>Click</a:t>
            </a:r>
            <a:r>
              <a:rPr lang="en-US" dirty="0">
                <a:solidFill>
                  <a:srgbClr val="002060"/>
                </a:solidFill>
                <a:latin typeface="+mn-lt"/>
                <a:cs typeface="Arial" charset="0"/>
              </a:rPr>
              <a:t> submit &amp; wait to receive status of claim </a:t>
            </a:r>
          </a:p>
        </p:txBody>
      </p:sp>
      <p:sp>
        <p:nvSpPr>
          <p:cNvPr id="8" name="Rectangle 7"/>
          <p:cNvSpPr/>
          <p:nvPr/>
        </p:nvSpPr>
        <p:spPr>
          <a:xfrm>
            <a:off x="381000" y="1141391"/>
            <a:ext cx="8534400" cy="369888"/>
          </a:xfrm>
          <a:prstGeom prst="rect">
            <a:avLst/>
          </a:prstGeom>
        </p:spPr>
        <p:txBody>
          <a:bodyPr>
            <a:spAutoFit/>
          </a:bodyPr>
          <a:lstStyle/>
          <a:p>
            <a:pPr>
              <a:defRPr/>
            </a:pPr>
            <a:r>
              <a:rPr lang="en-US" b="1" u="sng" dirty="0">
                <a:solidFill>
                  <a:srgbClr val="002060"/>
                </a:solidFill>
              </a:rPr>
              <a:t>Confirmation Tab: Helpful Hints</a:t>
            </a:r>
            <a:r>
              <a:rPr lang="en-US" b="1" dirty="0">
                <a:solidFill>
                  <a:srgbClr val="002060"/>
                </a:solidFill>
              </a:rPr>
              <a:t> - </a:t>
            </a:r>
            <a:endParaRPr lang="en-US" b="1" u="sng" dirty="0">
              <a:solidFill>
                <a:srgbClr val="002060"/>
              </a:solidFill>
            </a:endParaRPr>
          </a:p>
        </p:txBody>
      </p:sp>
      <p:pic>
        <p:nvPicPr>
          <p:cNvPr id="7171" name="Picture 2" descr="image00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25794" y="1511278"/>
            <a:ext cx="5262949" cy="35220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quot;No&quot; Symbol 1"/>
          <p:cNvSpPr/>
          <p:nvPr/>
        </p:nvSpPr>
        <p:spPr>
          <a:xfrm>
            <a:off x="4868562" y="4184821"/>
            <a:ext cx="708454" cy="271849"/>
          </a:xfrm>
          <a:prstGeom prst="noSmoking">
            <a:avLst/>
          </a:prstGeom>
          <a:solidFill>
            <a:srgbClr val="FF0000"/>
          </a:solidFill>
          <a:ln w="95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312474542"/>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457200"/>
            <a:ext cx="6416675" cy="430887"/>
          </a:xfrm>
        </p:spPr>
        <p:txBody>
          <a:bodyPr lIns="0" tIns="0" rIns="0" bIns="0"/>
          <a:lstStyle/>
          <a:p>
            <a:pPr>
              <a:defRPr/>
            </a:pPr>
            <a:r>
              <a:rPr lang="en-US" sz="2800" dirty="0">
                <a:solidFill>
                  <a:srgbClr val="002060"/>
                </a:solidFill>
              </a:rPr>
              <a:t>Electronic Claims Submission (DDE)</a:t>
            </a:r>
            <a:endParaRPr lang="en-US" sz="2800" i="1" dirty="0">
              <a:solidFill>
                <a:srgbClr val="002060"/>
              </a:solidFill>
            </a:endParaRPr>
          </a:p>
        </p:txBody>
      </p:sp>
      <p:sp>
        <p:nvSpPr>
          <p:cNvPr id="48132" name="Text Box 10"/>
          <p:cNvSpPr txBox="1">
            <a:spLocks noChangeArrowheads="1"/>
          </p:cNvSpPr>
          <p:nvPr/>
        </p:nvSpPr>
        <p:spPr bwMode="auto">
          <a:xfrm>
            <a:off x="5392738" y="2471738"/>
            <a:ext cx="2684462" cy="29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lIns="72000" tIns="72000" rIns="72000" bIns="72000"/>
          <a:lstStyle>
            <a:lvl1pPr eaLnBrk="0" hangingPunct="0">
              <a:defRPr>
                <a:solidFill>
                  <a:schemeClr val="tx1"/>
                </a:solidFill>
                <a:latin typeface="Verdana" panose="020B0604030504040204" pitchFamily="34" charset="0"/>
                <a:cs typeface="Arial" panose="020B0604020202020204" pitchFamily="34" charset="0"/>
              </a:defRPr>
            </a:lvl1pPr>
            <a:lvl2pPr marL="742950" indent="-285750" eaLnBrk="0" hangingPunct="0">
              <a:defRPr>
                <a:solidFill>
                  <a:schemeClr val="tx1"/>
                </a:solidFill>
                <a:latin typeface="Verdana" panose="020B0604030504040204" pitchFamily="34" charset="0"/>
                <a:cs typeface="Arial" panose="020B0604020202020204" pitchFamily="34" charset="0"/>
              </a:defRPr>
            </a:lvl2pPr>
            <a:lvl3pPr marL="1143000" indent="-228600" eaLnBrk="0" hangingPunct="0">
              <a:defRPr>
                <a:solidFill>
                  <a:schemeClr val="tx1"/>
                </a:solidFill>
                <a:latin typeface="Verdana" panose="020B0604030504040204" pitchFamily="34" charset="0"/>
                <a:cs typeface="Arial" panose="020B0604020202020204" pitchFamily="34" charset="0"/>
              </a:defRPr>
            </a:lvl3pPr>
            <a:lvl4pPr marL="1600200" indent="-228600" eaLnBrk="0" hangingPunct="0">
              <a:defRPr>
                <a:solidFill>
                  <a:schemeClr val="tx1"/>
                </a:solidFill>
                <a:latin typeface="Verdana" panose="020B0604030504040204" pitchFamily="34" charset="0"/>
                <a:cs typeface="Arial" panose="020B0604020202020204" pitchFamily="34" charset="0"/>
              </a:defRPr>
            </a:lvl4pPr>
            <a:lvl5pPr marL="2057400" indent="-228600" eaLnBrk="0" hangingPunct="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buFontTx/>
              <a:buChar char="•"/>
            </a:pPr>
            <a:endParaRPr lang="en-US" altLang="en-US" sz="1200" dirty="0"/>
          </a:p>
        </p:txBody>
      </p:sp>
      <p:cxnSp>
        <p:nvCxnSpPr>
          <p:cNvPr id="48133" name="Straight Connector 12"/>
          <p:cNvCxnSpPr>
            <a:cxnSpLocks noChangeShapeType="1"/>
          </p:cNvCxnSpPr>
          <p:nvPr/>
        </p:nvCxnSpPr>
        <p:spPr bwMode="auto">
          <a:xfrm>
            <a:off x="381000" y="1062681"/>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12" name="Rectangle 3"/>
          <p:cNvSpPr txBox="1">
            <a:spLocks noChangeArrowheads="1"/>
          </p:cNvSpPr>
          <p:nvPr/>
        </p:nvSpPr>
        <p:spPr bwMode="auto">
          <a:xfrm>
            <a:off x="0" y="1589988"/>
            <a:ext cx="4287795" cy="3657600"/>
          </a:xfrm>
          <a:prstGeom prst="rect">
            <a:avLst/>
          </a:prstGeom>
          <a:noFill/>
          <a:ln w="9525">
            <a:noFill/>
            <a:miter lim="800000"/>
            <a:headEnd/>
            <a:tailEnd/>
          </a:ln>
        </p:spPr>
        <p:txBody>
          <a:bodyPr/>
          <a:lstStyle/>
          <a:p>
            <a:pPr marL="742950" lvl="1" indent="-285750">
              <a:spcBef>
                <a:spcPts val="600"/>
              </a:spcBef>
              <a:spcAft>
                <a:spcPts val="600"/>
              </a:spcAft>
              <a:buClr>
                <a:srgbClr val="FF0000"/>
              </a:buClr>
              <a:buFont typeface="Wingdings" panose="05000000000000000000" pitchFamily="2" charset="2"/>
              <a:buChar char="Ø"/>
              <a:defRPr/>
            </a:pPr>
            <a:endParaRPr lang="en-US" dirty="0">
              <a:solidFill>
                <a:srgbClr val="002060"/>
              </a:solidFill>
              <a:cs typeface="Arial" charset="0"/>
            </a:endParaRPr>
          </a:p>
          <a:p>
            <a:pPr marL="742950" lvl="1" indent="-285750">
              <a:spcBef>
                <a:spcPts val="600"/>
              </a:spcBef>
              <a:spcAft>
                <a:spcPts val="600"/>
              </a:spcAft>
              <a:buClr>
                <a:srgbClr val="FF0000"/>
              </a:buClr>
              <a:buFont typeface="Wingdings" panose="05000000000000000000" pitchFamily="2" charset="2"/>
              <a:buChar char="Ø"/>
              <a:defRPr/>
            </a:pPr>
            <a:r>
              <a:rPr lang="en-US" dirty="0">
                <a:solidFill>
                  <a:srgbClr val="002060"/>
                </a:solidFill>
                <a:cs typeface="Arial" charset="0"/>
              </a:rPr>
              <a:t>Denied claims will have a status of denied and will display the denial reason(s)</a:t>
            </a:r>
            <a:endParaRPr lang="en-US" dirty="0">
              <a:solidFill>
                <a:srgbClr val="002060"/>
              </a:solidFill>
            </a:endParaRPr>
          </a:p>
          <a:p>
            <a:pPr marL="742950" lvl="1" indent="-285750">
              <a:spcBef>
                <a:spcPts val="600"/>
              </a:spcBef>
              <a:spcAft>
                <a:spcPts val="600"/>
              </a:spcAft>
              <a:buClr>
                <a:srgbClr val="FF0000"/>
              </a:buClr>
              <a:buFont typeface="Wingdings" panose="05000000000000000000" pitchFamily="2" charset="2"/>
              <a:buChar char="Ø"/>
              <a:defRPr/>
            </a:pPr>
            <a:r>
              <a:rPr lang="en-US" dirty="0">
                <a:solidFill>
                  <a:srgbClr val="002060"/>
                </a:solidFill>
                <a:cs typeface="Arial" charset="0"/>
              </a:rPr>
              <a:t>Paid claims will have a status of paid and will have a paid amount </a:t>
            </a:r>
          </a:p>
        </p:txBody>
      </p:sp>
      <p:sp>
        <p:nvSpPr>
          <p:cNvPr id="8" name="Rectangle 7"/>
          <p:cNvSpPr/>
          <p:nvPr/>
        </p:nvSpPr>
        <p:spPr>
          <a:xfrm>
            <a:off x="381000" y="1141391"/>
            <a:ext cx="8534400" cy="369888"/>
          </a:xfrm>
          <a:prstGeom prst="rect">
            <a:avLst/>
          </a:prstGeom>
        </p:spPr>
        <p:txBody>
          <a:bodyPr>
            <a:spAutoFit/>
          </a:bodyPr>
          <a:lstStyle/>
          <a:p>
            <a:pPr>
              <a:defRPr/>
            </a:pPr>
            <a:r>
              <a:rPr lang="en-US" b="1" u="sng" dirty="0">
                <a:solidFill>
                  <a:srgbClr val="002060"/>
                </a:solidFill>
              </a:rPr>
              <a:t>Confirmation Tab: Helpful Hints</a:t>
            </a:r>
            <a:r>
              <a:rPr lang="en-US" b="1" dirty="0">
                <a:solidFill>
                  <a:srgbClr val="002060"/>
                </a:solidFill>
              </a:rPr>
              <a:t> - </a:t>
            </a:r>
            <a:endParaRPr lang="en-US" b="1" u="sng" dirty="0">
              <a:solidFill>
                <a:srgbClr val="002060"/>
              </a:solidFill>
            </a:endParaRPr>
          </a:p>
        </p:txBody>
      </p:sp>
      <p:pic>
        <p:nvPicPr>
          <p:cNvPr id="2" name="Picture 1"/>
          <p:cNvPicPr>
            <a:picLocks noChangeAspect="1"/>
          </p:cNvPicPr>
          <p:nvPr/>
        </p:nvPicPr>
        <p:blipFill>
          <a:blip r:embed="rId3" cstate="print"/>
          <a:stretch>
            <a:fillRect/>
          </a:stretch>
        </p:blipFill>
        <p:spPr>
          <a:xfrm>
            <a:off x="5392738" y="3637456"/>
            <a:ext cx="3399168" cy="2722155"/>
          </a:xfrm>
          <a:prstGeom prst="rect">
            <a:avLst/>
          </a:prstGeom>
          <a:effectLst>
            <a:softEdge rad="0"/>
          </a:effectLst>
        </p:spPr>
      </p:pic>
      <p:pic>
        <p:nvPicPr>
          <p:cNvPr id="4098" name="Picture 2" descr="C:\Users\burgkarl\AppData\Local\Temp\SNAGHTMLfd58789.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79526" y="1062681"/>
            <a:ext cx="3399168" cy="2561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063630"/>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34863"/>
            <a:ext cx="8053675" cy="430887"/>
          </a:xfrm>
        </p:spPr>
        <p:txBody>
          <a:bodyPr/>
          <a:lstStyle/>
          <a:p>
            <a:r>
              <a:rPr lang="en-US" sz="2800" dirty="0">
                <a:solidFill>
                  <a:srgbClr val="002060"/>
                </a:solidFill>
              </a:rPr>
              <a:t>Electronic Claims Submission (DDE)</a:t>
            </a:r>
          </a:p>
        </p:txBody>
      </p:sp>
      <p:sp>
        <p:nvSpPr>
          <p:cNvPr id="3" name="Content Placeholder 2"/>
          <p:cNvSpPr>
            <a:spLocks noGrp="1"/>
          </p:cNvSpPr>
          <p:nvPr>
            <p:ph idx="1"/>
          </p:nvPr>
        </p:nvSpPr>
        <p:spPr>
          <a:xfrm>
            <a:off x="310943" y="1011183"/>
            <a:ext cx="8151739" cy="3262432"/>
          </a:xfrm>
        </p:spPr>
        <p:txBody>
          <a:bodyPr/>
          <a:lstStyle/>
          <a:p>
            <a:r>
              <a:rPr lang="en-US" sz="1800" b="1" dirty="0">
                <a:solidFill>
                  <a:srgbClr val="002060"/>
                </a:solidFill>
              </a:rPr>
              <a:t>Internal Control Number (ICN)</a:t>
            </a:r>
          </a:p>
          <a:p>
            <a:endParaRPr lang="en-US" sz="1800" b="1" dirty="0">
              <a:solidFill>
                <a:srgbClr val="002060"/>
              </a:solidFill>
            </a:endParaRPr>
          </a:p>
          <a:p>
            <a:r>
              <a:rPr lang="en-US" dirty="0">
                <a:solidFill>
                  <a:srgbClr val="002060"/>
                </a:solidFill>
              </a:rPr>
              <a:t>The </a:t>
            </a:r>
            <a:r>
              <a:rPr lang="en-US" b="1" dirty="0">
                <a:solidFill>
                  <a:srgbClr val="002060"/>
                </a:solidFill>
              </a:rPr>
              <a:t>ICN </a:t>
            </a:r>
            <a:r>
              <a:rPr lang="en-US" dirty="0">
                <a:solidFill>
                  <a:srgbClr val="002060"/>
                </a:solidFill>
              </a:rPr>
              <a:t>is a 13 digit number assigned to each claim adjudicated by </a:t>
            </a:r>
            <a:r>
              <a:rPr lang="en-US" dirty="0" err="1">
                <a:solidFill>
                  <a:srgbClr val="002060"/>
                </a:solidFill>
              </a:rPr>
              <a:t>MassHealth</a:t>
            </a:r>
            <a:r>
              <a:rPr lang="en-US" dirty="0">
                <a:solidFill>
                  <a:srgbClr val="002060"/>
                </a:solidFill>
              </a:rPr>
              <a:t> and appears on the remittance advice. Once an ICN is assigned it remains with the claim indefinitely.</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Allows the provider to track claims</a:t>
            </a:r>
          </a:p>
          <a:p>
            <a:pPr marL="285750" indent="-285750">
              <a:buFont typeface="Arial" panose="020B0604020202020204" pitchFamily="34" charset="0"/>
              <a:buChar char="•"/>
            </a:pPr>
            <a:r>
              <a:rPr lang="en-US" dirty="0">
                <a:solidFill>
                  <a:srgbClr val="002060"/>
                </a:solidFill>
              </a:rPr>
              <a:t>Used to reference original claims during claim adjustments and, in certain circumstances, during claim resubmittals.</a:t>
            </a:r>
          </a:p>
          <a:p>
            <a:pPr marL="285750" indent="-285750">
              <a:buFont typeface="Arial" panose="020B0604020202020204" pitchFamily="34" charset="0"/>
              <a:buChar char="•"/>
            </a:pPr>
            <a:r>
              <a:rPr lang="en-US" dirty="0">
                <a:solidFill>
                  <a:srgbClr val="002060"/>
                </a:solidFill>
              </a:rPr>
              <a:t>Number given to call center representatives to help resolve claim issues</a:t>
            </a:r>
          </a:p>
          <a:p>
            <a:endParaRPr lang="en-US" dirty="0">
              <a:solidFill>
                <a:srgbClr val="002060"/>
              </a:solidFill>
            </a:endParaRPr>
          </a:p>
          <a:p>
            <a:pPr marL="285750" indent="-285750">
              <a:buFont typeface="Arial" panose="020B0604020202020204" pitchFamily="34" charset="0"/>
              <a:buChar char="•"/>
            </a:pPr>
            <a:endParaRPr lang="en-US" dirty="0">
              <a:solidFill>
                <a:srgbClr val="002060"/>
              </a:solidFill>
            </a:endParaRPr>
          </a:p>
          <a:p>
            <a:endParaRPr lang="en-US" dirty="0">
              <a:solidFill>
                <a:srgbClr val="002060"/>
              </a:solidFill>
            </a:endParaRPr>
          </a:p>
        </p:txBody>
      </p:sp>
      <p:cxnSp>
        <p:nvCxnSpPr>
          <p:cNvPr id="5" name="Straight Connector 6"/>
          <p:cNvCxnSpPr>
            <a:cxnSpLocks noChangeShapeType="1"/>
          </p:cNvCxnSpPr>
          <p:nvPr/>
        </p:nvCxnSpPr>
        <p:spPr bwMode="auto">
          <a:xfrm>
            <a:off x="174945" y="860612"/>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grpSp>
        <p:nvGrpSpPr>
          <p:cNvPr id="6" name="Group 4"/>
          <p:cNvGrpSpPr>
            <a:grpSpLocks/>
          </p:cNvGrpSpPr>
          <p:nvPr/>
        </p:nvGrpSpPr>
        <p:grpSpPr bwMode="auto">
          <a:xfrm>
            <a:off x="662479" y="4118615"/>
            <a:ext cx="6777038" cy="1927911"/>
            <a:chOff x="1194" y="3312"/>
            <a:chExt cx="4251" cy="1461"/>
          </a:xfrm>
        </p:grpSpPr>
        <p:sp>
          <p:nvSpPr>
            <p:cNvPr id="7" name="Rectangle 5"/>
            <p:cNvSpPr>
              <a:spLocks noChangeArrowheads="1"/>
            </p:cNvSpPr>
            <p:nvPr/>
          </p:nvSpPr>
          <p:spPr bwMode="auto">
            <a:xfrm>
              <a:off x="3117" y="3599"/>
              <a:ext cx="912" cy="38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latin typeface="Arial" panose="020B0604020202020204" pitchFamily="34" charset="0"/>
                </a:rPr>
                <a:t>Julian Date</a:t>
              </a:r>
            </a:p>
          </p:txBody>
        </p:sp>
        <p:sp>
          <p:nvSpPr>
            <p:cNvPr id="8" name="Line 6"/>
            <p:cNvSpPr>
              <a:spLocks noChangeShapeType="1"/>
            </p:cNvSpPr>
            <p:nvPr/>
          </p:nvSpPr>
          <p:spPr bwMode="auto">
            <a:xfrm flipV="1">
              <a:off x="3729" y="3339"/>
              <a:ext cx="144"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9" name="Rectangle 7"/>
            <p:cNvSpPr>
              <a:spLocks noChangeArrowheads="1"/>
            </p:cNvSpPr>
            <p:nvPr/>
          </p:nvSpPr>
          <p:spPr bwMode="auto">
            <a:xfrm>
              <a:off x="3336" y="4256"/>
              <a:ext cx="1387" cy="517"/>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500" dirty="0">
                  <a:latin typeface="Arial" panose="020B0604020202020204" pitchFamily="34" charset="0"/>
                </a:rPr>
                <a:t>500 or less – Batch</a:t>
              </a:r>
            </a:p>
            <a:p>
              <a:r>
                <a:rPr lang="en-US" altLang="en-US" sz="1500" dirty="0">
                  <a:latin typeface="Arial" panose="020B0604020202020204" pitchFamily="34" charset="0"/>
                </a:rPr>
                <a:t>700 or more - Electronic</a:t>
              </a:r>
            </a:p>
          </p:txBody>
        </p:sp>
        <p:sp>
          <p:nvSpPr>
            <p:cNvPr id="10" name="Line 8"/>
            <p:cNvSpPr>
              <a:spLocks noChangeShapeType="1"/>
            </p:cNvSpPr>
            <p:nvPr/>
          </p:nvSpPr>
          <p:spPr bwMode="auto">
            <a:xfrm flipH="1" flipV="1">
              <a:off x="4199" y="3312"/>
              <a:ext cx="0" cy="864"/>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 name="Rectangle 9"/>
            <p:cNvSpPr>
              <a:spLocks noChangeArrowheads="1"/>
            </p:cNvSpPr>
            <p:nvPr/>
          </p:nvSpPr>
          <p:spPr bwMode="auto">
            <a:xfrm>
              <a:off x="4533" y="3552"/>
              <a:ext cx="912" cy="38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b="1" dirty="0">
                  <a:latin typeface="Arial" panose="020B0604020202020204" pitchFamily="34" charset="0"/>
                </a:rPr>
                <a:t>Sequence</a:t>
              </a:r>
            </a:p>
          </p:txBody>
        </p:sp>
        <p:sp>
          <p:nvSpPr>
            <p:cNvPr id="12" name="Line 10"/>
            <p:cNvSpPr>
              <a:spLocks noChangeShapeType="1"/>
            </p:cNvSpPr>
            <p:nvPr/>
          </p:nvSpPr>
          <p:spPr bwMode="auto">
            <a:xfrm flipH="1" flipV="1">
              <a:off x="4656" y="3312"/>
              <a:ext cx="240"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 name="Rectangle 11"/>
            <p:cNvSpPr>
              <a:spLocks noChangeArrowheads="1"/>
            </p:cNvSpPr>
            <p:nvPr/>
          </p:nvSpPr>
          <p:spPr bwMode="auto">
            <a:xfrm>
              <a:off x="1194" y="3552"/>
              <a:ext cx="768" cy="38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latin typeface="Arial" panose="020B0604020202020204" pitchFamily="34" charset="0"/>
                </a:rPr>
                <a:t>Region</a:t>
              </a:r>
            </a:p>
          </p:txBody>
        </p:sp>
        <p:sp>
          <p:nvSpPr>
            <p:cNvPr id="14" name="Line 12"/>
            <p:cNvSpPr>
              <a:spLocks noChangeShapeType="1"/>
            </p:cNvSpPr>
            <p:nvPr/>
          </p:nvSpPr>
          <p:spPr bwMode="auto">
            <a:xfrm flipV="1">
              <a:off x="1904" y="3312"/>
              <a:ext cx="1104"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5" name="Rectangle 13"/>
            <p:cNvSpPr>
              <a:spLocks noChangeArrowheads="1"/>
            </p:cNvSpPr>
            <p:nvPr/>
          </p:nvSpPr>
          <p:spPr bwMode="auto">
            <a:xfrm>
              <a:off x="2227" y="3567"/>
              <a:ext cx="720" cy="384"/>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2000" dirty="0">
                  <a:latin typeface="Arial" panose="020B0604020202020204" pitchFamily="34" charset="0"/>
                </a:rPr>
                <a:t>Year</a:t>
              </a:r>
            </a:p>
          </p:txBody>
        </p:sp>
        <p:sp>
          <p:nvSpPr>
            <p:cNvPr id="16" name="Line 14"/>
            <p:cNvSpPr>
              <a:spLocks noChangeShapeType="1"/>
            </p:cNvSpPr>
            <p:nvPr/>
          </p:nvSpPr>
          <p:spPr bwMode="auto">
            <a:xfrm flipV="1">
              <a:off x="2678" y="3324"/>
              <a:ext cx="768" cy="24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17" name="Rectangle 16"/>
          <p:cNvSpPr/>
          <p:nvPr/>
        </p:nvSpPr>
        <p:spPr>
          <a:xfrm>
            <a:off x="197757" y="3671645"/>
            <a:ext cx="6898143" cy="523220"/>
          </a:xfrm>
          <a:prstGeom prst="rect">
            <a:avLst/>
          </a:prstGeom>
        </p:spPr>
        <p:txBody>
          <a:bodyPr wrap="square">
            <a:spAutoFit/>
          </a:bodyPr>
          <a:lstStyle/>
          <a:p>
            <a:pPr marL="1027113" lvl="2">
              <a:buFontTx/>
              <a:buNone/>
            </a:pPr>
            <a:r>
              <a:rPr lang="en-US" altLang="en-US" sz="2800" dirty="0">
                <a:solidFill>
                  <a:srgbClr val="002060"/>
                </a:solidFill>
              </a:rPr>
              <a:t>ICN Format: </a:t>
            </a:r>
            <a:r>
              <a:rPr lang="en-US" altLang="en-US" sz="2800" i="1" u="sng" dirty="0">
                <a:solidFill>
                  <a:srgbClr val="002060"/>
                </a:solidFill>
              </a:rPr>
              <a:t>RR</a:t>
            </a:r>
            <a:r>
              <a:rPr lang="en-US" altLang="en-US" sz="2800" i="1" dirty="0">
                <a:solidFill>
                  <a:srgbClr val="002060"/>
                </a:solidFill>
              </a:rPr>
              <a:t> </a:t>
            </a:r>
            <a:r>
              <a:rPr lang="en-US" altLang="en-US" sz="2800" i="1" u="sng" dirty="0">
                <a:solidFill>
                  <a:srgbClr val="002060"/>
                </a:solidFill>
              </a:rPr>
              <a:t>YY</a:t>
            </a:r>
            <a:r>
              <a:rPr lang="en-US" altLang="en-US" sz="2800" i="1" dirty="0">
                <a:solidFill>
                  <a:srgbClr val="002060"/>
                </a:solidFill>
              </a:rPr>
              <a:t> </a:t>
            </a:r>
            <a:r>
              <a:rPr lang="en-US" altLang="en-US" sz="2800" i="1" u="sng" dirty="0">
                <a:solidFill>
                  <a:srgbClr val="002060"/>
                </a:solidFill>
              </a:rPr>
              <a:t>JJJ</a:t>
            </a:r>
            <a:r>
              <a:rPr lang="en-US" altLang="en-US" sz="2800" i="1" dirty="0">
                <a:solidFill>
                  <a:srgbClr val="002060"/>
                </a:solidFill>
              </a:rPr>
              <a:t> </a:t>
            </a:r>
            <a:r>
              <a:rPr lang="en-US" altLang="en-US" sz="2800" i="1" u="sng" dirty="0">
                <a:solidFill>
                  <a:srgbClr val="002060"/>
                </a:solidFill>
              </a:rPr>
              <a:t>BBB</a:t>
            </a:r>
            <a:r>
              <a:rPr lang="en-US" altLang="en-US" sz="2800" i="1" dirty="0">
                <a:solidFill>
                  <a:srgbClr val="002060"/>
                </a:solidFill>
              </a:rPr>
              <a:t> </a:t>
            </a:r>
            <a:r>
              <a:rPr lang="en-US" altLang="en-US" sz="2800" i="1" u="sng" dirty="0">
                <a:solidFill>
                  <a:srgbClr val="002060"/>
                </a:solidFill>
              </a:rPr>
              <a:t>SSS</a:t>
            </a:r>
          </a:p>
        </p:txBody>
      </p:sp>
      <p:sp>
        <p:nvSpPr>
          <p:cNvPr id="19" name="Rectangle 5"/>
          <p:cNvSpPr>
            <a:spLocks noChangeArrowheads="1"/>
          </p:cNvSpPr>
          <p:nvPr/>
        </p:nvSpPr>
        <p:spPr bwMode="auto">
          <a:xfrm>
            <a:off x="174945" y="5305627"/>
            <a:ext cx="3427161" cy="1065498"/>
          </a:xfrm>
          <a:prstGeom prst="rect">
            <a:avLst/>
          </a:prstGeom>
          <a:solidFill>
            <a:srgbClr val="99CCFF"/>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500" b="1" dirty="0">
                <a:latin typeface="Arial" panose="020B0604020202020204" pitchFamily="34" charset="0"/>
              </a:rPr>
              <a:t>20</a:t>
            </a:r>
            <a:r>
              <a:rPr lang="en-US" altLang="en-US" sz="2000" dirty="0">
                <a:latin typeface="Arial" panose="020B0604020202020204" pitchFamily="34" charset="0"/>
              </a:rPr>
              <a:t>: </a:t>
            </a:r>
            <a:r>
              <a:rPr lang="en-US" altLang="en-US" sz="1500" dirty="0">
                <a:latin typeface="Arial" panose="020B0604020202020204" pitchFamily="34" charset="0"/>
              </a:rPr>
              <a:t>Electronic claims/no attachments</a:t>
            </a:r>
          </a:p>
          <a:p>
            <a:r>
              <a:rPr lang="en-US" altLang="en-US" sz="1500" b="1" dirty="0">
                <a:latin typeface="Arial" panose="020B0604020202020204" pitchFamily="34" charset="0"/>
              </a:rPr>
              <a:t>21</a:t>
            </a:r>
            <a:r>
              <a:rPr lang="en-US" altLang="en-US" sz="1500" dirty="0">
                <a:latin typeface="Arial" panose="020B0604020202020204" pitchFamily="34" charset="0"/>
              </a:rPr>
              <a:t>: Electronic claims/with attachments</a:t>
            </a:r>
          </a:p>
          <a:p>
            <a:r>
              <a:rPr lang="en-US" altLang="en-US" sz="1500" b="1" dirty="0">
                <a:latin typeface="Arial" panose="020B0604020202020204" pitchFamily="34" charset="0"/>
              </a:rPr>
              <a:t>22</a:t>
            </a:r>
            <a:r>
              <a:rPr lang="en-US" altLang="en-US" sz="1500" dirty="0">
                <a:latin typeface="Arial" panose="020B0604020202020204" pitchFamily="34" charset="0"/>
              </a:rPr>
              <a:t>: Internet claims/no attachments</a:t>
            </a:r>
          </a:p>
          <a:p>
            <a:r>
              <a:rPr lang="en-US" altLang="en-US" sz="1500" b="1" dirty="0">
                <a:latin typeface="Arial" panose="020B0604020202020204" pitchFamily="34" charset="0"/>
              </a:rPr>
              <a:t>23</a:t>
            </a:r>
            <a:r>
              <a:rPr lang="en-US" altLang="en-US" sz="1500" dirty="0">
                <a:latin typeface="Arial" panose="020B0604020202020204" pitchFamily="34" charset="0"/>
              </a:rPr>
              <a:t>: Internet claims/with attachments</a:t>
            </a:r>
          </a:p>
          <a:p>
            <a:pPr algn="ctr"/>
            <a:endParaRPr lang="en-US" altLang="en-US" sz="1500" dirty="0">
              <a:latin typeface="Arial" panose="020B0604020202020204" pitchFamily="34" charset="0"/>
            </a:endParaRPr>
          </a:p>
        </p:txBody>
      </p:sp>
      <p:sp>
        <p:nvSpPr>
          <p:cNvPr id="20" name="Line 12"/>
          <p:cNvSpPr>
            <a:spLocks noChangeShapeType="1"/>
          </p:cNvSpPr>
          <p:nvPr/>
        </p:nvSpPr>
        <p:spPr bwMode="auto">
          <a:xfrm>
            <a:off x="1282475" y="4988927"/>
            <a:ext cx="390018" cy="316700"/>
          </a:xfrm>
          <a:prstGeom prst="line">
            <a:avLst/>
          </a:prstGeom>
          <a:noFill/>
          <a:ln w="158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extLst>
      <p:ext uri="{BB962C8B-B14F-4D97-AF65-F5344CB8AC3E}">
        <p14:creationId xmlns:p14="http://schemas.microsoft.com/office/powerpoint/2010/main" val="2688719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016" y="163053"/>
            <a:ext cx="5003870" cy="584775"/>
          </a:xfrm>
          <a:prstGeom prst="rect">
            <a:avLst/>
          </a:prstGeom>
        </p:spPr>
        <p:txBody>
          <a:bodyPr wrap="none">
            <a:spAutoFit/>
          </a:bodyPr>
          <a:lstStyle/>
          <a:p>
            <a:pPr algn="ctr">
              <a:defRPr/>
            </a:pPr>
            <a:r>
              <a:rPr lang="en-US" sz="3200" b="1" dirty="0">
                <a:solidFill>
                  <a:srgbClr val="002060"/>
                </a:solidFill>
                <a:latin typeface="+mj-lt"/>
                <a:cs typeface="Arial" charset="0"/>
              </a:rPr>
              <a:t>Welcome to MassHealth!</a:t>
            </a:r>
          </a:p>
        </p:txBody>
      </p:sp>
      <p:sp>
        <p:nvSpPr>
          <p:cNvPr id="4" name="Rectangle 3"/>
          <p:cNvSpPr/>
          <p:nvPr/>
        </p:nvSpPr>
        <p:spPr>
          <a:xfrm>
            <a:off x="191525" y="1112908"/>
            <a:ext cx="8069674" cy="2266133"/>
          </a:xfrm>
          <a:prstGeom prst="rect">
            <a:avLst/>
          </a:prstGeom>
        </p:spPr>
        <p:txBody>
          <a:bodyPr wrap="square">
            <a:spAutoFit/>
          </a:bodyPr>
          <a:lstStyle/>
          <a:p>
            <a:pPr>
              <a:lnSpc>
                <a:spcPct val="107000"/>
              </a:lnSpc>
              <a:spcAft>
                <a:spcPts val="600"/>
              </a:spcAft>
            </a:pPr>
            <a:r>
              <a:rPr lang="en-US" sz="2000" dirty="0">
                <a:solidFill>
                  <a:srgbClr val="002060"/>
                </a:solidFill>
                <a:ea typeface="Calibri" panose="020F0502020204030204" pitchFamily="34" charset="0"/>
                <a:cs typeface="Arial" panose="020B0604020202020204" pitchFamily="34" charset="0"/>
              </a:rPr>
              <a:t>We are excited to have you as part of our provider community. </a:t>
            </a:r>
          </a:p>
          <a:p>
            <a:pPr>
              <a:lnSpc>
                <a:spcPct val="107000"/>
              </a:lnSpc>
              <a:spcAft>
                <a:spcPts val="600"/>
              </a:spcAft>
            </a:pPr>
            <a:endParaRPr lang="en-US" sz="2000" dirty="0">
              <a:solidFill>
                <a:srgbClr val="002060"/>
              </a:solidFill>
              <a:ea typeface="Calibri" panose="020F0502020204030204" pitchFamily="34" charset="0"/>
              <a:cs typeface="Arial" panose="020B0604020202020204" pitchFamily="34" charset="0"/>
            </a:endParaRPr>
          </a:p>
          <a:p>
            <a:pPr>
              <a:lnSpc>
                <a:spcPct val="107000"/>
              </a:lnSpc>
              <a:spcAft>
                <a:spcPts val="600"/>
              </a:spcAft>
            </a:pPr>
            <a:r>
              <a:rPr lang="en-US" sz="2000" dirty="0">
                <a:solidFill>
                  <a:srgbClr val="002060"/>
                </a:solidFill>
                <a:ea typeface="Calibri" panose="020F0502020204030204" pitchFamily="34" charset="0"/>
                <a:cs typeface="Arial" panose="020B0604020202020204" pitchFamily="34" charset="0"/>
              </a:rPr>
              <a:t>The purpose of this presentation is to deliver a high level overview of the MassHealth Provider information available via Mass.gov. We have compiled various provider focused content to create this presentation.</a:t>
            </a:r>
          </a:p>
          <a:p>
            <a:pPr>
              <a:lnSpc>
                <a:spcPct val="107000"/>
              </a:lnSpc>
              <a:spcAft>
                <a:spcPts val="600"/>
              </a:spcAft>
            </a:pPr>
            <a:endParaRPr lang="en-US" dirty="0">
              <a:solidFill>
                <a:srgbClr val="002060"/>
              </a:solidFill>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100579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67749" y="1418050"/>
            <a:ext cx="8388626" cy="5224507"/>
          </a:xfrm>
        </p:spPr>
        <p:txBody>
          <a:bodyPr/>
          <a:lstStyle/>
          <a:p>
            <a:pPr lvl="1">
              <a:spcBef>
                <a:spcPct val="25000"/>
              </a:spcBef>
              <a:spcAft>
                <a:spcPct val="25000"/>
              </a:spcAft>
              <a:buFont typeface="Wingdings" panose="05000000000000000000" pitchFamily="2" charset="2"/>
              <a:buNone/>
            </a:pPr>
            <a:r>
              <a:rPr lang="en-US" altLang="en-US" b="1" dirty="0">
                <a:solidFill>
                  <a:srgbClr val="002060"/>
                </a:solidFill>
              </a:rPr>
              <a:t>30 Days:</a:t>
            </a:r>
            <a:r>
              <a:rPr lang="en-US" altLang="en-US" dirty="0">
                <a:solidFill>
                  <a:srgbClr val="002060"/>
                </a:solidFill>
              </a:rPr>
              <a:t> 	Average time for both electronic and paper claims to process on a remittance advice.</a:t>
            </a:r>
          </a:p>
          <a:p>
            <a:pPr lvl="1">
              <a:spcBef>
                <a:spcPct val="25000"/>
              </a:spcBef>
              <a:spcAft>
                <a:spcPct val="25000"/>
              </a:spcAft>
              <a:buFont typeface="Wingdings" panose="05000000000000000000" pitchFamily="2" charset="2"/>
              <a:buNone/>
            </a:pPr>
            <a:endParaRPr lang="en-US" altLang="en-US" sz="500" dirty="0">
              <a:solidFill>
                <a:srgbClr val="002060"/>
              </a:solidFill>
            </a:endParaRPr>
          </a:p>
          <a:p>
            <a:pPr lvl="1">
              <a:spcBef>
                <a:spcPct val="25000"/>
              </a:spcBef>
              <a:spcAft>
                <a:spcPct val="25000"/>
              </a:spcAft>
              <a:buFont typeface="Wingdings" panose="05000000000000000000" pitchFamily="2" charset="2"/>
              <a:buNone/>
            </a:pPr>
            <a:r>
              <a:rPr lang="en-US" altLang="en-US" b="1" dirty="0">
                <a:solidFill>
                  <a:srgbClr val="002060"/>
                </a:solidFill>
              </a:rPr>
              <a:t>60 Days:</a:t>
            </a:r>
            <a:r>
              <a:rPr lang="en-US" altLang="en-US" dirty="0">
                <a:solidFill>
                  <a:srgbClr val="002060"/>
                </a:solidFill>
              </a:rPr>
              <a:t> 	The usual turnaround time for Medicare/MassHealth crossover claims forwarded to MassHealth by Massachusetts Medicare Fiscal agent to be processed.</a:t>
            </a:r>
          </a:p>
          <a:p>
            <a:pPr lvl="1">
              <a:spcBef>
                <a:spcPct val="25000"/>
              </a:spcBef>
              <a:spcAft>
                <a:spcPct val="25000"/>
              </a:spcAft>
              <a:buFont typeface="Wingdings" panose="05000000000000000000" pitchFamily="2" charset="2"/>
              <a:buNone/>
            </a:pPr>
            <a:endParaRPr lang="en-US" altLang="en-US" sz="500" dirty="0">
              <a:solidFill>
                <a:srgbClr val="002060"/>
              </a:solidFill>
            </a:endParaRPr>
          </a:p>
          <a:p>
            <a:pPr lvl="1">
              <a:spcBef>
                <a:spcPct val="25000"/>
              </a:spcBef>
              <a:spcAft>
                <a:spcPct val="25000"/>
              </a:spcAft>
              <a:buFont typeface="Wingdings" panose="05000000000000000000" pitchFamily="2" charset="2"/>
              <a:buNone/>
            </a:pPr>
            <a:r>
              <a:rPr lang="en-US" altLang="en-US" b="1" dirty="0">
                <a:solidFill>
                  <a:srgbClr val="002060"/>
                </a:solidFill>
              </a:rPr>
              <a:t>90 Days:</a:t>
            </a:r>
            <a:r>
              <a:rPr lang="en-US" altLang="en-US" dirty="0">
                <a:solidFill>
                  <a:srgbClr val="002060"/>
                </a:solidFill>
              </a:rPr>
              <a:t> 	Initial claims must be received by MassHealth within 90 days of the service date. If another insurance was billed before MassHealth, claims must be received within 90 days from the date of the explanation of benefits (EOB) of the primary insurer.</a:t>
            </a:r>
          </a:p>
          <a:p>
            <a:pPr lvl="1">
              <a:spcBef>
                <a:spcPct val="25000"/>
              </a:spcBef>
              <a:spcAft>
                <a:spcPct val="25000"/>
              </a:spcAft>
              <a:buFont typeface="Wingdings" panose="05000000000000000000" pitchFamily="2" charset="2"/>
              <a:buNone/>
            </a:pPr>
            <a:endParaRPr lang="en-US" altLang="en-US" sz="500" dirty="0">
              <a:solidFill>
                <a:srgbClr val="002060"/>
              </a:solidFill>
            </a:endParaRPr>
          </a:p>
          <a:p>
            <a:pPr lvl="1">
              <a:spcBef>
                <a:spcPct val="25000"/>
              </a:spcBef>
              <a:spcAft>
                <a:spcPct val="25000"/>
              </a:spcAft>
              <a:buFont typeface="Wingdings" panose="05000000000000000000" pitchFamily="2" charset="2"/>
              <a:buNone/>
            </a:pPr>
            <a:r>
              <a:rPr lang="en-US" altLang="en-US" b="1" dirty="0">
                <a:solidFill>
                  <a:srgbClr val="002060"/>
                </a:solidFill>
              </a:rPr>
              <a:t>12 Months:</a:t>
            </a:r>
            <a:r>
              <a:rPr lang="en-US" altLang="en-US" dirty="0">
                <a:solidFill>
                  <a:srgbClr val="002060"/>
                </a:solidFill>
              </a:rPr>
              <a:t> Final submission deadline to resolve claims that were initially submitted within 90 days of the date of service (DOS). Claims that exceed this deadline will be denied.</a:t>
            </a:r>
          </a:p>
          <a:p>
            <a:pPr lvl="1">
              <a:spcBef>
                <a:spcPct val="25000"/>
              </a:spcBef>
              <a:spcAft>
                <a:spcPct val="25000"/>
              </a:spcAft>
              <a:buFont typeface="Wingdings" panose="05000000000000000000" pitchFamily="2" charset="2"/>
              <a:buNone/>
            </a:pPr>
            <a:endParaRPr lang="en-US" altLang="en-US" sz="500" dirty="0">
              <a:solidFill>
                <a:srgbClr val="002060"/>
              </a:solidFill>
            </a:endParaRPr>
          </a:p>
          <a:p>
            <a:pPr lvl="1">
              <a:spcBef>
                <a:spcPct val="25000"/>
              </a:spcBef>
              <a:spcAft>
                <a:spcPct val="25000"/>
              </a:spcAft>
              <a:buFont typeface="Wingdings" panose="05000000000000000000" pitchFamily="2" charset="2"/>
              <a:buNone/>
            </a:pPr>
            <a:r>
              <a:rPr lang="en-US" altLang="en-US" b="1" dirty="0">
                <a:solidFill>
                  <a:srgbClr val="002060"/>
                </a:solidFill>
              </a:rPr>
              <a:t>18 Months: </a:t>
            </a:r>
            <a:r>
              <a:rPr lang="en-US" altLang="en-US" dirty="0">
                <a:solidFill>
                  <a:srgbClr val="002060"/>
                </a:solidFill>
              </a:rPr>
              <a:t>Final submission deadline to resolve claims submitted to another insurance carrier prior to MassHealth. Claims must be initially submitted within 90 days from the date of the explanation of benefits (EOB) of the primary insurer. Claims that exceed this deadline will be denied.</a:t>
            </a:r>
          </a:p>
          <a:p>
            <a:pPr lvl="1">
              <a:spcBef>
                <a:spcPct val="25000"/>
              </a:spcBef>
              <a:spcAft>
                <a:spcPct val="25000"/>
              </a:spcAft>
              <a:buFont typeface="Wingdings" panose="05000000000000000000" pitchFamily="2" charset="2"/>
              <a:buNone/>
            </a:pPr>
            <a:endParaRPr lang="en-US" altLang="en-US" sz="500" dirty="0">
              <a:solidFill>
                <a:srgbClr val="002060"/>
              </a:solidFill>
            </a:endParaRPr>
          </a:p>
          <a:p>
            <a:pPr lvl="1">
              <a:spcBef>
                <a:spcPct val="25000"/>
              </a:spcBef>
              <a:spcAft>
                <a:spcPct val="25000"/>
              </a:spcAft>
              <a:buFont typeface="Wingdings" panose="05000000000000000000" pitchFamily="2" charset="2"/>
              <a:buNone/>
            </a:pPr>
            <a:r>
              <a:rPr lang="en-US" altLang="en-US" b="1" dirty="0">
                <a:solidFill>
                  <a:srgbClr val="002060"/>
                </a:solidFill>
              </a:rPr>
              <a:t>36 Months: </a:t>
            </a:r>
            <a:r>
              <a:rPr lang="en-US" altLang="en-US" dirty="0">
                <a:solidFill>
                  <a:srgbClr val="002060"/>
                </a:solidFill>
              </a:rPr>
              <a:t>Final submission deadline for all claims.</a:t>
            </a:r>
            <a:endParaRPr lang="en-US" dirty="0"/>
          </a:p>
          <a:p>
            <a:pPr lvl="1">
              <a:spcBef>
                <a:spcPts val="0"/>
              </a:spcBef>
              <a:spcAft>
                <a:spcPts val="0"/>
              </a:spcAft>
              <a:buFont typeface="Wingdings" panose="05000000000000000000" pitchFamily="2" charset="2"/>
              <a:buNone/>
            </a:pPr>
            <a:endParaRPr lang="en-US" altLang="en-US" sz="600" b="1" dirty="0">
              <a:solidFill>
                <a:srgbClr val="002060"/>
              </a:solidFill>
            </a:endParaRPr>
          </a:p>
          <a:p>
            <a:r>
              <a:rPr lang="en-US" altLang="en-US" sz="1400" dirty="0">
                <a:solidFill>
                  <a:srgbClr val="002060"/>
                </a:solidFill>
              </a:rPr>
              <a:t>For more information, please see </a:t>
            </a:r>
            <a:r>
              <a:rPr lang="en-US" sz="1400" dirty="0">
                <a:hlinkClick r:id="rId2"/>
              </a:rPr>
              <a:t>https://www.mass.gov/service-details/billing-timelines-and-appeal-procedures</a:t>
            </a:r>
            <a:r>
              <a:rPr lang="en-US" sz="1400" dirty="0"/>
              <a:t>; </a:t>
            </a:r>
            <a:r>
              <a:rPr lang="en-US" sz="1400" i="1" dirty="0"/>
              <a:t>also in All Provider R</a:t>
            </a:r>
            <a:r>
              <a:rPr lang="en-US" altLang="en-US" sz="1400" i="1" dirty="0">
                <a:solidFill>
                  <a:srgbClr val="002060"/>
                </a:solidFill>
              </a:rPr>
              <a:t>egulations 130 CMR 450.309, 450.319 and 450.314</a:t>
            </a:r>
          </a:p>
        </p:txBody>
      </p:sp>
      <p:cxnSp>
        <p:nvCxnSpPr>
          <p:cNvPr id="5" name="Straight Connector 6"/>
          <p:cNvCxnSpPr>
            <a:cxnSpLocks noChangeShapeType="1"/>
          </p:cNvCxnSpPr>
          <p:nvPr/>
        </p:nvCxnSpPr>
        <p:spPr bwMode="auto">
          <a:xfrm>
            <a:off x="112192" y="860612"/>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6" name="Title 5"/>
          <p:cNvSpPr>
            <a:spLocks noGrp="1"/>
          </p:cNvSpPr>
          <p:nvPr>
            <p:ph type="title"/>
          </p:nvPr>
        </p:nvSpPr>
        <p:spPr>
          <a:xfrm>
            <a:off x="174945" y="234863"/>
            <a:ext cx="8053675" cy="430887"/>
          </a:xfrm>
        </p:spPr>
        <p:txBody>
          <a:bodyPr/>
          <a:lstStyle/>
          <a:p>
            <a:r>
              <a:rPr lang="en-US" sz="2800" dirty="0">
                <a:solidFill>
                  <a:srgbClr val="002060"/>
                </a:solidFill>
              </a:rPr>
              <a:t>Electronic Claims Submission (DDE)</a:t>
            </a:r>
          </a:p>
        </p:txBody>
      </p:sp>
      <p:sp>
        <p:nvSpPr>
          <p:cNvPr id="7" name="Title 1"/>
          <p:cNvSpPr txBox="1">
            <a:spLocks/>
          </p:cNvSpPr>
          <p:nvPr/>
        </p:nvSpPr>
        <p:spPr bwMode="auto">
          <a:xfrm>
            <a:off x="265562" y="969535"/>
            <a:ext cx="859020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2000" kern="0" dirty="0">
                <a:solidFill>
                  <a:srgbClr val="002060"/>
                </a:solidFill>
              </a:rPr>
              <a:t>Timeframes</a:t>
            </a:r>
            <a:endParaRPr lang="en-US" sz="1400" kern="0" dirty="0">
              <a:solidFill>
                <a:srgbClr val="002060"/>
              </a:solidFill>
            </a:endParaRPr>
          </a:p>
        </p:txBody>
      </p:sp>
    </p:spTree>
    <p:extLst>
      <p:ext uri="{BB962C8B-B14F-4D97-AF65-F5344CB8AC3E}">
        <p14:creationId xmlns:p14="http://schemas.microsoft.com/office/powerpoint/2010/main" val="28688747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32747" y="2660909"/>
            <a:ext cx="6158653" cy="984885"/>
          </a:xfrm>
        </p:spPr>
        <p:txBody>
          <a:bodyPr/>
          <a:lstStyle/>
          <a:p>
            <a:pPr algn="ctr"/>
            <a:r>
              <a:rPr lang="en-US" sz="3200" b="1" dirty="0">
                <a:solidFill>
                  <a:srgbClr val="002060"/>
                </a:solidFill>
                <a:latin typeface="+mj-lt"/>
              </a:rPr>
              <a:t>Corrective Action Denied Claims</a:t>
            </a:r>
          </a:p>
        </p:txBody>
      </p:sp>
    </p:spTree>
    <p:extLst>
      <p:ext uri="{BB962C8B-B14F-4D97-AF65-F5344CB8AC3E}">
        <p14:creationId xmlns:p14="http://schemas.microsoft.com/office/powerpoint/2010/main" val="881759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a:xfrm>
            <a:off x="381000" y="263449"/>
            <a:ext cx="6416675" cy="430887"/>
          </a:xfrm>
        </p:spPr>
        <p:txBody>
          <a:bodyPr/>
          <a:lstStyle/>
          <a:p>
            <a:pPr eaLnBrk="1" hangingPunct="1">
              <a:defRPr/>
            </a:pPr>
            <a:r>
              <a:rPr lang="en-US" sz="2800" dirty="0">
                <a:solidFill>
                  <a:srgbClr val="002060"/>
                </a:solidFill>
              </a:rPr>
              <a:t>Corrective Action for Denied Claims</a:t>
            </a:r>
          </a:p>
        </p:txBody>
      </p:sp>
      <p:cxnSp>
        <p:nvCxnSpPr>
          <p:cNvPr id="54277" name="Straight Connector 6"/>
          <p:cNvCxnSpPr>
            <a:cxnSpLocks noChangeShapeType="1"/>
          </p:cNvCxnSpPr>
          <p:nvPr/>
        </p:nvCxnSpPr>
        <p:spPr bwMode="auto">
          <a:xfrm>
            <a:off x="381000" y="849046"/>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9" name="Rectangle 8"/>
          <p:cNvSpPr/>
          <p:nvPr/>
        </p:nvSpPr>
        <p:spPr>
          <a:xfrm>
            <a:off x="-351809" y="944546"/>
            <a:ext cx="8839200" cy="400110"/>
          </a:xfrm>
          <a:prstGeom prst="rect">
            <a:avLst/>
          </a:prstGeom>
        </p:spPr>
        <p:txBody>
          <a:bodyPr>
            <a:spAutoFit/>
          </a:bodyPr>
          <a:lstStyle/>
          <a:p>
            <a:pPr marL="571500" lvl="2">
              <a:spcBef>
                <a:spcPct val="25000"/>
              </a:spcBef>
              <a:spcAft>
                <a:spcPts val="1000"/>
              </a:spcAft>
              <a:tabLst>
                <a:tab pos="863600" algn="l"/>
                <a:tab pos="1092200" algn="l"/>
              </a:tabLst>
              <a:defRPr/>
            </a:pPr>
            <a:r>
              <a:rPr lang="en-US" sz="2000" b="1" dirty="0">
                <a:solidFill>
                  <a:srgbClr val="002060"/>
                </a:solidFill>
                <a:latin typeface="+mn-lt"/>
                <a:cs typeface="Arial" charset="0"/>
              </a:rPr>
              <a:t>Explanation of Benefit </a:t>
            </a:r>
            <a:r>
              <a:rPr lang="en-US" sz="2000" b="1" dirty="0">
                <a:solidFill>
                  <a:srgbClr val="002060"/>
                </a:solidFill>
                <a:cs typeface="Arial" charset="0"/>
              </a:rPr>
              <a:t>C</a:t>
            </a:r>
            <a:r>
              <a:rPr lang="en-US" sz="2000" b="1" dirty="0">
                <a:solidFill>
                  <a:srgbClr val="002060"/>
                </a:solidFill>
                <a:latin typeface="+mn-lt"/>
                <a:cs typeface="Arial" charset="0"/>
              </a:rPr>
              <a:t>odes</a:t>
            </a:r>
            <a:r>
              <a:rPr lang="en-US" sz="2000" b="1" dirty="0">
                <a:solidFill>
                  <a:schemeClr val="accent2"/>
                </a:solidFill>
                <a:latin typeface="+mn-lt"/>
                <a:cs typeface="Arial" charset="0"/>
              </a:rPr>
              <a:t>		     </a:t>
            </a:r>
            <a:endParaRPr lang="en-US" sz="2000" dirty="0">
              <a:solidFill>
                <a:schemeClr val="accent2"/>
              </a:solidFill>
              <a:latin typeface="+mn-lt"/>
              <a:cs typeface="Arial" charset="0"/>
            </a:endParaRPr>
          </a:p>
        </p:txBody>
      </p:sp>
      <p:pic>
        <p:nvPicPr>
          <p:cNvPr id="3" name="Picture 2"/>
          <p:cNvPicPr>
            <a:picLocks noChangeAspect="1"/>
          </p:cNvPicPr>
          <p:nvPr/>
        </p:nvPicPr>
        <p:blipFill>
          <a:blip r:embed="rId2" cstate="print"/>
          <a:stretch>
            <a:fillRect/>
          </a:stretch>
        </p:blipFill>
        <p:spPr>
          <a:xfrm>
            <a:off x="4067791" y="1195596"/>
            <a:ext cx="4923809" cy="3857143"/>
          </a:xfrm>
          <a:prstGeom prst="rect">
            <a:avLst/>
          </a:prstGeom>
        </p:spPr>
      </p:pic>
      <p:sp>
        <p:nvSpPr>
          <p:cNvPr id="4" name="Content Placeholder 3"/>
          <p:cNvSpPr>
            <a:spLocks noGrp="1"/>
          </p:cNvSpPr>
          <p:nvPr>
            <p:ph idx="1"/>
          </p:nvPr>
        </p:nvSpPr>
        <p:spPr>
          <a:xfrm>
            <a:off x="81724" y="1440155"/>
            <a:ext cx="3806535" cy="4124206"/>
          </a:xfrm>
        </p:spPr>
        <p:txBody>
          <a:bodyPr/>
          <a:lstStyle/>
          <a:p>
            <a:pPr marL="800100" lvl="1" indent="-342900">
              <a:lnSpc>
                <a:spcPct val="90000"/>
              </a:lnSpc>
              <a:buClr>
                <a:srgbClr val="FF0000"/>
              </a:buClr>
              <a:buFont typeface="Wingdings" panose="05000000000000000000" pitchFamily="2" charset="2"/>
              <a:buChar char="Ø"/>
              <a:defRPr/>
            </a:pPr>
            <a:r>
              <a:rPr lang="en-US" sz="2000" dirty="0">
                <a:solidFill>
                  <a:srgbClr val="002060"/>
                </a:solidFill>
                <a:cs typeface="Arial" charset="0"/>
              </a:rPr>
              <a:t>Use the EOB codes information to help resolve the denied claim</a:t>
            </a:r>
          </a:p>
          <a:p>
            <a:pPr marL="457200" lvl="1" indent="0">
              <a:lnSpc>
                <a:spcPct val="90000"/>
              </a:lnSpc>
              <a:buClr>
                <a:srgbClr val="FF0000"/>
              </a:buClr>
              <a:buNone/>
              <a:defRPr/>
            </a:pPr>
            <a:endParaRPr lang="en-US" sz="2000" dirty="0">
              <a:solidFill>
                <a:srgbClr val="002060"/>
              </a:solidFill>
              <a:cs typeface="Arial" charset="0"/>
            </a:endParaRPr>
          </a:p>
          <a:p>
            <a:pPr marL="800100" lvl="1" indent="-342900">
              <a:lnSpc>
                <a:spcPct val="90000"/>
              </a:lnSpc>
              <a:buClr>
                <a:srgbClr val="FF0000"/>
              </a:buClr>
              <a:buFont typeface="Wingdings" panose="05000000000000000000" pitchFamily="2" charset="2"/>
              <a:buChar char="Ø"/>
              <a:defRPr/>
            </a:pPr>
            <a:r>
              <a:rPr lang="en-US" sz="2000" dirty="0">
                <a:solidFill>
                  <a:srgbClr val="002060"/>
                </a:solidFill>
                <a:cs typeface="Arial" charset="0"/>
              </a:rPr>
              <a:t>Not all EOB codes cause denials</a:t>
            </a:r>
          </a:p>
          <a:p>
            <a:pPr marL="457200" lvl="1" indent="0">
              <a:lnSpc>
                <a:spcPct val="90000"/>
              </a:lnSpc>
              <a:buClr>
                <a:srgbClr val="FF0000"/>
              </a:buClr>
              <a:buNone/>
              <a:defRPr/>
            </a:pPr>
            <a:endParaRPr lang="en-US" sz="2000" dirty="0">
              <a:solidFill>
                <a:srgbClr val="002060"/>
              </a:solidFill>
              <a:cs typeface="Arial" charset="0"/>
            </a:endParaRPr>
          </a:p>
          <a:p>
            <a:pPr marL="800100" lvl="1" indent="-342900">
              <a:lnSpc>
                <a:spcPct val="90000"/>
              </a:lnSpc>
              <a:buClr>
                <a:srgbClr val="FF0000"/>
              </a:buClr>
              <a:buFont typeface="Wingdings" panose="05000000000000000000" pitchFamily="2" charset="2"/>
              <a:buChar char="Ø"/>
              <a:defRPr/>
            </a:pPr>
            <a:r>
              <a:rPr lang="en-US" sz="2000" dirty="0">
                <a:solidFill>
                  <a:srgbClr val="002060"/>
                </a:solidFill>
                <a:cs typeface="Arial" charset="0"/>
              </a:rPr>
              <a:t>If the EOB codes are not clear please refer to link below</a:t>
            </a:r>
          </a:p>
          <a:p>
            <a:pPr marL="457200" lvl="1" indent="0">
              <a:lnSpc>
                <a:spcPct val="90000"/>
              </a:lnSpc>
              <a:buClr>
                <a:srgbClr val="FF0000"/>
              </a:buClr>
              <a:buNone/>
              <a:defRPr/>
            </a:pPr>
            <a:endParaRPr lang="en-US" sz="2000" dirty="0">
              <a:solidFill>
                <a:srgbClr val="002060"/>
              </a:solidFill>
              <a:cs typeface="Arial" charset="0"/>
            </a:endParaRPr>
          </a:p>
          <a:p>
            <a:pPr marL="800100" lvl="1" indent="-342900">
              <a:lnSpc>
                <a:spcPct val="90000"/>
              </a:lnSpc>
              <a:buClr>
                <a:srgbClr val="FF0000"/>
              </a:buClr>
              <a:buFont typeface="Wingdings" panose="05000000000000000000" pitchFamily="2" charset="2"/>
              <a:buChar char="Ø"/>
              <a:defRPr/>
            </a:pPr>
            <a:r>
              <a:rPr lang="en-US" sz="2000" dirty="0">
                <a:solidFill>
                  <a:srgbClr val="FF0000"/>
                </a:solidFill>
                <a:hlinkClick r:id="rId3"/>
              </a:rPr>
              <a:t>https://www.mass.gov/files/documents/2017/11/06/edit-codes-summary.pdf</a:t>
            </a:r>
            <a:endParaRPr lang="en-US" sz="2000" dirty="0">
              <a:solidFill>
                <a:srgbClr val="FF0000"/>
              </a:solidFill>
              <a:cs typeface="Arial" charset="0"/>
            </a:endParaRPr>
          </a:p>
          <a:p>
            <a:endParaRPr lang="en-US" dirty="0"/>
          </a:p>
        </p:txBody>
      </p:sp>
      <p:sp>
        <p:nvSpPr>
          <p:cNvPr id="5" name="Rectangle 4"/>
          <p:cNvSpPr/>
          <p:nvPr/>
        </p:nvSpPr>
        <p:spPr>
          <a:xfrm>
            <a:off x="7578811" y="4860324"/>
            <a:ext cx="675503" cy="192415"/>
          </a:xfrm>
          <a:prstGeom prst="rect">
            <a:avLst/>
          </a:prstGeom>
          <a:noFill/>
          <a:ln w="22225">
            <a:solidFill>
              <a:srgbClr val="FF0000"/>
            </a:solid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40933354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a:xfrm>
            <a:off x="381000" y="263449"/>
            <a:ext cx="6416675" cy="430887"/>
          </a:xfrm>
        </p:spPr>
        <p:txBody>
          <a:bodyPr/>
          <a:lstStyle/>
          <a:p>
            <a:pPr eaLnBrk="1" hangingPunct="1">
              <a:defRPr/>
            </a:pPr>
            <a:r>
              <a:rPr lang="en-US" sz="2800" dirty="0">
                <a:solidFill>
                  <a:srgbClr val="002060"/>
                </a:solidFill>
              </a:rPr>
              <a:t>Corrective Action for Denied Claims</a:t>
            </a:r>
          </a:p>
        </p:txBody>
      </p:sp>
      <p:sp>
        <p:nvSpPr>
          <p:cNvPr id="186372" name="Rectangle 3"/>
          <p:cNvSpPr>
            <a:spLocks noGrp="1" noChangeArrowheads="1"/>
          </p:cNvSpPr>
          <p:nvPr>
            <p:ph type="body" idx="1"/>
          </p:nvPr>
        </p:nvSpPr>
        <p:spPr>
          <a:xfrm>
            <a:off x="381000" y="1219200"/>
            <a:ext cx="8229600" cy="4648200"/>
          </a:xfrm>
        </p:spPr>
        <p:txBody>
          <a:bodyPr/>
          <a:lstStyle/>
          <a:p>
            <a:pPr marL="406400" indent="-292100">
              <a:spcBef>
                <a:spcPct val="20000"/>
              </a:spcBef>
              <a:buFont typeface="Wingdings" pitchFamily="2" charset="2"/>
              <a:buNone/>
              <a:tabLst>
                <a:tab pos="914400" algn="l"/>
              </a:tabLst>
              <a:defRPr/>
            </a:pPr>
            <a:endParaRPr lang="en-US" sz="500" dirty="0"/>
          </a:p>
          <a:p>
            <a:pPr eaLnBrk="1" hangingPunct="1">
              <a:lnSpc>
                <a:spcPct val="100000"/>
              </a:lnSpc>
              <a:spcBef>
                <a:spcPct val="0"/>
              </a:spcBef>
              <a:buClrTx/>
              <a:buFont typeface="Wingdings" pitchFamily="2" charset="2"/>
              <a:buChar char="Ø"/>
              <a:defRPr/>
            </a:pPr>
            <a:endParaRPr lang="en-US" sz="2000" b="0" kern="1200" dirty="0">
              <a:solidFill>
                <a:srgbClr val="002A7E"/>
              </a:solidFill>
              <a:cs typeface="Arial" charset="0"/>
            </a:endParaRPr>
          </a:p>
          <a:p>
            <a:pPr eaLnBrk="1" hangingPunct="1">
              <a:lnSpc>
                <a:spcPct val="100000"/>
              </a:lnSpc>
              <a:spcBef>
                <a:spcPct val="0"/>
              </a:spcBef>
              <a:buClrTx/>
              <a:buFont typeface="Wingdings" pitchFamily="2" charset="2"/>
              <a:buChar char="Ø"/>
              <a:defRPr/>
            </a:pPr>
            <a:endParaRPr lang="en-US" sz="2000" b="0" kern="1200" dirty="0">
              <a:solidFill>
                <a:srgbClr val="002A7E"/>
              </a:solidFill>
              <a:cs typeface="Arial" charset="0"/>
            </a:endParaRPr>
          </a:p>
          <a:p>
            <a:pPr eaLnBrk="1" hangingPunct="1">
              <a:lnSpc>
                <a:spcPct val="100000"/>
              </a:lnSpc>
              <a:spcBef>
                <a:spcPct val="0"/>
              </a:spcBef>
              <a:spcAft>
                <a:spcPts val="1000"/>
              </a:spcAft>
              <a:buClrTx/>
              <a:buFont typeface="Arial" panose="020B0604020202020204" pitchFamily="34" charset="0"/>
              <a:buNone/>
              <a:defRPr/>
            </a:pPr>
            <a:endParaRPr lang="en-US" sz="500" b="0" kern="1200" dirty="0">
              <a:cs typeface="Arial" charset="0"/>
            </a:endParaRPr>
          </a:p>
          <a:p>
            <a:pPr marL="800100" lvl="1" indent="-342900" eaLnBrk="1" hangingPunct="1">
              <a:lnSpc>
                <a:spcPct val="100000"/>
              </a:lnSpc>
              <a:spcBef>
                <a:spcPct val="0"/>
              </a:spcBef>
              <a:spcAft>
                <a:spcPts val="1000"/>
              </a:spcAft>
              <a:buClrTx/>
              <a:buFont typeface="Wingdings" pitchFamily="2" charset="2"/>
              <a:buChar char="Ø"/>
              <a:defRPr/>
            </a:pPr>
            <a:endParaRPr lang="en-US" sz="1800" b="0" kern="1200" dirty="0">
              <a:ea typeface="+mn-ea"/>
              <a:cs typeface="Arial" charset="0"/>
            </a:endParaRPr>
          </a:p>
        </p:txBody>
      </p:sp>
      <p:cxnSp>
        <p:nvCxnSpPr>
          <p:cNvPr id="54277" name="Straight Connector 6"/>
          <p:cNvCxnSpPr>
            <a:cxnSpLocks noChangeShapeType="1"/>
          </p:cNvCxnSpPr>
          <p:nvPr/>
        </p:nvCxnSpPr>
        <p:spPr bwMode="auto">
          <a:xfrm>
            <a:off x="381000" y="694336"/>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9" name="Rectangle 8"/>
          <p:cNvSpPr/>
          <p:nvPr/>
        </p:nvSpPr>
        <p:spPr>
          <a:xfrm>
            <a:off x="76200" y="694336"/>
            <a:ext cx="8839200" cy="6370975"/>
          </a:xfrm>
          <a:prstGeom prst="rect">
            <a:avLst/>
          </a:prstGeom>
        </p:spPr>
        <p:txBody>
          <a:bodyPr>
            <a:spAutoFit/>
          </a:bodyPr>
          <a:lstStyle/>
          <a:p>
            <a:pPr lvl="1" indent="-342900">
              <a:spcBef>
                <a:spcPts val="600"/>
              </a:spcBef>
              <a:spcAft>
                <a:spcPts val="600"/>
              </a:spcAft>
              <a:buFont typeface="+mj-lt"/>
              <a:buAutoNum type="arabicPeriod"/>
              <a:tabLst>
                <a:tab pos="863600" algn="l"/>
                <a:tab pos="1092200" algn="l"/>
              </a:tabLst>
              <a:defRPr/>
            </a:pPr>
            <a:r>
              <a:rPr lang="en-US" sz="1600" b="1" dirty="0">
                <a:solidFill>
                  <a:srgbClr val="002060"/>
                </a:solidFill>
                <a:cs typeface="Arial" charset="0"/>
              </a:rPr>
              <a:t>Use the former ICN to resubmit the claim if one or more of the following items are changing: </a:t>
            </a:r>
            <a:r>
              <a:rPr lang="en-US" sz="1600" b="1" u="sng" dirty="0">
                <a:solidFill>
                  <a:srgbClr val="002060"/>
                </a:solidFill>
                <a:cs typeface="Arial" charset="0"/>
              </a:rPr>
              <a:t>service date and procedure code</a:t>
            </a:r>
          </a:p>
          <a:p>
            <a:pPr marL="571500" lvl="2">
              <a:spcBef>
                <a:spcPts val="600"/>
              </a:spcBef>
              <a:spcAft>
                <a:spcPts val="600"/>
              </a:spcAft>
              <a:tabLst>
                <a:tab pos="863600" algn="l"/>
                <a:tab pos="1092200" algn="l"/>
              </a:tabLst>
              <a:defRPr/>
            </a:pPr>
            <a:r>
              <a:rPr lang="en-US" sz="1600" dirty="0">
                <a:solidFill>
                  <a:srgbClr val="002060"/>
                </a:solidFill>
                <a:cs typeface="Arial" charset="0"/>
              </a:rPr>
              <a:t>This is a link to the job aid to help you through the resubmission process. </a:t>
            </a:r>
            <a:r>
              <a:rPr lang="en-US" sz="1600" u="sng" dirty="0">
                <a:hlinkClick r:id="rId2"/>
              </a:rPr>
              <a:t>http://www.mass.gov/eohhs/docs/masshealth/newmmis/jobaid-resubmit-a-denied-claim-immediately.pdf</a:t>
            </a:r>
            <a:endParaRPr lang="en-US" sz="1600" dirty="0">
              <a:solidFill>
                <a:srgbClr val="002060"/>
              </a:solidFill>
              <a:cs typeface="Arial" charset="0"/>
            </a:endParaRPr>
          </a:p>
          <a:p>
            <a:pPr lvl="1" indent="-342900">
              <a:spcBef>
                <a:spcPts val="600"/>
              </a:spcBef>
              <a:spcAft>
                <a:spcPts val="600"/>
              </a:spcAft>
              <a:buFont typeface="+mj-lt"/>
              <a:buAutoNum type="arabicPeriod"/>
              <a:tabLst>
                <a:tab pos="863600" algn="l"/>
                <a:tab pos="1092200" algn="l"/>
              </a:tabLst>
              <a:defRPr/>
            </a:pPr>
            <a:r>
              <a:rPr lang="en-US" sz="1600" b="1" u="sng" dirty="0">
                <a:solidFill>
                  <a:srgbClr val="002060"/>
                </a:solidFill>
                <a:cs typeface="Arial" charset="0"/>
              </a:rPr>
              <a:t>If the claim is over 90 days from the date of service, submit </a:t>
            </a:r>
            <a:r>
              <a:rPr lang="en-US" sz="1600" b="1" dirty="0">
                <a:solidFill>
                  <a:srgbClr val="002060"/>
                </a:solidFill>
                <a:cs typeface="Arial" charset="0"/>
              </a:rPr>
              <a:t>the claim to the 90 Day Waiver Unit if you are changing the following: </a:t>
            </a:r>
            <a:r>
              <a:rPr lang="en-US" sz="1600" b="1" i="1" u="sng" dirty="0">
                <a:solidFill>
                  <a:srgbClr val="002060"/>
                </a:solidFill>
                <a:cs typeface="Arial" charset="0"/>
              </a:rPr>
              <a:t>Member ID, Pay-to-Provider number, or Claim Type</a:t>
            </a:r>
          </a:p>
          <a:p>
            <a:pPr marL="1028700" lvl="3">
              <a:spcBef>
                <a:spcPts val="600"/>
              </a:spcBef>
              <a:spcAft>
                <a:spcPts val="600"/>
              </a:spcAft>
              <a:tabLst>
                <a:tab pos="863600" algn="l"/>
                <a:tab pos="1092200" algn="l"/>
              </a:tabLst>
              <a:defRPr/>
            </a:pPr>
            <a:r>
              <a:rPr lang="en-US" sz="1600" b="1" i="1" u="sng" dirty="0">
                <a:solidFill>
                  <a:srgbClr val="002060"/>
                </a:solidFill>
                <a:cs typeface="Arial" charset="0"/>
                <a:hlinkClick r:id="rId3"/>
              </a:rPr>
              <a:t>Submit a 90-day Claim Waiver Request Form</a:t>
            </a:r>
            <a:endParaRPr lang="en-US" sz="1600" b="1" i="1" u="sng" dirty="0">
              <a:solidFill>
                <a:srgbClr val="002060"/>
              </a:solidFill>
              <a:cs typeface="Arial" charset="0"/>
            </a:endParaRPr>
          </a:p>
          <a:p>
            <a:pPr lvl="1" indent="-342900">
              <a:spcBef>
                <a:spcPts val="600"/>
              </a:spcBef>
              <a:spcAft>
                <a:spcPts val="600"/>
              </a:spcAft>
              <a:buFont typeface="+mj-lt"/>
              <a:buAutoNum type="arabicPeriod"/>
              <a:tabLst>
                <a:tab pos="863600" algn="l"/>
                <a:tab pos="1092200" algn="l"/>
              </a:tabLst>
              <a:defRPr/>
            </a:pPr>
            <a:r>
              <a:rPr lang="en-US" sz="1600" b="1" dirty="0">
                <a:solidFill>
                  <a:srgbClr val="002060"/>
                </a:solidFill>
                <a:cs typeface="Arial" charset="0"/>
              </a:rPr>
              <a:t>A former ICN is </a:t>
            </a:r>
            <a:r>
              <a:rPr lang="en-US" sz="1600" b="1" u="sng" dirty="0">
                <a:solidFill>
                  <a:srgbClr val="002060"/>
                </a:solidFill>
                <a:cs typeface="Arial" charset="0"/>
              </a:rPr>
              <a:t>NOT</a:t>
            </a:r>
            <a:r>
              <a:rPr lang="en-US" sz="1600" b="1" dirty="0">
                <a:solidFill>
                  <a:srgbClr val="002060"/>
                </a:solidFill>
                <a:cs typeface="Arial" charset="0"/>
              </a:rPr>
              <a:t> required if the claim meets the following criteria:</a:t>
            </a:r>
          </a:p>
          <a:p>
            <a:pPr lvl="2" indent="-342900">
              <a:spcBef>
                <a:spcPts val="600"/>
              </a:spcBef>
              <a:spcAft>
                <a:spcPts val="600"/>
              </a:spcAft>
              <a:buClr>
                <a:srgbClr val="FF0000"/>
              </a:buClr>
              <a:buFont typeface="Wingdings" pitchFamily="2" charset="2"/>
              <a:buChar char="Ø"/>
              <a:tabLst>
                <a:tab pos="863600" algn="l"/>
                <a:tab pos="1092200" algn="l"/>
              </a:tabLst>
              <a:defRPr/>
            </a:pPr>
            <a:r>
              <a:rPr lang="en-US" sz="1600" dirty="0">
                <a:solidFill>
                  <a:srgbClr val="002060"/>
                </a:solidFill>
                <a:cs typeface="Arial" charset="0"/>
              </a:rPr>
              <a:t>If claim is still </a:t>
            </a:r>
            <a:r>
              <a:rPr lang="en-US" sz="1600" u="sng" dirty="0">
                <a:solidFill>
                  <a:srgbClr val="002060"/>
                </a:solidFill>
                <a:cs typeface="Arial" charset="0"/>
              </a:rPr>
              <a:t>within 90 days from the date of service</a:t>
            </a:r>
            <a:r>
              <a:rPr lang="en-US" sz="1600" dirty="0">
                <a:solidFill>
                  <a:srgbClr val="002060"/>
                </a:solidFill>
                <a:cs typeface="Arial" charset="0"/>
              </a:rPr>
              <a:t>.</a:t>
            </a:r>
            <a:endParaRPr lang="en-US" sz="1600" b="1" dirty="0">
              <a:solidFill>
                <a:srgbClr val="002060"/>
              </a:solidFill>
              <a:cs typeface="Arial" charset="0"/>
            </a:endParaRPr>
          </a:p>
          <a:p>
            <a:pPr lvl="2" indent="-342900">
              <a:spcBef>
                <a:spcPts val="600"/>
              </a:spcBef>
              <a:spcAft>
                <a:spcPts val="600"/>
              </a:spcAft>
              <a:buClr>
                <a:srgbClr val="FF0000"/>
              </a:buClr>
              <a:buFont typeface="Wingdings" pitchFamily="2" charset="2"/>
              <a:buChar char="Ø"/>
              <a:tabLst>
                <a:tab pos="863600" algn="l"/>
                <a:tab pos="1092200" algn="l"/>
              </a:tabLst>
              <a:defRPr/>
            </a:pPr>
            <a:r>
              <a:rPr lang="en-US" sz="1600" dirty="0">
                <a:solidFill>
                  <a:srgbClr val="002060"/>
                </a:solidFill>
                <a:cs typeface="Arial" charset="0"/>
              </a:rPr>
              <a:t>If original claim was submitted within the 90-day period and is </a:t>
            </a:r>
            <a:r>
              <a:rPr lang="en-US" sz="1600" u="sng" dirty="0">
                <a:solidFill>
                  <a:srgbClr val="002060"/>
                </a:solidFill>
                <a:cs typeface="Arial" charset="0"/>
              </a:rPr>
              <a:t>within a year from the date of service</a:t>
            </a:r>
            <a:endParaRPr lang="en-US" sz="1600" dirty="0">
              <a:solidFill>
                <a:srgbClr val="002060"/>
              </a:solidFill>
              <a:cs typeface="Arial" charset="0"/>
            </a:endParaRPr>
          </a:p>
          <a:p>
            <a:pPr marL="114300" lvl="1">
              <a:spcBef>
                <a:spcPts val="600"/>
              </a:spcBef>
              <a:spcAft>
                <a:spcPts val="600"/>
              </a:spcAft>
              <a:buClr>
                <a:srgbClr val="002060"/>
              </a:buClr>
              <a:tabLst>
                <a:tab pos="863600" algn="l"/>
                <a:tab pos="1092200" algn="l"/>
              </a:tabLst>
              <a:defRPr/>
            </a:pPr>
            <a:r>
              <a:rPr lang="en-US" sz="1600" b="1" dirty="0">
                <a:solidFill>
                  <a:srgbClr val="002060"/>
                </a:solidFill>
                <a:cs typeface="Arial" charset="0"/>
              </a:rPr>
              <a:t>4.  </a:t>
            </a:r>
            <a:r>
              <a:rPr lang="en-US" sz="1600" dirty="0">
                <a:solidFill>
                  <a:srgbClr val="002060"/>
                </a:solidFill>
                <a:cs typeface="Arial" charset="0"/>
              </a:rPr>
              <a:t>You can use the </a:t>
            </a:r>
            <a:r>
              <a:rPr lang="en-US" sz="1600" b="1" dirty="0">
                <a:solidFill>
                  <a:srgbClr val="002060"/>
                </a:solidFill>
                <a:cs typeface="Arial" charset="0"/>
              </a:rPr>
              <a:t>Claims Status </a:t>
            </a:r>
            <a:r>
              <a:rPr lang="en-US" sz="1600" dirty="0">
                <a:solidFill>
                  <a:srgbClr val="002060"/>
                </a:solidFill>
                <a:cs typeface="Arial" charset="0"/>
              </a:rPr>
              <a:t>feature to locate any denied claims previously submitted</a:t>
            </a:r>
          </a:p>
          <a:p>
            <a:pPr lvl="2" indent="-342900">
              <a:spcBef>
                <a:spcPts val="600"/>
              </a:spcBef>
              <a:spcAft>
                <a:spcPts val="600"/>
              </a:spcAft>
              <a:buClr>
                <a:srgbClr val="FF0000"/>
              </a:buClr>
              <a:buFont typeface="Wingdings" panose="05000000000000000000" pitchFamily="2" charset="2"/>
              <a:buChar char="Ø"/>
              <a:tabLst>
                <a:tab pos="863600" algn="l"/>
                <a:tab pos="1092200" algn="l"/>
              </a:tabLst>
              <a:defRPr/>
            </a:pPr>
            <a:r>
              <a:rPr lang="en-US" sz="1600" dirty="0">
                <a:solidFill>
                  <a:srgbClr val="002060"/>
                </a:solidFill>
                <a:cs typeface="Arial" charset="0"/>
              </a:rPr>
              <a:t>The provider will only have access to the </a:t>
            </a:r>
            <a:r>
              <a:rPr lang="en-US" sz="1600" b="1" dirty="0">
                <a:solidFill>
                  <a:srgbClr val="002060"/>
                </a:solidFill>
                <a:cs typeface="Arial" charset="0"/>
              </a:rPr>
              <a:t>RESUBMIT </a:t>
            </a:r>
            <a:r>
              <a:rPr lang="en-US" sz="1600" dirty="0">
                <a:solidFill>
                  <a:srgbClr val="002060"/>
                </a:solidFill>
                <a:cs typeface="Arial" charset="0"/>
              </a:rPr>
              <a:t>functionality if the original claim was submitted electronically, either through an 837 transaction or DDE submission</a:t>
            </a:r>
          </a:p>
          <a:p>
            <a:pPr lvl="2" indent="-342900">
              <a:spcBef>
                <a:spcPts val="600"/>
              </a:spcBef>
              <a:spcAft>
                <a:spcPts val="600"/>
              </a:spcAft>
              <a:buClr>
                <a:srgbClr val="FF0000"/>
              </a:buClr>
              <a:buFont typeface="Wingdings" panose="05000000000000000000" pitchFamily="2" charset="2"/>
              <a:buChar char="Ø"/>
              <a:tabLst>
                <a:tab pos="863600" algn="l"/>
                <a:tab pos="1092200" algn="l"/>
              </a:tabLst>
              <a:defRPr/>
            </a:pPr>
            <a:r>
              <a:rPr lang="en-US" sz="1600" dirty="0">
                <a:solidFill>
                  <a:srgbClr val="002060"/>
                </a:solidFill>
                <a:cs typeface="Arial" charset="0"/>
              </a:rPr>
              <a:t>In these circumstances, the system will automatically associate the former ICN with the resubmitted claim</a:t>
            </a:r>
          </a:p>
          <a:p>
            <a:pPr marL="571500" lvl="2">
              <a:spcBef>
                <a:spcPct val="25000"/>
              </a:spcBef>
              <a:spcAft>
                <a:spcPts val="1000"/>
              </a:spcAft>
              <a:tabLst>
                <a:tab pos="863600" algn="l"/>
                <a:tab pos="1092200" algn="l"/>
              </a:tabLst>
              <a:defRPr/>
            </a:pPr>
            <a:r>
              <a:rPr lang="en-US" sz="2000" b="1" dirty="0">
                <a:solidFill>
                  <a:schemeClr val="accent2"/>
                </a:solidFill>
                <a:latin typeface="+mn-lt"/>
                <a:cs typeface="Arial" charset="0"/>
              </a:rPr>
              <a:t>		     </a:t>
            </a:r>
            <a:endParaRPr lang="en-US" sz="2000" dirty="0">
              <a:solidFill>
                <a:schemeClr val="accent2"/>
              </a:solidFill>
              <a:latin typeface="+mn-lt"/>
              <a:cs typeface="Arial" charset="0"/>
            </a:endParaRPr>
          </a:p>
        </p:txBody>
      </p:sp>
      <p:pic>
        <p:nvPicPr>
          <p:cNvPr id="2" name="Picture 1"/>
          <p:cNvPicPr>
            <a:picLocks noChangeAspect="1"/>
          </p:cNvPicPr>
          <p:nvPr/>
        </p:nvPicPr>
        <p:blipFill>
          <a:blip r:embed="rId4" cstate="print"/>
          <a:stretch>
            <a:fillRect/>
          </a:stretch>
        </p:blipFill>
        <p:spPr>
          <a:xfrm>
            <a:off x="7547081" y="1160826"/>
            <a:ext cx="1090013" cy="337751"/>
          </a:xfrm>
          <a:prstGeom prst="rect">
            <a:avLst/>
          </a:prstGeom>
        </p:spPr>
      </p:pic>
    </p:spTree>
    <p:extLst>
      <p:ext uri="{BB962C8B-B14F-4D97-AF65-F5344CB8AC3E}">
        <p14:creationId xmlns:p14="http://schemas.microsoft.com/office/powerpoint/2010/main" val="240138580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1" name="Rectangle 2"/>
          <p:cNvSpPr>
            <a:spLocks noGrp="1" noChangeArrowheads="1"/>
          </p:cNvSpPr>
          <p:nvPr>
            <p:ph type="title"/>
          </p:nvPr>
        </p:nvSpPr>
        <p:spPr>
          <a:xfrm>
            <a:off x="381000" y="381000"/>
            <a:ext cx="6416675" cy="430887"/>
          </a:xfrm>
        </p:spPr>
        <p:txBody>
          <a:bodyPr/>
          <a:lstStyle/>
          <a:p>
            <a:pPr eaLnBrk="1" hangingPunct="1">
              <a:defRPr/>
            </a:pPr>
            <a:r>
              <a:rPr lang="en-US" sz="2800" dirty="0">
                <a:solidFill>
                  <a:srgbClr val="002060"/>
                </a:solidFill>
              </a:rPr>
              <a:t>Corrective Action for Denied Claims</a:t>
            </a:r>
          </a:p>
        </p:txBody>
      </p:sp>
      <p:sp>
        <p:nvSpPr>
          <p:cNvPr id="186372" name="Rectangle 3"/>
          <p:cNvSpPr>
            <a:spLocks noGrp="1" noChangeArrowheads="1"/>
          </p:cNvSpPr>
          <p:nvPr>
            <p:ph type="body" idx="1"/>
          </p:nvPr>
        </p:nvSpPr>
        <p:spPr>
          <a:xfrm>
            <a:off x="381000" y="1219200"/>
            <a:ext cx="8229600" cy="4648200"/>
          </a:xfrm>
        </p:spPr>
        <p:txBody>
          <a:bodyPr/>
          <a:lstStyle/>
          <a:p>
            <a:pPr marL="406400" indent="-292100">
              <a:spcBef>
                <a:spcPct val="20000"/>
              </a:spcBef>
              <a:buFont typeface="Wingdings" pitchFamily="2" charset="2"/>
              <a:buNone/>
              <a:tabLst>
                <a:tab pos="914400" algn="l"/>
              </a:tabLst>
              <a:defRPr/>
            </a:pPr>
            <a:endParaRPr lang="en-US" sz="500" dirty="0"/>
          </a:p>
          <a:p>
            <a:pPr eaLnBrk="1" hangingPunct="1">
              <a:lnSpc>
                <a:spcPct val="100000"/>
              </a:lnSpc>
              <a:spcBef>
                <a:spcPct val="0"/>
              </a:spcBef>
              <a:buClrTx/>
              <a:buFont typeface="Wingdings" pitchFamily="2" charset="2"/>
              <a:buChar char="Ø"/>
              <a:defRPr/>
            </a:pPr>
            <a:endParaRPr lang="en-US" sz="2000" b="0" kern="1200" dirty="0">
              <a:solidFill>
                <a:srgbClr val="002A7E"/>
              </a:solidFill>
              <a:cs typeface="Arial" charset="0"/>
            </a:endParaRPr>
          </a:p>
          <a:p>
            <a:pPr eaLnBrk="1" hangingPunct="1">
              <a:lnSpc>
                <a:spcPct val="100000"/>
              </a:lnSpc>
              <a:spcBef>
                <a:spcPct val="0"/>
              </a:spcBef>
              <a:buClrTx/>
              <a:buFont typeface="Wingdings" pitchFamily="2" charset="2"/>
              <a:buChar char="Ø"/>
              <a:defRPr/>
            </a:pPr>
            <a:endParaRPr lang="en-US" sz="2000" b="0" kern="1200" dirty="0">
              <a:solidFill>
                <a:srgbClr val="002A7E"/>
              </a:solidFill>
              <a:cs typeface="Arial" charset="0"/>
            </a:endParaRPr>
          </a:p>
          <a:p>
            <a:pPr eaLnBrk="1" hangingPunct="1">
              <a:lnSpc>
                <a:spcPct val="100000"/>
              </a:lnSpc>
              <a:spcBef>
                <a:spcPct val="0"/>
              </a:spcBef>
              <a:spcAft>
                <a:spcPts val="1000"/>
              </a:spcAft>
              <a:buClrTx/>
              <a:buFont typeface="Arial" panose="020B0604020202020204" pitchFamily="34" charset="0"/>
              <a:buNone/>
              <a:defRPr/>
            </a:pPr>
            <a:endParaRPr lang="en-US" sz="500" b="0" kern="1200" dirty="0">
              <a:cs typeface="Arial" charset="0"/>
            </a:endParaRPr>
          </a:p>
          <a:p>
            <a:pPr marL="800100" lvl="1" indent="-342900" eaLnBrk="1" hangingPunct="1">
              <a:lnSpc>
                <a:spcPct val="100000"/>
              </a:lnSpc>
              <a:spcBef>
                <a:spcPct val="0"/>
              </a:spcBef>
              <a:spcAft>
                <a:spcPts val="1000"/>
              </a:spcAft>
              <a:buClrTx/>
              <a:buFont typeface="Wingdings" pitchFamily="2" charset="2"/>
              <a:buChar char="Ø"/>
              <a:defRPr/>
            </a:pPr>
            <a:endParaRPr lang="en-US" sz="1800" b="0" kern="1200" dirty="0">
              <a:ea typeface="+mn-ea"/>
              <a:cs typeface="Arial" charset="0"/>
            </a:endParaRPr>
          </a:p>
        </p:txBody>
      </p:sp>
      <p:sp>
        <p:nvSpPr>
          <p:cNvPr id="9" name="Rectangle 8"/>
          <p:cNvSpPr/>
          <p:nvPr/>
        </p:nvSpPr>
        <p:spPr>
          <a:xfrm>
            <a:off x="304800" y="1322388"/>
            <a:ext cx="8568744" cy="4239622"/>
          </a:xfrm>
          <a:prstGeom prst="rect">
            <a:avLst/>
          </a:prstGeom>
        </p:spPr>
        <p:txBody>
          <a:bodyPr wrap="square">
            <a:spAutoFit/>
          </a:bodyPr>
          <a:lstStyle/>
          <a:p>
            <a:pPr lvl="1" indent="-342900">
              <a:spcBef>
                <a:spcPct val="25000"/>
              </a:spcBef>
              <a:spcAft>
                <a:spcPts val="1500"/>
              </a:spcAft>
              <a:buClr>
                <a:srgbClr val="002060"/>
              </a:buClr>
              <a:buAutoNum type="arabicPeriod" startAt="5"/>
              <a:tabLst>
                <a:tab pos="457200" algn="l"/>
                <a:tab pos="859536" algn="l"/>
                <a:tab pos="914400" algn="l"/>
                <a:tab pos="1088136" algn="l"/>
              </a:tabLst>
              <a:defRPr/>
            </a:pPr>
            <a:r>
              <a:rPr lang="en-US" dirty="0">
                <a:solidFill>
                  <a:srgbClr val="002060"/>
                </a:solidFill>
                <a:latin typeface="+mn-lt"/>
                <a:cs typeface="Arial" charset="0"/>
              </a:rPr>
              <a:t>If your original claim was submitted on paper, then the </a:t>
            </a:r>
            <a:r>
              <a:rPr lang="en-US" b="1" dirty="0">
                <a:solidFill>
                  <a:srgbClr val="002060"/>
                </a:solidFill>
                <a:latin typeface="+mn-lt"/>
                <a:cs typeface="Arial" charset="0"/>
              </a:rPr>
              <a:t>RESUBMIT </a:t>
            </a:r>
            <a:r>
              <a:rPr lang="en-US" dirty="0">
                <a:solidFill>
                  <a:srgbClr val="002060"/>
                </a:solidFill>
                <a:latin typeface="+mn-lt"/>
                <a:cs typeface="Arial" charset="0"/>
              </a:rPr>
              <a:t>option will 	not be available to the provider</a:t>
            </a:r>
          </a:p>
          <a:p>
            <a:pPr lvl="2" indent="-342900">
              <a:spcBef>
                <a:spcPct val="25000"/>
              </a:spcBef>
              <a:spcAft>
                <a:spcPts val="1500"/>
              </a:spcAft>
              <a:buClr>
                <a:srgbClr val="FF0000"/>
              </a:buClr>
              <a:buFont typeface="Wingdings" panose="05000000000000000000" pitchFamily="2" charset="2"/>
              <a:buChar char="Ø"/>
              <a:tabLst>
                <a:tab pos="859536" algn="l"/>
                <a:tab pos="914400" algn="l"/>
                <a:tab pos="1088136" algn="l"/>
              </a:tabLst>
              <a:defRPr/>
            </a:pPr>
            <a:r>
              <a:rPr lang="en-US" dirty="0">
                <a:solidFill>
                  <a:srgbClr val="002060"/>
                </a:solidFill>
                <a:latin typeface="+mn-lt"/>
                <a:cs typeface="Arial" charset="0"/>
              </a:rPr>
              <a:t>If no former ICN is needed on the resubmission, the provider could enter the claim through DDE as if it was an original claim</a:t>
            </a:r>
          </a:p>
          <a:p>
            <a:pPr marL="114300" lvl="1">
              <a:spcBef>
                <a:spcPct val="25000"/>
              </a:spcBef>
              <a:spcAft>
                <a:spcPts val="1500"/>
              </a:spcAft>
              <a:buClr>
                <a:srgbClr val="002060"/>
              </a:buClr>
              <a:tabLst>
                <a:tab pos="457200" algn="l"/>
                <a:tab pos="859536" algn="l"/>
                <a:tab pos="914400" algn="l"/>
                <a:tab pos="1088136" algn="l"/>
              </a:tabLst>
              <a:defRPr/>
            </a:pPr>
            <a:r>
              <a:rPr lang="en-US" sz="1600" b="1" dirty="0">
                <a:solidFill>
                  <a:srgbClr val="002060"/>
                </a:solidFill>
                <a:cs typeface="Arial" charset="0"/>
              </a:rPr>
              <a:t>6.  </a:t>
            </a:r>
            <a:r>
              <a:rPr lang="en-US" sz="1600" b="1" u="sng" dirty="0">
                <a:solidFill>
                  <a:srgbClr val="002060"/>
                </a:solidFill>
                <a:cs typeface="Arial" charset="0"/>
              </a:rPr>
              <a:t>Incorrectly Paid (over or under paid)</a:t>
            </a:r>
            <a:r>
              <a:rPr lang="en-US" sz="1600" b="1" dirty="0">
                <a:solidFill>
                  <a:srgbClr val="002060"/>
                </a:solidFill>
                <a:cs typeface="Arial" charset="0"/>
              </a:rPr>
              <a:t> -  Follow the </a:t>
            </a:r>
            <a:r>
              <a:rPr lang="en-US" sz="1600" b="1" i="1" dirty="0">
                <a:solidFill>
                  <a:srgbClr val="002060"/>
                </a:solidFill>
                <a:cs typeface="Arial" charset="0"/>
              </a:rPr>
              <a:t>Adjustment</a:t>
            </a:r>
            <a:r>
              <a:rPr lang="en-US" sz="1600" b="1" dirty="0">
                <a:solidFill>
                  <a:srgbClr val="002060"/>
                </a:solidFill>
                <a:cs typeface="Arial" charset="0"/>
              </a:rPr>
              <a:t> Procedure:</a:t>
            </a:r>
          </a:p>
          <a:p>
            <a:pPr marL="857250" lvl="2" indent="-285750">
              <a:spcBef>
                <a:spcPct val="25000"/>
              </a:spcBef>
              <a:spcAft>
                <a:spcPts val="1500"/>
              </a:spcAft>
              <a:buClr>
                <a:srgbClr val="FF0000"/>
              </a:buClr>
              <a:buFont typeface="Wingdings" panose="05000000000000000000" pitchFamily="2" charset="2"/>
              <a:buChar char="Ø"/>
              <a:tabLst>
                <a:tab pos="863600" algn="l"/>
                <a:tab pos="1092200" algn="l"/>
              </a:tabLst>
              <a:defRPr/>
            </a:pPr>
            <a:r>
              <a:rPr lang="en-US" sz="1600" b="1" dirty="0">
                <a:solidFill>
                  <a:srgbClr val="002060"/>
                </a:solidFill>
                <a:cs typeface="Arial" charset="0"/>
              </a:rPr>
              <a:t>Electronic claims </a:t>
            </a:r>
            <a:r>
              <a:rPr lang="en-US" sz="1600" dirty="0">
                <a:solidFill>
                  <a:srgbClr val="002060"/>
                </a:solidFill>
                <a:cs typeface="Arial" charset="0"/>
              </a:rPr>
              <a:t>may be adjusted and resent electronically by replacing the original claim </a:t>
            </a:r>
            <a:r>
              <a:rPr lang="en-US" sz="1600" u="sng" dirty="0">
                <a:hlinkClick r:id="rId2"/>
              </a:rPr>
              <a:t>http://www.mass.gov/eohhs/docs/masshealth/newmmis/jobaid-replace-a-claim.pdf</a:t>
            </a:r>
            <a:endParaRPr lang="en-US" sz="1600" b="1" dirty="0">
              <a:solidFill>
                <a:srgbClr val="002060"/>
              </a:solidFill>
              <a:cs typeface="Arial" charset="0"/>
            </a:endParaRPr>
          </a:p>
          <a:p>
            <a:pPr marL="114300" lvl="1">
              <a:spcBef>
                <a:spcPct val="25000"/>
              </a:spcBef>
              <a:spcAft>
                <a:spcPts val="1500"/>
              </a:spcAft>
              <a:buClr>
                <a:srgbClr val="002060"/>
              </a:buClr>
              <a:tabLst>
                <a:tab pos="863600" algn="l"/>
                <a:tab pos="1092200" algn="l"/>
              </a:tabLst>
              <a:defRPr/>
            </a:pPr>
            <a:r>
              <a:rPr lang="en-US" sz="1600" b="1" dirty="0">
                <a:solidFill>
                  <a:srgbClr val="002060"/>
                </a:solidFill>
                <a:cs typeface="Arial" charset="0"/>
              </a:rPr>
              <a:t>7.  </a:t>
            </a:r>
            <a:r>
              <a:rPr lang="en-US" sz="1600" b="1" u="sng" dirty="0">
                <a:solidFill>
                  <a:srgbClr val="002060"/>
                </a:solidFill>
                <a:cs typeface="Arial" charset="0"/>
              </a:rPr>
              <a:t>Paid in Error</a:t>
            </a:r>
            <a:r>
              <a:rPr lang="en-US" sz="1600" dirty="0">
                <a:solidFill>
                  <a:srgbClr val="002060"/>
                </a:solidFill>
                <a:cs typeface="Arial" charset="0"/>
              </a:rPr>
              <a:t> - </a:t>
            </a:r>
            <a:r>
              <a:rPr lang="en-US" sz="1600" b="1" dirty="0">
                <a:solidFill>
                  <a:srgbClr val="002060"/>
                </a:solidFill>
                <a:cs typeface="Arial" charset="0"/>
              </a:rPr>
              <a:t> Follow the </a:t>
            </a:r>
            <a:r>
              <a:rPr lang="en-US" sz="1600" b="1" i="1" dirty="0">
                <a:solidFill>
                  <a:srgbClr val="002060"/>
                </a:solidFill>
                <a:cs typeface="Arial" charset="0"/>
              </a:rPr>
              <a:t>Void</a:t>
            </a:r>
            <a:r>
              <a:rPr lang="en-US" sz="1600" b="1" dirty="0">
                <a:solidFill>
                  <a:srgbClr val="002060"/>
                </a:solidFill>
                <a:cs typeface="Arial" charset="0"/>
              </a:rPr>
              <a:t> Procedure:</a:t>
            </a:r>
          </a:p>
          <a:p>
            <a:pPr marL="857250" lvl="2" indent="-285750">
              <a:spcBef>
                <a:spcPct val="25000"/>
              </a:spcBef>
              <a:spcAft>
                <a:spcPts val="1500"/>
              </a:spcAft>
              <a:buClr>
                <a:srgbClr val="FF0000"/>
              </a:buClr>
              <a:buFont typeface="Wingdings" panose="05000000000000000000" pitchFamily="2" charset="2"/>
              <a:buChar char="Ø"/>
              <a:tabLst>
                <a:tab pos="863600" algn="l"/>
                <a:tab pos="1092200" algn="l"/>
              </a:tabLst>
              <a:defRPr/>
            </a:pPr>
            <a:r>
              <a:rPr lang="en-US" sz="1600" b="1" dirty="0">
                <a:solidFill>
                  <a:srgbClr val="002060"/>
                </a:solidFill>
                <a:cs typeface="Arial" charset="0"/>
              </a:rPr>
              <a:t>Electronic claims </a:t>
            </a:r>
            <a:r>
              <a:rPr lang="en-US" sz="1600" dirty="0">
                <a:solidFill>
                  <a:srgbClr val="002060"/>
                </a:solidFill>
                <a:cs typeface="Arial" charset="0"/>
              </a:rPr>
              <a:t>may be voided electronically </a:t>
            </a:r>
            <a:r>
              <a:rPr lang="en-US" sz="1600" u="sng" dirty="0"/>
              <a:t>http://www.mass.gov/eohhs/docs/masshealth/newmmis/jobaid-edit-claims-void.pdf</a:t>
            </a:r>
            <a:endParaRPr lang="en-US" sz="1600" dirty="0">
              <a:solidFill>
                <a:srgbClr val="002060"/>
              </a:solidFill>
              <a:cs typeface="Arial" charset="0"/>
            </a:endParaRPr>
          </a:p>
        </p:txBody>
      </p:sp>
      <p:cxnSp>
        <p:nvCxnSpPr>
          <p:cNvPr id="6" name="Straight Connector 5"/>
          <p:cNvCxnSpPr>
            <a:cxnSpLocks noChangeShapeType="1"/>
          </p:cNvCxnSpPr>
          <p:nvPr/>
        </p:nvCxnSpPr>
        <p:spPr bwMode="auto">
          <a:xfrm>
            <a:off x="381000" y="1057275"/>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260809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96028" y="1055475"/>
            <a:ext cx="8549798" cy="4501232"/>
          </a:xfrm>
        </p:spPr>
        <p:txBody>
          <a:bodyPr/>
          <a:lstStyle/>
          <a:p>
            <a:pPr lvl="1">
              <a:spcBef>
                <a:spcPct val="25000"/>
              </a:spcBef>
              <a:spcAft>
                <a:spcPct val="25000"/>
              </a:spcAft>
              <a:buFont typeface="Wingdings" panose="05000000000000000000" pitchFamily="2" charset="2"/>
              <a:buNone/>
            </a:pPr>
            <a:r>
              <a:rPr lang="en-US" altLang="en-US" b="1" dirty="0">
                <a:solidFill>
                  <a:srgbClr val="002060"/>
                </a:solidFill>
              </a:rPr>
              <a:t>To Be eligible for Appeal*, </a:t>
            </a:r>
          </a:p>
          <a:p>
            <a:pPr lvl="2">
              <a:spcBef>
                <a:spcPct val="25000"/>
              </a:spcBef>
              <a:spcAft>
                <a:spcPct val="25000"/>
              </a:spcAft>
              <a:buClr>
                <a:srgbClr val="C00000"/>
              </a:buClr>
              <a:buFont typeface="Wingdings" panose="05000000000000000000" pitchFamily="2" charset="2"/>
              <a:buChar char="Ø"/>
            </a:pPr>
            <a:r>
              <a:rPr lang="en-US" altLang="en-US" dirty="0">
                <a:solidFill>
                  <a:srgbClr val="002060"/>
                </a:solidFill>
              </a:rPr>
              <a:t>Your claim must have been denied for error code 853 or 855 (Final Deadline Exceeded)</a:t>
            </a:r>
          </a:p>
          <a:p>
            <a:pPr lvl="2">
              <a:spcBef>
                <a:spcPct val="25000"/>
              </a:spcBef>
              <a:spcAft>
                <a:spcPct val="25000"/>
              </a:spcAft>
              <a:buClr>
                <a:srgbClr val="C00000"/>
              </a:buClr>
              <a:buFont typeface="Wingdings" panose="05000000000000000000" pitchFamily="2" charset="2"/>
              <a:buChar char="Ø"/>
            </a:pPr>
            <a:r>
              <a:rPr lang="en-US" altLang="en-US" dirty="0">
                <a:solidFill>
                  <a:srgbClr val="002060"/>
                </a:solidFill>
              </a:rPr>
              <a:t>The appeal must be filed within 30 days of the date that appears on the RA on which your claim first denied with error code 853 or 855</a:t>
            </a:r>
          </a:p>
          <a:p>
            <a:pPr lvl="2">
              <a:spcBef>
                <a:spcPct val="25000"/>
              </a:spcBef>
              <a:spcAft>
                <a:spcPct val="25000"/>
              </a:spcAft>
              <a:buClr>
                <a:srgbClr val="C00000"/>
              </a:buClr>
              <a:buFont typeface="Wingdings" panose="05000000000000000000" pitchFamily="2" charset="2"/>
              <a:buChar char="Ø"/>
            </a:pPr>
            <a:r>
              <a:rPr lang="en-US" altLang="en-US" dirty="0">
                <a:solidFill>
                  <a:srgbClr val="002060"/>
                </a:solidFill>
              </a:rPr>
              <a:t>You must demonstrate that the claim was denied or underpaid as a result of MassHealth error, and could not otherwise be timely resubmitted</a:t>
            </a:r>
          </a:p>
          <a:p>
            <a:pPr lvl="1">
              <a:spcBef>
                <a:spcPct val="25000"/>
              </a:spcBef>
              <a:spcAft>
                <a:spcPct val="25000"/>
              </a:spcAft>
              <a:buFont typeface="Wingdings" panose="05000000000000000000" pitchFamily="2" charset="2"/>
              <a:buNone/>
            </a:pPr>
            <a:endParaRPr lang="en-US" altLang="en-US" sz="500" dirty="0">
              <a:solidFill>
                <a:srgbClr val="002060"/>
              </a:solidFill>
            </a:endParaRPr>
          </a:p>
          <a:p>
            <a:pPr lvl="1">
              <a:spcBef>
                <a:spcPct val="25000"/>
              </a:spcBef>
              <a:spcAft>
                <a:spcPct val="25000"/>
              </a:spcAft>
              <a:buFont typeface="Wingdings" panose="05000000000000000000" pitchFamily="2" charset="2"/>
              <a:buNone/>
            </a:pPr>
            <a:r>
              <a:rPr lang="en-US" altLang="en-US" dirty="0">
                <a:solidFill>
                  <a:srgbClr val="002060"/>
                </a:solidFill>
              </a:rPr>
              <a:t>  	</a:t>
            </a:r>
            <a:r>
              <a:rPr lang="en-US" altLang="en-US" b="1" dirty="0">
                <a:solidFill>
                  <a:srgbClr val="002060"/>
                </a:solidFill>
              </a:rPr>
              <a:t>The Final Deadline Appeal must be submitted electronically unless an electronic waiver has been approved</a:t>
            </a:r>
          </a:p>
          <a:p>
            <a:pPr lvl="1">
              <a:spcBef>
                <a:spcPct val="25000"/>
              </a:spcBef>
              <a:spcAft>
                <a:spcPct val="25000"/>
              </a:spcAft>
              <a:buFont typeface="Wingdings" panose="05000000000000000000" pitchFamily="2" charset="2"/>
              <a:buNone/>
            </a:pPr>
            <a:endParaRPr lang="en-US" altLang="en-US" b="1" dirty="0">
              <a:solidFill>
                <a:srgbClr val="002060"/>
              </a:solidFill>
            </a:endParaRPr>
          </a:p>
          <a:p>
            <a:pPr marL="1620" lvl="1" indent="0">
              <a:spcBef>
                <a:spcPct val="25000"/>
              </a:spcBef>
              <a:spcAft>
                <a:spcPct val="25000"/>
              </a:spcAft>
              <a:buNone/>
            </a:pPr>
            <a:r>
              <a:rPr lang="en-US" altLang="en-US" sz="1400" i="1" dirty="0">
                <a:solidFill>
                  <a:srgbClr val="002060"/>
                </a:solidFill>
              </a:rPr>
              <a:t>*Over 12 months (or 18 with COB) but under 36 months</a:t>
            </a:r>
          </a:p>
          <a:p>
            <a:pPr lvl="1">
              <a:spcBef>
                <a:spcPct val="25000"/>
              </a:spcBef>
              <a:spcAft>
                <a:spcPct val="25000"/>
              </a:spcAft>
              <a:buFont typeface="Arial" charset="0"/>
              <a:buChar char="•"/>
            </a:pPr>
            <a:endParaRPr lang="en-US" altLang="en-US" sz="1400" i="1" dirty="0">
              <a:solidFill>
                <a:srgbClr val="002060"/>
              </a:solidFill>
            </a:endParaRPr>
          </a:p>
          <a:p>
            <a:pPr lvl="1">
              <a:spcBef>
                <a:spcPct val="25000"/>
              </a:spcBef>
              <a:spcAft>
                <a:spcPct val="25000"/>
              </a:spcAft>
              <a:buFont typeface="Wingdings" panose="05000000000000000000" pitchFamily="2" charset="2"/>
              <a:buNone/>
            </a:pPr>
            <a:r>
              <a:rPr lang="en-US" altLang="en-US" dirty="0">
                <a:solidFill>
                  <a:srgbClr val="002060"/>
                </a:solidFill>
              </a:rPr>
              <a:t>For more information on this process please visit</a:t>
            </a:r>
          </a:p>
          <a:p>
            <a:pPr lvl="1">
              <a:spcBef>
                <a:spcPct val="25000"/>
              </a:spcBef>
              <a:spcAft>
                <a:spcPct val="25000"/>
              </a:spcAft>
              <a:buFont typeface="Wingdings" panose="05000000000000000000" pitchFamily="2" charset="2"/>
              <a:buNone/>
            </a:pPr>
            <a:r>
              <a:rPr lang="en-US" altLang="en-US" dirty="0">
                <a:solidFill>
                  <a:srgbClr val="002060"/>
                </a:solidFill>
                <a:hlinkClick r:id="rId2"/>
              </a:rPr>
              <a:t>http://www.mass.gov/eohhs/docs/masshealth/provider-services/final-deadline-appeal-faqs.pdf</a:t>
            </a:r>
            <a:r>
              <a:rPr lang="en-US" altLang="en-US" dirty="0">
                <a:solidFill>
                  <a:srgbClr val="002060"/>
                </a:solidFill>
              </a:rPr>
              <a:t> </a:t>
            </a:r>
          </a:p>
        </p:txBody>
      </p:sp>
      <p:sp>
        <p:nvSpPr>
          <p:cNvPr id="4" name="Slide Number Placeholder 3"/>
          <p:cNvSpPr>
            <a:spLocks noGrp="1"/>
          </p:cNvSpPr>
          <p:nvPr>
            <p:ph type="sldNum" sz="quarter" idx="10"/>
          </p:nvPr>
        </p:nvSpPr>
        <p:spPr/>
        <p:txBody>
          <a:bodyPr/>
          <a:lstStyle/>
          <a:p>
            <a:fld id="{FA0576E3-CB5F-4DC0-81D8-301641BAC648}" type="slidenum">
              <a:rPr lang="en-US" altLang="en-US" smtClean="0"/>
              <a:pPr/>
              <a:t>25</a:t>
            </a:fld>
            <a:endParaRPr lang="en-US" altLang="en-US" dirty="0"/>
          </a:p>
        </p:txBody>
      </p:sp>
      <p:cxnSp>
        <p:nvCxnSpPr>
          <p:cNvPr id="5" name="Straight Connector 6"/>
          <p:cNvCxnSpPr>
            <a:cxnSpLocks noChangeShapeType="1"/>
          </p:cNvCxnSpPr>
          <p:nvPr/>
        </p:nvCxnSpPr>
        <p:spPr bwMode="auto">
          <a:xfrm>
            <a:off x="112192" y="860612"/>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6" name="Title 5"/>
          <p:cNvSpPr>
            <a:spLocks noGrp="1"/>
          </p:cNvSpPr>
          <p:nvPr>
            <p:ph type="title"/>
          </p:nvPr>
        </p:nvSpPr>
        <p:spPr>
          <a:xfrm>
            <a:off x="174945" y="234863"/>
            <a:ext cx="8053675" cy="430887"/>
          </a:xfrm>
        </p:spPr>
        <p:txBody>
          <a:bodyPr/>
          <a:lstStyle/>
          <a:p>
            <a:r>
              <a:rPr lang="en-US" sz="2800" dirty="0">
                <a:solidFill>
                  <a:srgbClr val="002060"/>
                </a:solidFill>
              </a:rPr>
              <a:t>Final Deadline Exceeded Appeal Procedures</a:t>
            </a:r>
          </a:p>
        </p:txBody>
      </p:sp>
    </p:spTree>
    <p:extLst>
      <p:ext uri="{BB962C8B-B14F-4D97-AF65-F5344CB8AC3E}">
        <p14:creationId xmlns:p14="http://schemas.microsoft.com/office/powerpoint/2010/main" val="41978429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1401762" y="2467378"/>
            <a:ext cx="6416675" cy="481222"/>
          </a:xfrm>
        </p:spPr>
        <p:txBody>
          <a:bodyPr/>
          <a:lstStyle/>
          <a:p>
            <a:pPr marL="342900" indent="-342900" algn="ctr">
              <a:lnSpc>
                <a:spcPct val="105000"/>
              </a:lnSpc>
            </a:pPr>
            <a:r>
              <a:rPr lang="en-US" sz="3200" dirty="0">
                <a:solidFill>
                  <a:srgbClr val="002060"/>
                </a:solidFill>
              </a:rPr>
              <a:t>Remittance Advice</a:t>
            </a:r>
            <a:endParaRPr lang="en-US" altLang="en-US" sz="3200" dirty="0">
              <a:solidFill>
                <a:srgbClr val="002060"/>
              </a:solidFill>
            </a:endParaRPr>
          </a:p>
        </p:txBody>
      </p:sp>
    </p:spTree>
    <p:extLst>
      <p:ext uri="{BB962C8B-B14F-4D97-AF65-F5344CB8AC3E}">
        <p14:creationId xmlns:p14="http://schemas.microsoft.com/office/powerpoint/2010/main" val="663302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500"/>
                                        <p:tgtEl>
                                          <p:spTgt spid="276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381000"/>
            <a:ext cx="6416675" cy="421077"/>
          </a:xfrm>
        </p:spPr>
        <p:txBody>
          <a:bodyPr/>
          <a:lstStyle/>
          <a:p>
            <a:pPr marL="342900" indent="-342900">
              <a:lnSpc>
                <a:spcPct val="105000"/>
              </a:lnSpc>
              <a:defRPr/>
            </a:pPr>
            <a:r>
              <a:rPr lang="en-US" sz="2800" dirty="0">
                <a:solidFill>
                  <a:srgbClr val="002060"/>
                </a:solidFill>
              </a:rPr>
              <a:t>Remittance Advice (RA)</a:t>
            </a:r>
          </a:p>
        </p:txBody>
      </p:sp>
      <p:sp>
        <p:nvSpPr>
          <p:cNvPr id="51203" name="Content Placeholder 2"/>
          <p:cNvSpPr>
            <a:spLocks noGrp="1"/>
          </p:cNvSpPr>
          <p:nvPr>
            <p:ph idx="1"/>
          </p:nvPr>
        </p:nvSpPr>
        <p:spPr>
          <a:xfrm>
            <a:off x="381000" y="1752600"/>
            <a:ext cx="8382000" cy="4419600"/>
          </a:xfrm>
        </p:spPr>
        <p:txBody>
          <a:bodyPr/>
          <a:lstStyle/>
          <a:p>
            <a:pPr marL="347663" lvl="1" indent="-233363">
              <a:spcBef>
                <a:spcPct val="25000"/>
              </a:spcBef>
              <a:spcAft>
                <a:spcPct val="25000"/>
              </a:spcAft>
              <a:buFont typeface="Wingdings" panose="05000000000000000000" pitchFamily="2" charset="2"/>
              <a:buChar char="Ø"/>
            </a:pPr>
            <a:endParaRPr lang="en-US" altLang="en-US" sz="1400" dirty="0">
              <a:solidFill>
                <a:srgbClr val="002A7E"/>
              </a:solidFill>
            </a:endParaRPr>
          </a:p>
          <a:p>
            <a:endParaRPr lang="en-US" altLang="en-US" dirty="0"/>
          </a:p>
        </p:txBody>
      </p:sp>
      <p:cxnSp>
        <p:nvCxnSpPr>
          <p:cNvPr id="51205" name="Straight Connector 6"/>
          <p:cNvCxnSpPr>
            <a:cxnSpLocks noChangeShapeType="1"/>
          </p:cNvCxnSpPr>
          <p:nvPr/>
        </p:nvCxnSpPr>
        <p:spPr bwMode="auto">
          <a:xfrm>
            <a:off x="304800" y="1062507"/>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8" name="Rectangle 7"/>
          <p:cNvSpPr/>
          <p:nvPr/>
        </p:nvSpPr>
        <p:spPr>
          <a:xfrm>
            <a:off x="304800" y="1227786"/>
            <a:ext cx="8382000" cy="5490734"/>
          </a:xfrm>
          <a:prstGeom prst="rect">
            <a:avLst/>
          </a:prstGeom>
        </p:spPr>
        <p:txBody>
          <a:bodyPr>
            <a:spAutoFit/>
          </a:bodyPr>
          <a:lstStyle/>
          <a:p>
            <a:pPr>
              <a:lnSpc>
                <a:spcPct val="80000"/>
              </a:lnSpc>
              <a:defRPr/>
            </a:pPr>
            <a:r>
              <a:rPr lang="en-US" b="1" u="sng" dirty="0">
                <a:solidFill>
                  <a:srgbClr val="002060"/>
                </a:solidFill>
                <a:cs typeface="Arial" charset="0"/>
              </a:rPr>
              <a:t>What is a Remittance Advice (RA)?</a:t>
            </a:r>
            <a:r>
              <a:rPr lang="en-US" b="1" dirty="0">
                <a:solidFill>
                  <a:srgbClr val="002060"/>
                </a:solidFill>
                <a:cs typeface="Arial" charset="0"/>
              </a:rPr>
              <a:t> </a:t>
            </a:r>
          </a:p>
          <a:p>
            <a:pPr>
              <a:lnSpc>
                <a:spcPct val="80000"/>
              </a:lnSpc>
              <a:defRPr/>
            </a:pPr>
            <a:endParaRPr lang="en-US" b="1" dirty="0">
              <a:solidFill>
                <a:srgbClr val="002060"/>
              </a:solidFill>
              <a:cs typeface="Arial" charset="0"/>
            </a:endParaRPr>
          </a:p>
          <a:p>
            <a:pPr>
              <a:lnSpc>
                <a:spcPct val="80000"/>
              </a:lnSpc>
              <a:spcAft>
                <a:spcPts val="1200"/>
              </a:spcAft>
              <a:defRPr/>
            </a:pPr>
            <a:r>
              <a:rPr lang="en-US" dirty="0">
                <a:solidFill>
                  <a:srgbClr val="002060"/>
                </a:solidFill>
                <a:latin typeface="+mj-lt"/>
                <a:cs typeface="Arial" charset="0"/>
              </a:rPr>
              <a:t>An RA is a report that provides claims processing status to providers indicating if the claim is paid, denied, or suspended.</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The RA is utilized by providers in order to reconcile your account with MassHealth </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The RA is available on the Provider Online Service Center for viewing, downloading, and printing for up to 6 months</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cs typeface="Arial" charset="0"/>
              </a:rPr>
              <a:t>Providers can access their electronic, PDF, remittance advice on the POSC  to view download and print</a:t>
            </a:r>
            <a:endParaRPr lang="en-US" dirty="0">
              <a:solidFill>
                <a:srgbClr val="002060"/>
              </a:solidFill>
              <a:latin typeface="+mj-lt"/>
              <a:cs typeface="Arial" charset="0"/>
            </a:endParaRP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The RA also provides message text and financial information.</a:t>
            </a:r>
          </a:p>
          <a:p>
            <a:pPr marL="801688" lvl="1" indent="-344488">
              <a:spcBef>
                <a:spcPts val="600"/>
              </a:spcBef>
              <a:spcAft>
                <a:spcPts val="600"/>
              </a:spcAft>
              <a:buClr>
                <a:srgbClr val="FF0000"/>
              </a:buClr>
              <a:buFont typeface="Wingdings" pitchFamily="2" charset="2"/>
              <a:buChar char="Ø"/>
              <a:defRPr/>
            </a:pPr>
            <a:r>
              <a:rPr lang="en-US" dirty="0">
                <a:solidFill>
                  <a:srgbClr val="002060"/>
                </a:solidFill>
                <a:cs typeface="Arial" charset="0"/>
              </a:rPr>
              <a:t>Reference the Remittance Advice Message Text for updates and information pertaining to claims processing, rate changes, and policy</a:t>
            </a:r>
          </a:p>
          <a:p>
            <a:pPr marL="801688" lvl="1" indent="-344488">
              <a:spcBef>
                <a:spcPts val="600"/>
              </a:spcBef>
              <a:spcAft>
                <a:spcPts val="600"/>
              </a:spcAft>
              <a:buClr>
                <a:srgbClr val="FF0000"/>
              </a:buClr>
              <a:buFont typeface="Wingdings" pitchFamily="2" charset="2"/>
              <a:buChar char="Ø"/>
              <a:defRPr/>
            </a:pPr>
            <a:r>
              <a:rPr lang="en-US" dirty="0">
                <a:solidFill>
                  <a:srgbClr val="002060"/>
                </a:solidFill>
                <a:cs typeface="Arial" charset="0"/>
              </a:rPr>
              <a:t>Message text can also be accessed through the MassHealth Provider Remittance Advice Message Text page </a:t>
            </a:r>
            <a:r>
              <a:rPr lang="en-US" dirty="0">
                <a:hlinkClick r:id="rId2"/>
              </a:rPr>
              <a:t>https://www.mass.gov/masshealth-provider-remittance-advice-message-text</a:t>
            </a:r>
            <a:endParaRPr lang="en-US" sz="2400" dirty="0">
              <a:solidFill>
                <a:srgbClr val="002060"/>
              </a:solidFill>
              <a:cs typeface="Arial" charset="0"/>
            </a:endParaRPr>
          </a:p>
          <a:p>
            <a:pPr>
              <a:lnSpc>
                <a:spcPct val="80000"/>
              </a:lnSpc>
              <a:defRPr/>
            </a:pPr>
            <a:endParaRPr lang="en-US" dirty="0">
              <a:solidFill>
                <a:srgbClr val="002060"/>
              </a:solidFill>
              <a:cs typeface="Arial" charset="0"/>
            </a:endParaRPr>
          </a:p>
        </p:txBody>
      </p:sp>
    </p:spTree>
    <p:extLst>
      <p:ext uri="{BB962C8B-B14F-4D97-AF65-F5344CB8AC3E}">
        <p14:creationId xmlns:p14="http://schemas.microsoft.com/office/powerpoint/2010/main" val="940817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381000"/>
            <a:ext cx="6416675" cy="421077"/>
          </a:xfrm>
        </p:spPr>
        <p:txBody>
          <a:bodyPr/>
          <a:lstStyle/>
          <a:p>
            <a:pPr marL="342900" indent="-342900">
              <a:lnSpc>
                <a:spcPct val="105000"/>
              </a:lnSpc>
              <a:defRPr/>
            </a:pPr>
            <a:r>
              <a:rPr lang="en-US" sz="2800" dirty="0">
                <a:solidFill>
                  <a:srgbClr val="002060"/>
                </a:solidFill>
              </a:rPr>
              <a:t>Remittance Advice (RA)</a:t>
            </a:r>
          </a:p>
        </p:txBody>
      </p:sp>
      <p:sp>
        <p:nvSpPr>
          <p:cNvPr id="51203" name="Content Placeholder 2"/>
          <p:cNvSpPr>
            <a:spLocks noGrp="1"/>
          </p:cNvSpPr>
          <p:nvPr>
            <p:ph idx="1"/>
          </p:nvPr>
        </p:nvSpPr>
        <p:spPr>
          <a:xfrm>
            <a:off x="380999" y="1653746"/>
            <a:ext cx="8382000" cy="4419600"/>
          </a:xfrm>
        </p:spPr>
        <p:txBody>
          <a:bodyPr/>
          <a:lstStyle/>
          <a:p>
            <a:pPr marL="347663" lvl="1" indent="-233363">
              <a:spcBef>
                <a:spcPct val="25000"/>
              </a:spcBef>
              <a:spcAft>
                <a:spcPct val="25000"/>
              </a:spcAft>
              <a:buFont typeface="Wingdings" panose="05000000000000000000" pitchFamily="2" charset="2"/>
              <a:buChar char="Ø"/>
            </a:pPr>
            <a:endParaRPr lang="en-US" altLang="en-US" sz="1400" dirty="0">
              <a:solidFill>
                <a:srgbClr val="002A7E"/>
              </a:solidFill>
            </a:endParaRPr>
          </a:p>
          <a:p>
            <a:endParaRPr lang="en-US" altLang="en-US" dirty="0"/>
          </a:p>
        </p:txBody>
      </p:sp>
      <p:cxnSp>
        <p:nvCxnSpPr>
          <p:cNvPr id="51205" name="Straight Connector 6"/>
          <p:cNvCxnSpPr>
            <a:cxnSpLocks noChangeShapeType="1"/>
          </p:cNvCxnSpPr>
          <p:nvPr/>
        </p:nvCxnSpPr>
        <p:spPr bwMode="auto">
          <a:xfrm>
            <a:off x="304800" y="1062507"/>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8" name="Rectangle 7"/>
          <p:cNvSpPr/>
          <p:nvPr/>
        </p:nvSpPr>
        <p:spPr>
          <a:xfrm>
            <a:off x="304800" y="1161883"/>
            <a:ext cx="8382000" cy="3139321"/>
          </a:xfrm>
          <a:prstGeom prst="rect">
            <a:avLst/>
          </a:prstGeom>
        </p:spPr>
        <p:txBody>
          <a:bodyPr>
            <a:spAutoFit/>
          </a:bodyPr>
          <a:lstStyle/>
          <a:p>
            <a:pPr>
              <a:lnSpc>
                <a:spcPct val="80000"/>
              </a:lnSpc>
              <a:defRPr/>
            </a:pPr>
            <a:r>
              <a:rPr lang="en-US" b="1" u="sng" dirty="0">
                <a:solidFill>
                  <a:srgbClr val="002060"/>
                </a:solidFill>
                <a:cs typeface="Arial" charset="0"/>
              </a:rPr>
              <a:t>RA number (Run number) on provider’s remittance advice (RA)</a:t>
            </a:r>
            <a:endParaRPr lang="en-US" b="1" dirty="0">
              <a:solidFill>
                <a:srgbClr val="002060"/>
              </a:solidFill>
              <a:cs typeface="Arial" charset="0"/>
            </a:endParaRPr>
          </a:p>
          <a:p>
            <a:pPr>
              <a:lnSpc>
                <a:spcPct val="80000"/>
              </a:lnSpc>
              <a:defRPr/>
            </a:pPr>
            <a:endParaRPr lang="en-US" b="1" dirty="0">
              <a:solidFill>
                <a:srgbClr val="002060"/>
              </a:solidFill>
              <a:cs typeface="Arial" charset="0"/>
            </a:endParaRP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When claims process, they report on the RA (Remittance Advice), posted on POSC weekly, and are dated on the Tuesday of that week </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RA’s are also referred to as ‘runs’ as they used to be printed in big batches each week – a printing run</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Each week’s RA is given a 6-digit number, e.g., 100139 one week and 100140 the next week. Both the Tuesday’s date and the ‘run’ number are on the Remittance Advice when it’s posted on POSC for providers</a:t>
            </a:r>
          </a:p>
          <a:p>
            <a:pPr>
              <a:defRPr/>
            </a:pPr>
            <a:endParaRPr lang="en-US" sz="2400" dirty="0">
              <a:solidFill>
                <a:srgbClr val="002060"/>
              </a:solidFill>
              <a:cs typeface="Arial" charset="0"/>
            </a:endParaRPr>
          </a:p>
          <a:p>
            <a:pPr>
              <a:lnSpc>
                <a:spcPct val="80000"/>
              </a:lnSpc>
              <a:defRPr/>
            </a:pPr>
            <a:endParaRPr lang="en-US" dirty="0">
              <a:solidFill>
                <a:srgbClr val="002060"/>
              </a:solidFill>
              <a:cs typeface="Arial" charset="0"/>
            </a:endParaRPr>
          </a:p>
        </p:txBody>
      </p:sp>
      <p:pic>
        <p:nvPicPr>
          <p:cNvPr id="6" name="Picture 252"/>
          <p:cNvPicPr>
            <a:picLocks noChangeAspect="1" noChangeArrowheads="1"/>
          </p:cNvPicPr>
          <p:nvPr/>
        </p:nvPicPr>
        <p:blipFill>
          <a:blip r:embed="rId2" cstate="print">
            <a:extLst>
              <a:ext uri="{28A0092B-C50C-407E-A947-70E740481C1C}">
                <a14:useLocalDpi xmlns:a14="http://schemas.microsoft.com/office/drawing/2010/main" val="0"/>
              </a:ext>
            </a:extLst>
          </a:blip>
          <a:srcRect l="14058" r="28514" b="47812"/>
          <a:stretch>
            <a:fillRect/>
          </a:stretch>
        </p:blipFill>
        <p:spPr bwMode="auto">
          <a:xfrm>
            <a:off x="997800" y="3648802"/>
            <a:ext cx="7379059" cy="281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6870357" y="3880022"/>
            <a:ext cx="733167" cy="11532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5602185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381000" y="381000"/>
            <a:ext cx="6416675" cy="452432"/>
          </a:xfrm>
        </p:spPr>
        <p:txBody>
          <a:bodyPr/>
          <a:lstStyle/>
          <a:p>
            <a:pPr marL="342900" indent="-342900">
              <a:lnSpc>
                <a:spcPct val="105000"/>
              </a:lnSpc>
              <a:defRPr/>
            </a:pPr>
            <a:r>
              <a:rPr lang="en-US" sz="2800" dirty="0">
                <a:solidFill>
                  <a:srgbClr val="002060"/>
                </a:solidFill>
              </a:rPr>
              <a:t>Remittance Advice Messages</a:t>
            </a:r>
          </a:p>
        </p:txBody>
      </p:sp>
      <p:sp>
        <p:nvSpPr>
          <p:cNvPr id="51203" name="Content Placeholder 2"/>
          <p:cNvSpPr>
            <a:spLocks noGrp="1"/>
          </p:cNvSpPr>
          <p:nvPr>
            <p:ph idx="1"/>
          </p:nvPr>
        </p:nvSpPr>
        <p:spPr>
          <a:xfrm>
            <a:off x="380999" y="1653746"/>
            <a:ext cx="8382000" cy="4419600"/>
          </a:xfrm>
        </p:spPr>
        <p:txBody>
          <a:bodyPr/>
          <a:lstStyle/>
          <a:p>
            <a:pPr marL="347663" lvl="1" indent="-233363">
              <a:spcBef>
                <a:spcPct val="25000"/>
              </a:spcBef>
              <a:spcAft>
                <a:spcPct val="25000"/>
              </a:spcAft>
              <a:buFont typeface="Wingdings" panose="05000000000000000000" pitchFamily="2" charset="2"/>
              <a:buChar char="Ø"/>
            </a:pPr>
            <a:endParaRPr lang="en-US" altLang="en-US" sz="1400" dirty="0">
              <a:solidFill>
                <a:srgbClr val="002A7E"/>
              </a:solidFill>
            </a:endParaRPr>
          </a:p>
          <a:p>
            <a:endParaRPr lang="en-US" altLang="en-US" dirty="0"/>
          </a:p>
        </p:txBody>
      </p:sp>
      <p:cxnSp>
        <p:nvCxnSpPr>
          <p:cNvPr id="51205" name="Straight Connector 6"/>
          <p:cNvCxnSpPr>
            <a:cxnSpLocks noChangeShapeType="1"/>
          </p:cNvCxnSpPr>
          <p:nvPr/>
        </p:nvCxnSpPr>
        <p:spPr bwMode="auto">
          <a:xfrm>
            <a:off x="304800" y="1062507"/>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
        <p:nvSpPr>
          <p:cNvPr id="8" name="Rectangle 7"/>
          <p:cNvSpPr/>
          <p:nvPr/>
        </p:nvSpPr>
        <p:spPr>
          <a:xfrm>
            <a:off x="304801" y="1301031"/>
            <a:ext cx="8382000" cy="3650230"/>
          </a:xfrm>
          <a:prstGeom prst="rect">
            <a:avLst/>
          </a:prstGeom>
        </p:spPr>
        <p:txBody>
          <a:bodyPr>
            <a:spAutoFit/>
          </a:bodyPr>
          <a:lstStyle/>
          <a:p>
            <a:pPr>
              <a:lnSpc>
                <a:spcPct val="80000"/>
              </a:lnSpc>
              <a:defRPr/>
            </a:pPr>
            <a:r>
              <a:rPr lang="en-US" sz="2000" b="1" dirty="0">
                <a:solidFill>
                  <a:srgbClr val="002060"/>
                </a:solidFill>
                <a:latin typeface="+mj-lt"/>
                <a:cs typeface="Arial" charset="0"/>
              </a:rPr>
              <a:t>MassHealth Provider Remittance Advice</a:t>
            </a:r>
          </a:p>
          <a:p>
            <a:pPr>
              <a:lnSpc>
                <a:spcPct val="80000"/>
              </a:lnSpc>
              <a:defRPr/>
            </a:pPr>
            <a:r>
              <a:rPr lang="en-US" sz="2000" b="1" dirty="0">
                <a:solidFill>
                  <a:srgbClr val="002060"/>
                </a:solidFill>
                <a:latin typeface="+mj-lt"/>
                <a:cs typeface="Arial" charset="0"/>
              </a:rPr>
              <a:t>Message Texts - July 2019</a:t>
            </a:r>
          </a:p>
          <a:p>
            <a:pPr>
              <a:lnSpc>
                <a:spcPct val="80000"/>
              </a:lnSpc>
              <a:defRPr/>
            </a:pPr>
            <a:endParaRPr lang="en-US" b="1" dirty="0">
              <a:solidFill>
                <a:srgbClr val="002060"/>
              </a:solidFill>
              <a:cs typeface="Arial" charset="0"/>
            </a:endParaRP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07/16/19 - Update for new HCPCS effective January 1, 2019</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07/09/19 - Technical refresh TPT office hours – informational sessions</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latin typeface="+mj-lt"/>
                <a:cs typeface="Arial" charset="0"/>
              </a:rPr>
              <a:t>07/02/19 - Aging services access point (ASAP) referral Form will be replaced by the Member Connection Form (MCF)</a:t>
            </a:r>
          </a:p>
          <a:p>
            <a:pPr marL="801688" lvl="1" indent="-344488">
              <a:lnSpc>
                <a:spcPct val="80000"/>
              </a:lnSpc>
              <a:spcBef>
                <a:spcPts val="600"/>
              </a:spcBef>
              <a:spcAft>
                <a:spcPts val="600"/>
              </a:spcAft>
              <a:buClr>
                <a:srgbClr val="FF0000"/>
              </a:buClr>
              <a:buFont typeface="Wingdings" panose="05000000000000000000" pitchFamily="2" charset="2"/>
              <a:buChar char="Ø"/>
              <a:defRPr/>
            </a:pPr>
            <a:r>
              <a:rPr lang="en-US" dirty="0">
                <a:solidFill>
                  <a:srgbClr val="002060"/>
                </a:solidFill>
                <a:cs typeface="Arial" charset="0"/>
              </a:rPr>
              <a:t>07/02/19 - </a:t>
            </a:r>
            <a:r>
              <a:rPr lang="en-US" dirty="0">
                <a:solidFill>
                  <a:srgbClr val="002060"/>
                </a:solidFill>
                <a:latin typeface="+mj-lt"/>
                <a:cs typeface="Arial" charset="0"/>
              </a:rPr>
              <a:t>UPDATED MESSAGE – Member eligibility changes reminder – response logic update</a:t>
            </a:r>
          </a:p>
          <a:p>
            <a:pPr>
              <a:defRPr/>
            </a:pPr>
            <a:endParaRPr lang="en-US" sz="300" dirty="0">
              <a:solidFill>
                <a:srgbClr val="002060"/>
              </a:solidFill>
              <a:cs typeface="Arial" charset="0"/>
            </a:endParaRPr>
          </a:p>
          <a:p>
            <a:pPr>
              <a:defRPr/>
            </a:pPr>
            <a:r>
              <a:rPr lang="en-US" dirty="0">
                <a:solidFill>
                  <a:srgbClr val="002060"/>
                </a:solidFill>
                <a:cs typeface="Arial" charset="0"/>
              </a:rPr>
              <a:t>Provider Message texts are also located on Mass.gov: </a:t>
            </a:r>
          </a:p>
          <a:p>
            <a:pPr>
              <a:defRPr/>
            </a:pPr>
            <a:r>
              <a:rPr lang="en-US" dirty="0">
                <a:hlinkClick r:id="rId2"/>
              </a:rPr>
              <a:t>https://www.mass.gov/masshealth-provider-remittance-advice-message-text</a:t>
            </a:r>
            <a:endParaRPr lang="en-US" dirty="0">
              <a:solidFill>
                <a:srgbClr val="002060"/>
              </a:solidFill>
              <a:cs typeface="Arial" charset="0"/>
            </a:endParaRPr>
          </a:p>
          <a:p>
            <a:pPr>
              <a:lnSpc>
                <a:spcPct val="80000"/>
              </a:lnSpc>
              <a:defRPr/>
            </a:pPr>
            <a:endParaRPr lang="en-US" dirty="0">
              <a:solidFill>
                <a:srgbClr val="002060"/>
              </a:solidFill>
              <a:cs typeface="Arial" charset="0"/>
            </a:endParaRPr>
          </a:p>
        </p:txBody>
      </p:sp>
      <p:pic>
        <p:nvPicPr>
          <p:cNvPr id="9" name="Picture 8"/>
          <p:cNvPicPr/>
          <p:nvPr/>
        </p:nvPicPr>
        <p:blipFill>
          <a:blip r:embed="rId3" cstate="print"/>
          <a:srcRect t="16288" r="1683" b="10147"/>
          <a:stretch>
            <a:fillRect/>
          </a:stretch>
        </p:blipFill>
        <p:spPr bwMode="auto">
          <a:xfrm>
            <a:off x="2271609" y="4619307"/>
            <a:ext cx="4407487" cy="1811310"/>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60218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7323" y="26160"/>
            <a:ext cx="5640212" cy="492443"/>
          </a:xfrm>
        </p:spPr>
        <p:txBody>
          <a:bodyPr/>
          <a:lstStyle/>
          <a:p>
            <a:r>
              <a:rPr lang="en-US" sz="3200" dirty="0">
                <a:solidFill>
                  <a:srgbClr val="002060"/>
                </a:solidFill>
              </a:rPr>
              <a:t>Agenda</a:t>
            </a:r>
          </a:p>
        </p:txBody>
      </p:sp>
      <p:sp>
        <p:nvSpPr>
          <p:cNvPr id="3" name="Rectangle 2"/>
          <p:cNvSpPr/>
          <p:nvPr/>
        </p:nvSpPr>
        <p:spPr>
          <a:xfrm>
            <a:off x="317906" y="685126"/>
            <a:ext cx="8057998" cy="4939814"/>
          </a:xfrm>
          <a:prstGeom prst="rect">
            <a:avLst/>
          </a:prstGeom>
        </p:spPr>
        <p:txBody>
          <a:bodyPr wrap="square">
            <a:spAutoFit/>
          </a:bodyPr>
          <a:lstStyle/>
          <a:p>
            <a:pPr marL="285750" indent="-285750" eaLnBrk="0" fontAlgn="base" hangingPunct="0">
              <a:spcBef>
                <a:spcPts val="900"/>
              </a:spcBef>
              <a:spcAft>
                <a:spcPct val="0"/>
              </a:spcAft>
              <a:buClr>
                <a:srgbClr val="002060"/>
              </a:buClr>
              <a:buFont typeface="Wingdings" panose="05000000000000000000" pitchFamily="2" charset="2"/>
              <a:buChar char="§"/>
              <a:defRPr/>
            </a:pPr>
            <a:r>
              <a:rPr lang="en-US" sz="2400" dirty="0">
                <a:solidFill>
                  <a:srgbClr val="002060"/>
                </a:solidFill>
                <a:cs typeface="Arial" charset="0"/>
              </a:rPr>
              <a:t>MassHealth for Providers Overview</a:t>
            </a:r>
          </a:p>
          <a:p>
            <a:pPr marL="285750" indent="-285750" eaLnBrk="0" fontAlgn="base" hangingPunct="0">
              <a:spcBef>
                <a:spcPts val="900"/>
              </a:spcBef>
              <a:spcAft>
                <a:spcPct val="0"/>
              </a:spcAft>
              <a:buClr>
                <a:srgbClr val="002060"/>
              </a:buClr>
              <a:buFont typeface="Wingdings" panose="05000000000000000000" pitchFamily="2" charset="2"/>
              <a:buChar char="§"/>
              <a:defRPr/>
            </a:pPr>
            <a:r>
              <a:rPr lang="en-US" sz="2400" dirty="0">
                <a:solidFill>
                  <a:srgbClr val="002060"/>
                </a:solidFill>
                <a:cs typeface="Arial" charset="0"/>
              </a:rPr>
              <a:t>Provider Manual, Forms, and Publications</a:t>
            </a:r>
          </a:p>
          <a:p>
            <a:pPr marL="285750" indent="-285750" eaLnBrk="0" fontAlgn="base" hangingPunct="0">
              <a:spcBef>
                <a:spcPts val="900"/>
              </a:spcBef>
              <a:spcAft>
                <a:spcPct val="0"/>
              </a:spcAft>
              <a:buClr>
                <a:srgbClr val="002060"/>
              </a:buClr>
              <a:buFont typeface="Wingdings" panose="05000000000000000000" pitchFamily="2" charset="2"/>
              <a:buChar char="§"/>
              <a:defRPr/>
            </a:pPr>
            <a:r>
              <a:rPr lang="en-US" sz="2400" dirty="0">
                <a:solidFill>
                  <a:srgbClr val="002060"/>
                </a:solidFill>
                <a:cs typeface="Arial" charset="0"/>
              </a:rPr>
              <a:t>Provider Claims Resources</a:t>
            </a:r>
          </a:p>
          <a:p>
            <a:pPr marL="285750" indent="-285750" eaLnBrk="0" fontAlgn="base" hangingPunct="0">
              <a:spcBef>
                <a:spcPts val="900"/>
              </a:spcBef>
              <a:spcAft>
                <a:spcPct val="0"/>
              </a:spcAft>
              <a:buClr>
                <a:srgbClr val="002060"/>
              </a:buClr>
              <a:buFont typeface="Wingdings" panose="05000000000000000000" pitchFamily="2" charset="2"/>
              <a:buChar char="§"/>
              <a:defRPr/>
            </a:pPr>
            <a:r>
              <a:rPr lang="en-US" sz="2400" dirty="0">
                <a:solidFill>
                  <a:srgbClr val="002060"/>
                </a:solidFill>
                <a:cs typeface="Arial" charset="0"/>
              </a:rPr>
              <a:t>Provider Updates /Important Messages</a:t>
            </a:r>
          </a:p>
          <a:p>
            <a:pPr marL="742950" lvl="1" indent="-285750" eaLnBrk="0" fontAlgn="base" hangingPunct="0">
              <a:spcBef>
                <a:spcPts val="900"/>
              </a:spcBef>
              <a:spcAft>
                <a:spcPct val="0"/>
              </a:spcAft>
              <a:buClr>
                <a:srgbClr val="002060"/>
              </a:buClr>
              <a:buFont typeface="Wingdings" panose="05000000000000000000" pitchFamily="2" charset="2"/>
              <a:buChar char="§"/>
              <a:defRPr/>
            </a:pPr>
            <a:r>
              <a:rPr lang="en-US" sz="2000" dirty="0">
                <a:solidFill>
                  <a:srgbClr val="002060"/>
                </a:solidFill>
                <a:cs typeface="Arial" charset="0"/>
              </a:rPr>
              <a:t>Technical Refresh </a:t>
            </a:r>
          </a:p>
          <a:p>
            <a:pPr marL="742950" lvl="1" indent="-285750" eaLnBrk="0" fontAlgn="base" hangingPunct="0">
              <a:spcBef>
                <a:spcPts val="900"/>
              </a:spcBef>
              <a:spcAft>
                <a:spcPct val="0"/>
              </a:spcAft>
              <a:buClr>
                <a:srgbClr val="002060"/>
              </a:buClr>
              <a:buFont typeface="Wingdings" panose="05000000000000000000" pitchFamily="2" charset="2"/>
              <a:buChar char="§"/>
              <a:defRPr/>
            </a:pPr>
            <a:r>
              <a:rPr lang="en-US" sz="2000" dirty="0" err="1">
                <a:solidFill>
                  <a:srgbClr val="002060"/>
                </a:solidFill>
                <a:cs typeface="Arial" charset="0"/>
              </a:rPr>
              <a:t>EVSpc</a:t>
            </a:r>
            <a:r>
              <a:rPr lang="en-US" sz="2000" dirty="0">
                <a:solidFill>
                  <a:srgbClr val="002060"/>
                </a:solidFill>
                <a:cs typeface="Arial" charset="0"/>
              </a:rPr>
              <a:t> Reminder</a:t>
            </a:r>
          </a:p>
          <a:p>
            <a:pPr marL="742950" lvl="1" indent="-285750" eaLnBrk="0" fontAlgn="base" hangingPunct="0">
              <a:spcBef>
                <a:spcPts val="900"/>
              </a:spcBef>
              <a:spcAft>
                <a:spcPct val="0"/>
              </a:spcAft>
              <a:buClr>
                <a:srgbClr val="002060"/>
              </a:buClr>
              <a:buFont typeface="Wingdings" panose="05000000000000000000" pitchFamily="2" charset="2"/>
              <a:buChar char="§"/>
              <a:defRPr/>
            </a:pPr>
            <a:r>
              <a:rPr lang="en-US" sz="2000" dirty="0">
                <a:solidFill>
                  <a:srgbClr val="002060"/>
                </a:solidFill>
                <a:cs typeface="Arial" charset="0"/>
              </a:rPr>
              <a:t>Duplicate Claim</a:t>
            </a:r>
          </a:p>
          <a:p>
            <a:pPr marL="742950" lvl="1" indent="-285750" eaLnBrk="0" fontAlgn="base" hangingPunct="0">
              <a:spcBef>
                <a:spcPts val="900"/>
              </a:spcBef>
              <a:spcAft>
                <a:spcPct val="0"/>
              </a:spcAft>
              <a:buClr>
                <a:srgbClr val="002060"/>
              </a:buClr>
              <a:buFont typeface="Wingdings" panose="05000000000000000000" pitchFamily="2" charset="2"/>
              <a:buChar char="§"/>
              <a:defRPr/>
            </a:pPr>
            <a:r>
              <a:rPr lang="en-US" sz="2000" dirty="0">
                <a:solidFill>
                  <a:srgbClr val="002060"/>
                </a:solidFill>
                <a:cs typeface="Arial" charset="0"/>
              </a:rPr>
              <a:t>Ordering, Referring and Prescribing</a:t>
            </a:r>
          </a:p>
          <a:p>
            <a:pPr marL="742950" lvl="1" indent="-285750" eaLnBrk="0" fontAlgn="base" hangingPunct="0">
              <a:spcBef>
                <a:spcPts val="900"/>
              </a:spcBef>
              <a:spcAft>
                <a:spcPct val="0"/>
              </a:spcAft>
              <a:buClr>
                <a:srgbClr val="002060"/>
              </a:buClr>
              <a:buFont typeface="Wingdings" panose="05000000000000000000" pitchFamily="2" charset="2"/>
              <a:buChar char="§"/>
              <a:defRPr/>
            </a:pPr>
            <a:r>
              <a:rPr lang="en-US" sz="2000" dirty="0">
                <a:solidFill>
                  <a:srgbClr val="002060"/>
                </a:solidFill>
                <a:cs typeface="Arial" charset="0"/>
              </a:rPr>
              <a:t>Customer Web Portal (CWP) Enhancements</a:t>
            </a:r>
          </a:p>
          <a:p>
            <a:pPr marL="742950" lvl="1" indent="-285750" eaLnBrk="0" fontAlgn="base" hangingPunct="0">
              <a:spcBef>
                <a:spcPts val="900"/>
              </a:spcBef>
              <a:spcAft>
                <a:spcPct val="0"/>
              </a:spcAft>
              <a:buClr>
                <a:srgbClr val="002060"/>
              </a:buClr>
              <a:buFont typeface="Wingdings" panose="05000000000000000000" pitchFamily="2" charset="2"/>
              <a:buChar char="§"/>
              <a:defRPr/>
            </a:pPr>
            <a:r>
              <a:rPr lang="en-US" sz="2000" dirty="0">
                <a:solidFill>
                  <a:srgbClr val="002060"/>
                </a:solidFill>
                <a:cs typeface="Arial" charset="0"/>
              </a:rPr>
              <a:t>Revised Entity FRDF</a:t>
            </a:r>
            <a:endParaRPr lang="en-US" sz="2400" dirty="0">
              <a:solidFill>
                <a:srgbClr val="002060"/>
              </a:solidFill>
              <a:cs typeface="Arial" charset="0"/>
            </a:endParaRPr>
          </a:p>
          <a:p>
            <a:pPr marL="342900" indent="-342900" eaLnBrk="0" fontAlgn="base" hangingPunct="0">
              <a:spcBef>
                <a:spcPts val="900"/>
              </a:spcBef>
              <a:spcAft>
                <a:spcPct val="0"/>
              </a:spcAft>
              <a:buClr>
                <a:srgbClr val="002060"/>
              </a:buClr>
              <a:buFont typeface="Wingdings" panose="05000000000000000000" pitchFamily="2" charset="2"/>
              <a:buChar char="§"/>
              <a:defRPr/>
            </a:pPr>
            <a:r>
              <a:rPr lang="en-US" sz="2400" dirty="0">
                <a:solidFill>
                  <a:srgbClr val="002060"/>
                </a:solidFill>
                <a:cs typeface="Arial" charset="0"/>
              </a:rPr>
              <a:t> Questions</a:t>
            </a:r>
          </a:p>
        </p:txBody>
      </p:sp>
      <p:sp>
        <p:nvSpPr>
          <p:cNvPr id="4" name="Rectangle 1"/>
          <p:cNvSpPr>
            <a:spLocks noChangeArrowheads="1"/>
          </p:cNvSpPr>
          <p:nvPr/>
        </p:nvSpPr>
        <p:spPr bwMode="auto">
          <a:xfrm>
            <a:off x="1143001" y="685126"/>
            <a:ext cx="65" cy="34424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19025" rIns="0" bIns="119025" numCol="1" anchor="ctr" anchorCtr="0" compatLnSpc="1">
            <a:prstTxWarp prst="textNoShape">
              <a:avLst/>
            </a:prstTxWarp>
            <a:spAutoFit/>
          </a:bodyPr>
          <a:lstStyle/>
          <a:p>
            <a:pPr eaLnBrk="0" fontAlgn="base" hangingPunct="0">
              <a:spcBef>
                <a:spcPct val="0"/>
              </a:spcBef>
              <a:spcAft>
                <a:spcPct val="0"/>
              </a:spcAft>
            </a:pPr>
            <a:endParaRPr lang="en-US" altLang="en-US" sz="675" u="sng" dirty="0">
              <a:solidFill>
                <a:srgbClr val="64406B"/>
              </a:solidFill>
              <a:cs typeface="Arial" panose="020B0604020202020204" pitchFamily="34" charset="0"/>
            </a:endParaRPr>
          </a:p>
        </p:txBody>
      </p:sp>
    </p:spTree>
    <p:extLst>
      <p:ext uri="{BB962C8B-B14F-4D97-AF65-F5344CB8AC3E}">
        <p14:creationId xmlns:p14="http://schemas.microsoft.com/office/powerpoint/2010/main" val="176605250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815922" y="2691685"/>
            <a:ext cx="5525036" cy="584775"/>
          </a:xfrm>
          <a:prstGeom prst="rect">
            <a:avLst/>
          </a:prstGeom>
          <a:noFill/>
        </p:spPr>
        <p:txBody>
          <a:bodyPr wrap="square" rtlCol="0">
            <a:spAutoFit/>
          </a:bodyPr>
          <a:lstStyle/>
          <a:p>
            <a:pPr algn="ctr"/>
            <a:r>
              <a:rPr lang="en-US" sz="3200" b="1" dirty="0">
                <a:solidFill>
                  <a:srgbClr val="002060"/>
                </a:solidFill>
                <a:latin typeface="+mj-lt"/>
              </a:rPr>
              <a:t>Resources</a:t>
            </a:r>
          </a:p>
        </p:txBody>
      </p:sp>
    </p:spTree>
    <p:extLst>
      <p:ext uri="{BB962C8B-B14F-4D97-AF65-F5344CB8AC3E}">
        <p14:creationId xmlns:p14="http://schemas.microsoft.com/office/powerpoint/2010/main" val="638814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381000" y="381000"/>
            <a:ext cx="6416675" cy="421077"/>
          </a:xfrm>
        </p:spPr>
        <p:txBody>
          <a:bodyPr/>
          <a:lstStyle/>
          <a:p>
            <a:pPr marL="342900" indent="-342900">
              <a:lnSpc>
                <a:spcPct val="105000"/>
              </a:lnSpc>
              <a:defRPr/>
            </a:pPr>
            <a:r>
              <a:rPr lang="en-US" sz="2800" dirty="0">
                <a:solidFill>
                  <a:srgbClr val="002060"/>
                </a:solidFill>
              </a:rPr>
              <a:t>Resources</a:t>
            </a:r>
          </a:p>
        </p:txBody>
      </p:sp>
      <p:sp>
        <p:nvSpPr>
          <p:cNvPr id="58371" name="Content Placeholder 2"/>
          <p:cNvSpPr>
            <a:spLocks noGrp="1"/>
          </p:cNvSpPr>
          <p:nvPr>
            <p:ph idx="1"/>
          </p:nvPr>
        </p:nvSpPr>
        <p:spPr>
          <a:xfrm>
            <a:off x="381000" y="1752600"/>
            <a:ext cx="8382000" cy="4419600"/>
          </a:xfrm>
        </p:spPr>
        <p:txBody>
          <a:bodyPr/>
          <a:lstStyle/>
          <a:p>
            <a:pPr marL="347663" lvl="1" indent="-233363">
              <a:spcBef>
                <a:spcPct val="25000"/>
              </a:spcBef>
              <a:spcAft>
                <a:spcPct val="25000"/>
              </a:spcAft>
              <a:buFont typeface="Wingdings" panose="05000000000000000000" pitchFamily="2" charset="2"/>
              <a:buChar char="Ø"/>
            </a:pPr>
            <a:endParaRPr lang="en-US" altLang="en-US" sz="1400" dirty="0">
              <a:solidFill>
                <a:srgbClr val="002A7E"/>
              </a:solidFill>
            </a:endParaRPr>
          </a:p>
          <a:p>
            <a:endParaRPr lang="en-US" altLang="en-US" dirty="0"/>
          </a:p>
        </p:txBody>
      </p:sp>
      <p:sp>
        <p:nvSpPr>
          <p:cNvPr id="8" name="Rectangle 7"/>
          <p:cNvSpPr/>
          <p:nvPr/>
        </p:nvSpPr>
        <p:spPr>
          <a:xfrm>
            <a:off x="342900" y="992707"/>
            <a:ext cx="8534400" cy="5712333"/>
          </a:xfrm>
          <a:prstGeom prst="rect">
            <a:avLst/>
          </a:prstGeom>
        </p:spPr>
        <p:txBody>
          <a:bodyPr wrap="square">
            <a:spAutoFit/>
          </a:bodyPr>
          <a:lstStyle/>
          <a:p>
            <a:pPr marL="339725" indent="-339725">
              <a:lnSpc>
                <a:spcPct val="80000"/>
              </a:lnSpc>
              <a:buClr>
                <a:srgbClr val="FF0000"/>
              </a:buClr>
              <a:buFont typeface="Wingdings" pitchFamily="2" charset="2"/>
              <a:buChar char="Ø"/>
              <a:tabLst>
                <a:tab pos="339725" algn="l"/>
              </a:tabLst>
              <a:defRPr/>
            </a:pPr>
            <a:r>
              <a:rPr lang="en-US" sz="2000" b="1" dirty="0">
                <a:solidFill>
                  <a:srgbClr val="002060"/>
                </a:solidFill>
                <a:latin typeface="Arial" pitchFamily="34" charset="0"/>
              </a:rPr>
              <a:t>MassHealth for Providers website:</a:t>
            </a:r>
            <a:r>
              <a:rPr lang="en-US" sz="1600" u="sng" dirty="0">
                <a:solidFill>
                  <a:srgbClr val="002060"/>
                </a:solidFill>
                <a:latin typeface="Arial" pitchFamily="34" charset="0"/>
              </a:rPr>
              <a:t> </a:t>
            </a:r>
            <a:r>
              <a:rPr lang="en-US" sz="1400" u="sng" dirty="0">
                <a:solidFill>
                  <a:srgbClr val="002060"/>
                </a:solidFill>
                <a:latin typeface="Arial" pitchFamily="34" charset="0"/>
              </a:rPr>
              <a:t>https://www.mass.gov/masshealth-for-providers  </a:t>
            </a:r>
          </a:p>
          <a:p>
            <a:pPr marL="806450" lvl="1">
              <a:lnSpc>
                <a:spcPct val="80000"/>
              </a:lnSpc>
              <a:buClr>
                <a:srgbClr val="FF0000"/>
              </a:buClr>
              <a:defRPr/>
            </a:pPr>
            <a:endParaRPr lang="en-US" dirty="0">
              <a:solidFill>
                <a:srgbClr val="002060"/>
              </a:solidFill>
              <a:latin typeface="Arial" pitchFamily="34" charset="0"/>
            </a:endParaRPr>
          </a:p>
          <a:p>
            <a:pPr marL="339725" indent="-339725">
              <a:lnSpc>
                <a:spcPct val="80000"/>
              </a:lnSpc>
              <a:spcAft>
                <a:spcPts val="600"/>
              </a:spcAft>
              <a:buClr>
                <a:srgbClr val="FF0000"/>
              </a:buClr>
              <a:buFont typeface="Wingdings" pitchFamily="2" charset="2"/>
              <a:buChar char="Ø"/>
              <a:defRPr/>
            </a:pPr>
            <a:r>
              <a:rPr lang="en-US" sz="2000" b="1" dirty="0">
                <a:solidFill>
                  <a:srgbClr val="002060"/>
                </a:solidFill>
                <a:latin typeface="Arial" pitchFamily="34" charset="0"/>
              </a:rPr>
              <a:t>MMIS Job Aids website: </a:t>
            </a:r>
            <a:r>
              <a:rPr lang="en-US" sz="1600" u="sng" dirty="0">
                <a:solidFill>
                  <a:srgbClr val="002060"/>
                </a:solidFill>
                <a:latin typeface="Arial" pitchFamily="34" charset="0"/>
              </a:rPr>
              <a:t>https://www.mass.gov/service-details/job-aids-for-the-provider-online-service-center-posc</a:t>
            </a:r>
            <a:r>
              <a:rPr lang="en-US" sz="1400" dirty="0">
                <a:solidFill>
                  <a:srgbClr val="002060"/>
                </a:solidFill>
                <a:latin typeface="Arial" pitchFamily="34" charset="0"/>
              </a:rPr>
              <a:t> </a:t>
            </a:r>
          </a:p>
          <a:p>
            <a:pPr marL="1254125" lvl="2" indent="-339725">
              <a:lnSpc>
                <a:spcPct val="80000"/>
              </a:lnSpc>
              <a:buClr>
                <a:srgbClr val="002060"/>
              </a:buClr>
              <a:buFont typeface="Wingdings" panose="05000000000000000000" pitchFamily="2" charset="2"/>
              <a:buChar char="§"/>
              <a:defRPr/>
            </a:pPr>
            <a:r>
              <a:rPr lang="en-US" sz="1400" dirty="0">
                <a:solidFill>
                  <a:srgbClr val="002060"/>
                </a:solidFill>
                <a:latin typeface="Arial" pitchFamily="34" charset="0"/>
              </a:rPr>
              <a:t>Job aids available for providers </a:t>
            </a:r>
          </a:p>
          <a:p>
            <a:pPr lvl="2">
              <a:lnSpc>
                <a:spcPct val="80000"/>
              </a:lnSpc>
              <a:buClr>
                <a:srgbClr val="FF0000"/>
              </a:buClr>
              <a:defRPr/>
            </a:pPr>
            <a:endParaRPr lang="en-US" sz="1400" dirty="0">
              <a:solidFill>
                <a:srgbClr val="002060"/>
              </a:solidFill>
              <a:latin typeface="Arial" pitchFamily="34" charset="0"/>
            </a:endParaRPr>
          </a:p>
          <a:p>
            <a:pPr marL="339725" indent="-339725">
              <a:lnSpc>
                <a:spcPct val="80000"/>
              </a:lnSpc>
              <a:buClr>
                <a:srgbClr val="FF0000"/>
              </a:buClr>
              <a:buFont typeface="Wingdings" pitchFamily="2" charset="2"/>
              <a:buChar char="Ø"/>
              <a:defRPr/>
            </a:pPr>
            <a:r>
              <a:rPr lang="en-US" sz="2000" b="1" dirty="0">
                <a:solidFill>
                  <a:srgbClr val="002060"/>
                </a:solidFill>
                <a:latin typeface="Arial" pitchFamily="34" charset="0"/>
              </a:rPr>
              <a:t>Provider Online Service Center (POSC) Website: </a:t>
            </a:r>
            <a:r>
              <a:rPr lang="en-US" sz="1600" u="sng" dirty="0">
                <a:solidFill>
                  <a:srgbClr val="002060"/>
                </a:solidFill>
                <a:latin typeface="Arial" pitchFamily="34" charset="0"/>
              </a:rPr>
              <a:t>www.mass.gov/masshealth/providerservicecenter</a:t>
            </a:r>
            <a:endParaRPr lang="en-US" sz="1600" dirty="0">
              <a:solidFill>
                <a:srgbClr val="002060"/>
              </a:solidFill>
              <a:latin typeface="Arial" pitchFamily="34" charset="0"/>
            </a:endParaRPr>
          </a:p>
          <a:p>
            <a:pPr marL="806450" lvl="1">
              <a:spcBef>
                <a:spcPts val="600"/>
              </a:spcBef>
              <a:spcAft>
                <a:spcPts val="600"/>
              </a:spcAft>
              <a:buClr>
                <a:srgbClr val="002060"/>
              </a:buClr>
              <a:buFont typeface="Wingdings" pitchFamily="2" charset="2"/>
              <a:buChar char="§"/>
              <a:defRPr/>
            </a:pPr>
            <a:r>
              <a:rPr lang="en-US" sz="1400" dirty="0">
                <a:solidFill>
                  <a:srgbClr val="002060"/>
                </a:solidFill>
                <a:latin typeface="Arial" pitchFamily="34" charset="0"/>
              </a:rPr>
              <a:t> Online MassHealth Claim and Service Authorization submission</a:t>
            </a:r>
          </a:p>
          <a:p>
            <a:pPr marL="806450" lvl="1">
              <a:lnSpc>
                <a:spcPct val="80000"/>
              </a:lnSpc>
              <a:buClr>
                <a:srgbClr val="FF0000"/>
              </a:buClr>
              <a:defRPr/>
            </a:pPr>
            <a:endParaRPr lang="en-US" sz="300" dirty="0">
              <a:solidFill>
                <a:srgbClr val="002060"/>
              </a:solidFill>
              <a:latin typeface="Arial" pitchFamily="34" charset="0"/>
            </a:endParaRPr>
          </a:p>
          <a:p>
            <a:pPr marL="339725" indent="-339725">
              <a:lnSpc>
                <a:spcPct val="80000"/>
              </a:lnSpc>
              <a:buClr>
                <a:srgbClr val="FF0000"/>
              </a:buClr>
              <a:buFont typeface="Wingdings" pitchFamily="2" charset="2"/>
              <a:buChar char="Ø"/>
              <a:defRPr/>
            </a:pPr>
            <a:r>
              <a:rPr lang="en-US" sz="2000" b="1" dirty="0">
                <a:solidFill>
                  <a:srgbClr val="002060"/>
                </a:solidFill>
                <a:latin typeface="Arial" pitchFamily="34" charset="0"/>
              </a:rPr>
              <a:t>MassHealth Customer Service 1-800-841-2900</a:t>
            </a:r>
            <a:endParaRPr lang="en-US" sz="1400" dirty="0">
              <a:solidFill>
                <a:srgbClr val="002060"/>
              </a:solidFill>
              <a:latin typeface="Arial" pitchFamily="34" charset="0"/>
            </a:endParaRPr>
          </a:p>
          <a:p>
            <a:pPr marL="806450" lvl="1">
              <a:lnSpc>
                <a:spcPct val="80000"/>
              </a:lnSpc>
              <a:spcBef>
                <a:spcPts val="600"/>
              </a:spcBef>
              <a:buClr>
                <a:srgbClr val="002060"/>
              </a:buClr>
              <a:buFont typeface="Wingdings" pitchFamily="2" charset="2"/>
              <a:buChar char="§"/>
              <a:defRPr/>
            </a:pPr>
            <a:r>
              <a:rPr lang="en-US" sz="1400" dirty="0">
                <a:solidFill>
                  <a:srgbClr val="002060"/>
                </a:solidFill>
                <a:latin typeface="Arial" pitchFamily="34" charset="0"/>
              </a:rPr>
              <a:t>Or e-mail us at providersupport@mahealth.net </a:t>
            </a:r>
          </a:p>
          <a:p>
            <a:pPr marL="339725" indent="-339725">
              <a:spcBef>
                <a:spcPts val="600"/>
              </a:spcBef>
              <a:buClr>
                <a:srgbClr val="FF0000"/>
              </a:buClr>
              <a:buFont typeface="Wingdings" pitchFamily="2" charset="2"/>
              <a:buChar char="Ø"/>
              <a:defRPr/>
            </a:pPr>
            <a:r>
              <a:rPr lang="en-US" sz="2000" b="1" dirty="0">
                <a:solidFill>
                  <a:srgbClr val="002060"/>
                </a:solidFill>
                <a:latin typeface="Arial" pitchFamily="34" charset="0"/>
              </a:rPr>
              <a:t>**Provider Payment Rates: Community Health Care Providers (Ambulatory Care) </a:t>
            </a:r>
            <a:r>
              <a:rPr lang="en-US" sz="1600" u="sng" dirty="0">
                <a:solidFill>
                  <a:srgbClr val="002060"/>
                </a:solidFill>
                <a:latin typeface="Arial" pitchFamily="34" charset="0"/>
              </a:rPr>
              <a:t>https://www.mass.gov/lists/provider-payment-rates-community-health-care-providers-ambulatory-care</a:t>
            </a:r>
          </a:p>
          <a:p>
            <a:pPr marL="339725" indent="-339725">
              <a:spcBef>
                <a:spcPts val="600"/>
              </a:spcBef>
              <a:buClr>
                <a:srgbClr val="FF0000"/>
              </a:buClr>
              <a:buFont typeface="Wingdings" pitchFamily="2" charset="2"/>
              <a:buChar char="Ø"/>
              <a:defRPr/>
            </a:pPr>
            <a:r>
              <a:rPr lang="en-US" sz="2000" b="1" dirty="0">
                <a:solidFill>
                  <a:srgbClr val="002060"/>
                </a:solidFill>
                <a:latin typeface="Arial" pitchFamily="34" charset="0"/>
              </a:rPr>
              <a:t>** Provider Payment Rates: Hospitals/Nursing Facilities and Rest Homes</a:t>
            </a:r>
            <a:r>
              <a:rPr lang="en-US" sz="1600" u="sng" dirty="0">
                <a:solidFill>
                  <a:srgbClr val="002060"/>
                </a:solidFill>
                <a:latin typeface="Arial" pitchFamily="34" charset="0"/>
                <a:hlinkClick r:id="rId2"/>
              </a:rPr>
              <a:t> </a:t>
            </a:r>
            <a:r>
              <a:rPr lang="en-US" sz="1600" u="sng" dirty="0">
                <a:solidFill>
                  <a:srgbClr val="002060"/>
                </a:solidFill>
                <a:latin typeface="Arial" pitchFamily="34" charset="0"/>
              </a:rPr>
              <a:t>https://www.mass.gov/lists/provider-payment-rates-hospitalsnursing-facilities-and-rest-homes</a:t>
            </a:r>
            <a:endParaRPr lang="en-US" sz="1600" u="sng" dirty="0">
              <a:solidFill>
                <a:srgbClr val="002060"/>
              </a:solidFill>
              <a:latin typeface="Arial" pitchFamily="34" charset="0"/>
              <a:hlinkClick r:id="rId2"/>
            </a:endParaRPr>
          </a:p>
          <a:p>
            <a:pPr marL="339725" indent="-339725">
              <a:spcBef>
                <a:spcPts val="600"/>
              </a:spcBef>
              <a:buClr>
                <a:srgbClr val="FF0000"/>
              </a:buClr>
              <a:buFont typeface="Wingdings" pitchFamily="2" charset="2"/>
              <a:buChar char="Ø"/>
              <a:defRPr/>
            </a:pPr>
            <a:r>
              <a:rPr lang="en-US" b="1" dirty="0">
                <a:solidFill>
                  <a:srgbClr val="002060"/>
                </a:solidFill>
                <a:latin typeface="+mn-lt"/>
              </a:rPr>
              <a:t>Sign up for E-mail Alerts - </a:t>
            </a:r>
            <a:r>
              <a:rPr lang="en-US" sz="1600" dirty="0">
                <a:hlinkClick r:id="rId3"/>
              </a:rPr>
              <a:t>join-masshealth-provider-pubs@listserv.state.ma.us</a:t>
            </a:r>
            <a:endParaRPr lang="en-US" sz="1600" dirty="0"/>
          </a:p>
          <a:p>
            <a:pPr marL="339725" indent="-339725">
              <a:spcBef>
                <a:spcPts val="600"/>
              </a:spcBef>
              <a:buClr>
                <a:srgbClr val="FF0000"/>
              </a:buClr>
              <a:defRPr/>
            </a:pPr>
            <a:r>
              <a:rPr lang="en-US" sz="1600" b="1" dirty="0">
                <a:solidFill>
                  <a:srgbClr val="002060"/>
                </a:solidFill>
              </a:rPr>
              <a:t>** </a:t>
            </a:r>
            <a:r>
              <a:rPr lang="en-US" sz="1400" b="1" i="1" dirty="0">
                <a:solidFill>
                  <a:srgbClr val="002060"/>
                </a:solidFill>
              </a:rPr>
              <a:t>Rate link is for MassHealth payment amounts only -  providers must follow guidelines for allowable codes and policy information in the applicable provider manual </a:t>
            </a:r>
            <a:endParaRPr lang="en-US" sz="1600" b="1" i="1" dirty="0">
              <a:solidFill>
                <a:srgbClr val="002060"/>
              </a:solidFill>
            </a:endParaRPr>
          </a:p>
          <a:p>
            <a:pPr marL="806450" lvl="1">
              <a:lnSpc>
                <a:spcPct val="80000"/>
              </a:lnSpc>
              <a:buClr>
                <a:srgbClr val="FF0000"/>
              </a:buClr>
              <a:defRPr/>
            </a:pPr>
            <a:endParaRPr lang="en-US" sz="1400" dirty="0">
              <a:solidFill>
                <a:srgbClr val="002060"/>
              </a:solidFill>
              <a:latin typeface="Arial" pitchFamily="34" charset="0"/>
            </a:endParaRPr>
          </a:p>
        </p:txBody>
      </p:sp>
      <p:cxnSp>
        <p:nvCxnSpPr>
          <p:cNvPr id="6" name="Straight Connector 5"/>
          <p:cNvCxnSpPr>
            <a:cxnSpLocks noChangeShapeType="1"/>
          </p:cNvCxnSpPr>
          <p:nvPr/>
        </p:nvCxnSpPr>
        <p:spPr bwMode="auto">
          <a:xfrm>
            <a:off x="390940" y="908188"/>
            <a:ext cx="8610600" cy="0"/>
          </a:xfrm>
          <a:prstGeom prst="line">
            <a:avLst/>
          </a:prstGeom>
          <a:noFill/>
          <a:ln w="9525" algn="ctr">
            <a:solidFill>
              <a:schemeClr val="accent1"/>
            </a:solidFill>
            <a:round/>
            <a:headEnd/>
            <a:tailEnd/>
          </a:ln>
          <a:extLst>
            <a:ext uri="{909E8E84-426E-40DD-AFC4-6F175D3DCCD1}">
              <a14:hiddenFill xmlns:a14="http://schemas.microsoft.com/office/drawing/2010/main">
                <a:noFill/>
              </a14:hiddenFill>
            </a:ext>
          </a:extLst>
        </p:spPr>
      </p:cxnSp>
    </p:spTree>
    <p:extLst>
      <p:ext uri="{BB962C8B-B14F-4D97-AF65-F5344CB8AC3E}">
        <p14:creationId xmlns:p14="http://schemas.microsoft.com/office/powerpoint/2010/main" val="391904755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txBox="1">
            <a:spLocks/>
          </p:cNvSpPr>
          <p:nvPr/>
        </p:nvSpPr>
        <p:spPr bwMode="auto">
          <a:xfrm>
            <a:off x="347870" y="1958009"/>
            <a:ext cx="8455044" cy="1669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lnSpc>
                <a:spcPct val="85000"/>
              </a:lnSpc>
              <a:spcBef>
                <a:spcPct val="40000"/>
              </a:spcBef>
              <a:buClr>
                <a:srgbClr val="CC0000"/>
              </a:buClr>
              <a:buFont typeface="Arial" pitchFamily="34" charset="0"/>
              <a:buChar char="■"/>
              <a:defRPr sz="2800" b="1">
                <a:solidFill>
                  <a:schemeClr val="accent2"/>
                </a:solidFill>
                <a:latin typeface="Arial" pitchFamily="34"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9pPr>
          </a:lstStyle>
          <a:p>
            <a:pPr algn="ctr" fontAlgn="base">
              <a:lnSpc>
                <a:spcPct val="100000"/>
              </a:lnSpc>
              <a:spcBef>
                <a:spcPct val="0"/>
              </a:spcBef>
              <a:spcAft>
                <a:spcPct val="0"/>
              </a:spcAft>
              <a:buClrTx/>
              <a:buFontTx/>
              <a:buNone/>
            </a:pPr>
            <a:r>
              <a:rPr lang="en-US" altLang="en-US" sz="3200" dirty="0">
                <a:solidFill>
                  <a:srgbClr val="002060"/>
                </a:solidFill>
                <a:latin typeface="+mj-lt"/>
              </a:rPr>
              <a:t>Provider Updates</a:t>
            </a:r>
          </a:p>
          <a:p>
            <a:pPr algn="ctr" fontAlgn="base">
              <a:lnSpc>
                <a:spcPct val="100000"/>
              </a:lnSpc>
              <a:spcBef>
                <a:spcPct val="0"/>
              </a:spcBef>
              <a:spcAft>
                <a:spcPct val="0"/>
              </a:spcAft>
              <a:buClrTx/>
              <a:buFontTx/>
              <a:buNone/>
            </a:pPr>
            <a:r>
              <a:rPr lang="en-US" altLang="en-US" sz="3200" dirty="0">
                <a:solidFill>
                  <a:srgbClr val="002060"/>
                </a:solidFill>
                <a:latin typeface="+mj-lt"/>
              </a:rPr>
              <a:t>and</a:t>
            </a:r>
          </a:p>
          <a:p>
            <a:pPr algn="ctr" fontAlgn="base">
              <a:lnSpc>
                <a:spcPct val="100000"/>
              </a:lnSpc>
              <a:spcBef>
                <a:spcPct val="0"/>
              </a:spcBef>
              <a:spcAft>
                <a:spcPct val="0"/>
              </a:spcAft>
              <a:buClrTx/>
              <a:buFontTx/>
              <a:buNone/>
            </a:pPr>
            <a:r>
              <a:rPr lang="en-US" altLang="en-US" sz="3200" dirty="0">
                <a:solidFill>
                  <a:srgbClr val="002060"/>
                </a:solidFill>
                <a:latin typeface="+mj-lt"/>
              </a:rPr>
              <a:t>Important Messages</a:t>
            </a:r>
            <a:endParaRPr lang="en-US" altLang="en-US" sz="2000" dirty="0">
              <a:solidFill>
                <a:srgbClr val="002060"/>
              </a:solidFill>
              <a:latin typeface="+mj-lt"/>
            </a:endParaRPr>
          </a:p>
        </p:txBody>
      </p:sp>
    </p:spTree>
    <p:extLst>
      <p:ext uri="{BB962C8B-B14F-4D97-AF65-F5344CB8AC3E}">
        <p14:creationId xmlns:p14="http://schemas.microsoft.com/office/powerpoint/2010/main" val="38611428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381000"/>
            <a:ext cx="7467600" cy="430887"/>
          </a:xfrm>
        </p:spPr>
        <p:txBody>
          <a:bodyPr lIns="0" tIns="0" rIns="0" bIns="0"/>
          <a:lstStyle/>
          <a:p>
            <a:pPr eaLnBrk="1" hangingPunct="1"/>
            <a:r>
              <a:rPr lang="en-US" sz="2800" dirty="0">
                <a:solidFill>
                  <a:srgbClr val="002060"/>
                </a:solidFill>
              </a:rPr>
              <a:t>Technical Refresh</a:t>
            </a:r>
          </a:p>
        </p:txBody>
      </p:sp>
      <p:sp>
        <p:nvSpPr>
          <p:cNvPr id="92164" name="Text Box 10"/>
          <p:cNvSpPr txBox="1">
            <a:spLocks noChangeArrowheads="1"/>
          </p:cNvSpPr>
          <p:nvPr/>
        </p:nvSpPr>
        <p:spPr bwMode="auto">
          <a:xfrm>
            <a:off x="5392738" y="2471738"/>
            <a:ext cx="2684462" cy="295275"/>
          </a:xfrm>
          <a:prstGeom prst="rect">
            <a:avLst/>
          </a:prstGeom>
          <a:noFill/>
          <a:ln w="6350">
            <a:noFill/>
            <a:miter lim="800000"/>
            <a:headEnd/>
            <a:tailEnd/>
          </a:ln>
        </p:spPr>
        <p:txBody>
          <a:bodyPr lIns="72000" tIns="72000" rIns="72000" bIns="72000"/>
          <a:lstStyle/>
          <a:p>
            <a:pPr eaLnBrk="0" hangingPunct="0">
              <a:buFontTx/>
              <a:buChar char="•"/>
              <a:defRPr/>
            </a:pPr>
            <a:endParaRPr lang="en-US" sz="1200" dirty="0">
              <a:solidFill>
                <a:srgbClr val="000066"/>
              </a:solidFill>
            </a:endParaRPr>
          </a:p>
        </p:txBody>
      </p:sp>
      <p:cxnSp>
        <p:nvCxnSpPr>
          <p:cNvPr id="13" name="Straight Connector 12"/>
          <p:cNvCxnSpPr/>
          <p:nvPr/>
        </p:nvCxnSpPr>
        <p:spPr bwMode="auto">
          <a:xfrm>
            <a:off x="381000" y="899799"/>
            <a:ext cx="8610600" cy="0"/>
          </a:xfrm>
          <a:prstGeom prst="line">
            <a:avLst/>
          </a:prstGeom>
          <a:noFill/>
          <a:ln w="9525" cap="flat" cmpd="sng" algn="ctr">
            <a:solidFill>
              <a:schemeClr val="accent1"/>
            </a:solidFill>
            <a:prstDash val="solid"/>
            <a:round/>
            <a:headEnd type="none" w="med" len="med"/>
            <a:tailEnd type="none" w="med" len="med"/>
          </a:ln>
          <a:effectLst/>
        </p:spPr>
      </p:cxnSp>
      <p:sp>
        <p:nvSpPr>
          <p:cNvPr id="15" name="Rectangle 3"/>
          <p:cNvSpPr txBox="1">
            <a:spLocks noChangeArrowheads="1"/>
          </p:cNvSpPr>
          <p:nvPr/>
        </p:nvSpPr>
        <p:spPr bwMode="auto">
          <a:xfrm>
            <a:off x="381000" y="1485458"/>
            <a:ext cx="8567351" cy="52478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buClr>
                <a:srgbClr val="002060"/>
              </a:buClr>
              <a:defRPr/>
            </a:pPr>
            <a:r>
              <a:rPr lang="en-US" dirty="0">
                <a:solidFill>
                  <a:srgbClr val="002060"/>
                </a:solidFill>
              </a:rPr>
              <a:t>Phase I of the Technical Refresh activities will be implemented in March, 2020. It will involve an upgrade of the HIPAA compliance and translator tool which has reached end of life</a:t>
            </a:r>
          </a:p>
          <a:p>
            <a:pPr>
              <a:spcBef>
                <a:spcPts val="600"/>
              </a:spcBef>
              <a:spcAft>
                <a:spcPts val="600"/>
              </a:spcAft>
              <a:buClr>
                <a:srgbClr val="000066"/>
              </a:buClr>
              <a:defRPr/>
            </a:pPr>
            <a:endParaRPr lang="en-US" kern="0" dirty="0">
              <a:solidFill>
                <a:srgbClr val="000066"/>
              </a:solidFill>
              <a:cs typeface="Arial"/>
            </a:endParaRPr>
          </a:p>
          <a:p>
            <a:pPr marL="1196975" lvl="2" indent="-282575">
              <a:spcBef>
                <a:spcPts val="600"/>
              </a:spcBef>
              <a:spcAft>
                <a:spcPts val="600"/>
              </a:spcAft>
              <a:buClr>
                <a:srgbClr val="000066"/>
              </a:buClr>
              <a:buFont typeface="Wingdings" pitchFamily="2" charset="2"/>
              <a:buChar char="Ø"/>
              <a:defRPr/>
            </a:pPr>
            <a:endParaRPr lang="en-US" kern="0" dirty="0">
              <a:solidFill>
                <a:srgbClr val="000066"/>
              </a:solidFill>
              <a:cs typeface="Arial"/>
            </a:endParaRPr>
          </a:p>
        </p:txBody>
      </p:sp>
      <p:sp>
        <p:nvSpPr>
          <p:cNvPr id="8" name="Rectangle 7"/>
          <p:cNvSpPr/>
          <p:nvPr/>
        </p:nvSpPr>
        <p:spPr>
          <a:xfrm>
            <a:off x="0" y="6355535"/>
            <a:ext cx="3940358" cy="261610"/>
          </a:xfrm>
          <a:prstGeom prst="rect">
            <a:avLst/>
          </a:prstGeom>
        </p:spPr>
        <p:txBody>
          <a:bodyPr wrap="square">
            <a:spAutoFit/>
          </a:bodyPr>
          <a:lstStyle/>
          <a:p>
            <a:r>
              <a:rPr lang="en-US" sz="1100" dirty="0">
                <a:solidFill>
                  <a:srgbClr val="000066"/>
                </a:solidFill>
              </a:rPr>
              <a:t>www.mass.gov/masshealth</a:t>
            </a:r>
          </a:p>
        </p:txBody>
      </p:sp>
      <p:sp>
        <p:nvSpPr>
          <p:cNvPr id="14" name="TextBox 13"/>
          <p:cNvSpPr txBox="1"/>
          <p:nvPr/>
        </p:nvSpPr>
        <p:spPr>
          <a:xfrm>
            <a:off x="381000" y="2633066"/>
            <a:ext cx="8120965" cy="646331"/>
          </a:xfrm>
          <a:prstGeom prst="rect">
            <a:avLst/>
          </a:prstGeom>
          <a:noFill/>
        </p:spPr>
        <p:txBody>
          <a:bodyPr wrap="square" rtlCol="0">
            <a:spAutoFit/>
          </a:bodyPr>
          <a:lstStyle/>
          <a:p>
            <a:pPr>
              <a:spcBef>
                <a:spcPts val="600"/>
              </a:spcBef>
              <a:spcAft>
                <a:spcPts val="600"/>
              </a:spcAft>
              <a:buClr>
                <a:srgbClr val="002060"/>
              </a:buClr>
              <a:defRPr/>
            </a:pPr>
            <a:r>
              <a:rPr lang="en-US" kern="0" dirty="0">
                <a:solidFill>
                  <a:srgbClr val="000066"/>
                </a:solidFill>
                <a:cs typeface="Arial"/>
              </a:rPr>
              <a:t>For more details, please refer to All Provider Bulletin 284 from March 2019 at </a:t>
            </a:r>
            <a:r>
              <a:rPr lang="en-US" dirty="0">
                <a:solidFill>
                  <a:srgbClr val="000000"/>
                </a:solidFill>
                <a:hlinkClick r:id="rId3"/>
              </a:rPr>
              <a:t>https://www.mass.gov/files/documents/2019/04/02/all-284.pdf</a:t>
            </a:r>
            <a:r>
              <a:rPr lang="en-US" kern="0" dirty="0">
                <a:solidFill>
                  <a:srgbClr val="000066"/>
                </a:solidFill>
                <a:cs typeface="Arial"/>
              </a:rPr>
              <a:t> </a:t>
            </a:r>
          </a:p>
        </p:txBody>
      </p:sp>
      <p:sp>
        <p:nvSpPr>
          <p:cNvPr id="16" name="TextBox 15"/>
          <p:cNvSpPr txBox="1"/>
          <p:nvPr/>
        </p:nvSpPr>
        <p:spPr>
          <a:xfrm>
            <a:off x="1572475" y="1053056"/>
            <a:ext cx="5442580" cy="369332"/>
          </a:xfrm>
          <a:prstGeom prst="rect">
            <a:avLst/>
          </a:prstGeom>
          <a:noFill/>
        </p:spPr>
        <p:txBody>
          <a:bodyPr wrap="none" rtlCol="0">
            <a:spAutoFit/>
          </a:bodyPr>
          <a:lstStyle/>
          <a:p>
            <a:r>
              <a:rPr lang="en-US" dirty="0">
                <a:solidFill>
                  <a:srgbClr val="000000"/>
                </a:solidFill>
                <a:hlinkClick r:id="rId4"/>
              </a:rPr>
              <a:t>https://www.mass.gov/masshealth-technical-refresh</a:t>
            </a:r>
            <a:endParaRPr lang="en-US" dirty="0">
              <a:solidFill>
                <a:srgbClr val="000000"/>
              </a:solidFill>
            </a:endParaRPr>
          </a:p>
        </p:txBody>
      </p:sp>
      <p:sp>
        <p:nvSpPr>
          <p:cNvPr id="6" name="Rectangle 5"/>
          <p:cNvSpPr/>
          <p:nvPr/>
        </p:nvSpPr>
        <p:spPr>
          <a:xfrm>
            <a:off x="381000" y="3509318"/>
            <a:ext cx="8326395" cy="1477328"/>
          </a:xfrm>
          <a:prstGeom prst="rect">
            <a:avLst/>
          </a:prstGeom>
        </p:spPr>
        <p:txBody>
          <a:bodyPr wrap="square">
            <a:spAutoFit/>
          </a:bodyPr>
          <a:lstStyle/>
          <a:p>
            <a:r>
              <a:rPr lang="en-US" dirty="0">
                <a:solidFill>
                  <a:srgbClr val="002060"/>
                </a:solidFill>
              </a:rPr>
              <a:t>Trading Partner Testing (TPT) will be conducted in mid-2019 and early 2020. To better understand what is required and how to complete the testing it is strongly recommended  that impacted providers and vendors (BI, CH and SWVs) attend Trader Partner Testing Office Hour Info Sessions. See next slide for dates, times and links</a:t>
            </a:r>
            <a:endParaRPr lang="en-US" dirty="0"/>
          </a:p>
        </p:txBody>
      </p:sp>
      <p:sp>
        <p:nvSpPr>
          <p:cNvPr id="7" name="Rectangle 6"/>
          <p:cNvSpPr/>
          <p:nvPr/>
        </p:nvSpPr>
        <p:spPr>
          <a:xfrm>
            <a:off x="381000" y="5086379"/>
            <a:ext cx="8186351" cy="646331"/>
          </a:xfrm>
          <a:prstGeom prst="rect">
            <a:avLst/>
          </a:prstGeom>
        </p:spPr>
        <p:txBody>
          <a:bodyPr wrap="square">
            <a:spAutoFit/>
          </a:bodyPr>
          <a:lstStyle/>
          <a:p>
            <a:pPr>
              <a:spcBef>
                <a:spcPts val="600"/>
              </a:spcBef>
              <a:spcAft>
                <a:spcPts val="600"/>
              </a:spcAft>
              <a:buClr>
                <a:srgbClr val="002060"/>
              </a:buClr>
              <a:defRPr/>
            </a:pPr>
            <a:r>
              <a:rPr lang="en-US" dirty="0">
                <a:solidFill>
                  <a:srgbClr val="002060"/>
                </a:solidFill>
              </a:rPr>
              <a:t>If you have questions please contact the MassHealth Customer Service Center by email at </a:t>
            </a:r>
            <a:r>
              <a:rPr lang="en-US" dirty="0">
                <a:solidFill>
                  <a:srgbClr val="002060"/>
                </a:solidFill>
                <a:hlinkClick r:id="rId5"/>
              </a:rPr>
              <a:t>EDI@mahealth.net</a:t>
            </a:r>
            <a:r>
              <a:rPr lang="en-US" dirty="0">
                <a:solidFill>
                  <a:srgbClr val="002060"/>
                </a:solidFill>
              </a:rPr>
              <a:t>, or by phone at 1-800-841-2900</a:t>
            </a:r>
            <a:endParaRPr lang="en-US" sz="2400" dirty="0">
              <a:solidFill>
                <a:srgbClr val="000000"/>
              </a:solidFill>
            </a:endParaRPr>
          </a:p>
        </p:txBody>
      </p:sp>
    </p:spTree>
    <p:extLst>
      <p:ext uri="{BB962C8B-B14F-4D97-AF65-F5344CB8AC3E}">
        <p14:creationId xmlns:p14="http://schemas.microsoft.com/office/powerpoint/2010/main" val="901712032"/>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bwMode="auto">
          <a:xfrm>
            <a:off x="596726" y="189200"/>
            <a:ext cx="7749747"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2400" kern="0" dirty="0">
                <a:solidFill>
                  <a:srgbClr val="002060"/>
                </a:solidFill>
              </a:rPr>
              <a:t>Technical Refresh: </a:t>
            </a:r>
          </a:p>
          <a:p>
            <a:r>
              <a:rPr lang="en-US" sz="2400" kern="0" dirty="0">
                <a:solidFill>
                  <a:srgbClr val="002060"/>
                </a:solidFill>
              </a:rPr>
              <a:t>Trader Partner Testing Office Hours Info Sessions</a:t>
            </a:r>
          </a:p>
        </p:txBody>
      </p:sp>
      <p:cxnSp>
        <p:nvCxnSpPr>
          <p:cNvPr id="6" name="Straight Connector 5"/>
          <p:cNvCxnSpPr/>
          <p:nvPr/>
        </p:nvCxnSpPr>
        <p:spPr bwMode="auto">
          <a:xfrm>
            <a:off x="305054" y="1155172"/>
            <a:ext cx="8610600" cy="0"/>
          </a:xfrm>
          <a:prstGeom prst="line">
            <a:avLst/>
          </a:prstGeom>
          <a:noFill/>
          <a:ln w="9525" cap="flat" cmpd="sng" algn="ctr">
            <a:solidFill>
              <a:schemeClr val="accent1"/>
            </a:solidFill>
            <a:prstDash val="solid"/>
            <a:round/>
            <a:headEnd type="none" w="med" len="med"/>
            <a:tailEnd type="none" w="med" len="med"/>
          </a:ln>
          <a:effectLst/>
        </p:spPr>
      </p:cxnSp>
      <p:sp>
        <p:nvSpPr>
          <p:cNvPr id="7" name="Rectangle 6"/>
          <p:cNvSpPr/>
          <p:nvPr/>
        </p:nvSpPr>
        <p:spPr>
          <a:xfrm>
            <a:off x="735480" y="1296941"/>
            <a:ext cx="8326395" cy="307777"/>
          </a:xfrm>
          <a:prstGeom prst="rect">
            <a:avLst/>
          </a:prstGeom>
        </p:spPr>
        <p:txBody>
          <a:bodyPr wrap="square">
            <a:spAutoFit/>
          </a:bodyPr>
          <a:lstStyle/>
          <a:p>
            <a:r>
              <a:rPr lang="en-US" sz="1400" dirty="0">
                <a:solidFill>
                  <a:srgbClr val="002060"/>
                </a:solidFill>
              </a:rPr>
              <a:t>Please join a session by clicking the URL provided:</a:t>
            </a:r>
            <a:endParaRPr lang="en-US" sz="1400" dirty="0"/>
          </a:p>
        </p:txBody>
      </p:sp>
      <p:graphicFrame>
        <p:nvGraphicFramePr>
          <p:cNvPr id="8" name="Table 7"/>
          <p:cNvGraphicFramePr>
            <a:graphicFrameLocks noGrp="1"/>
          </p:cNvGraphicFramePr>
          <p:nvPr>
            <p:extLst>
              <p:ext uri="{D42A27DB-BD31-4B8C-83A1-F6EECF244321}">
                <p14:modId xmlns:p14="http://schemas.microsoft.com/office/powerpoint/2010/main" val="3543334918"/>
              </p:ext>
            </p:extLst>
          </p:nvPr>
        </p:nvGraphicFramePr>
        <p:xfrm>
          <a:off x="914653" y="1671326"/>
          <a:ext cx="7391402" cy="4651308"/>
        </p:xfrm>
        <a:graphic>
          <a:graphicData uri="http://schemas.openxmlformats.org/drawingml/2006/table">
            <a:tbl>
              <a:tblPr firstRow="1" bandRow="1">
                <a:tableStyleId>{5C22544A-7EE6-4342-B048-85BDC9FD1C3A}</a:tableStyleId>
              </a:tblPr>
              <a:tblGrid>
                <a:gridCol w="1435403">
                  <a:extLst>
                    <a:ext uri="{9D8B030D-6E8A-4147-A177-3AD203B41FA5}">
                      <a16:colId xmlns:a16="http://schemas.microsoft.com/office/drawing/2014/main" val="20000"/>
                    </a:ext>
                  </a:extLst>
                </a:gridCol>
                <a:gridCol w="1363633">
                  <a:extLst>
                    <a:ext uri="{9D8B030D-6E8A-4147-A177-3AD203B41FA5}">
                      <a16:colId xmlns:a16="http://schemas.microsoft.com/office/drawing/2014/main" val="20001"/>
                    </a:ext>
                  </a:extLst>
                </a:gridCol>
                <a:gridCol w="4592366">
                  <a:extLst>
                    <a:ext uri="{9D8B030D-6E8A-4147-A177-3AD203B41FA5}">
                      <a16:colId xmlns:a16="http://schemas.microsoft.com/office/drawing/2014/main" val="20002"/>
                    </a:ext>
                  </a:extLst>
                </a:gridCol>
              </a:tblGrid>
              <a:tr h="387609">
                <a:tc>
                  <a:txBody>
                    <a:bodyPr/>
                    <a:lstStyle/>
                    <a:p>
                      <a:pPr algn="ctr"/>
                      <a:r>
                        <a:rPr lang="en-US" sz="1600" dirty="0">
                          <a:solidFill>
                            <a:srgbClr val="002060"/>
                          </a:solidFill>
                        </a:rPr>
                        <a:t>Date</a:t>
                      </a:r>
                    </a:p>
                  </a:txBody>
                  <a:tcPr/>
                </a:tc>
                <a:tc>
                  <a:txBody>
                    <a:bodyPr/>
                    <a:lstStyle/>
                    <a:p>
                      <a:r>
                        <a:rPr lang="en-US" sz="1600" dirty="0">
                          <a:solidFill>
                            <a:srgbClr val="002060"/>
                          </a:solidFill>
                        </a:rPr>
                        <a:t>Audience</a:t>
                      </a:r>
                    </a:p>
                  </a:txBody>
                  <a:tcPr/>
                </a:tc>
                <a:tc>
                  <a:txBody>
                    <a:bodyPr/>
                    <a:lstStyle/>
                    <a:p>
                      <a:r>
                        <a:rPr lang="en-US" sz="1600" dirty="0">
                          <a:solidFill>
                            <a:srgbClr val="002060"/>
                          </a:solidFill>
                        </a:rPr>
                        <a:t>URL</a:t>
                      </a:r>
                    </a:p>
                  </a:txBody>
                  <a:tcPr/>
                </a:tc>
                <a:extLst>
                  <a:ext uri="{0D108BD9-81ED-4DB2-BD59-A6C34878D82A}">
                    <a16:rowId xmlns:a16="http://schemas.microsoft.com/office/drawing/2014/main" val="10000"/>
                  </a:ext>
                </a:extLst>
              </a:tr>
              <a:tr h="387609">
                <a:tc>
                  <a:txBody>
                    <a:bodyPr/>
                    <a:lstStyle/>
                    <a:p>
                      <a:pPr algn="ctr"/>
                      <a:r>
                        <a:rPr lang="en-US" sz="1600" dirty="0">
                          <a:solidFill>
                            <a:srgbClr val="002060"/>
                          </a:solidFill>
                        </a:rPr>
                        <a:t>7/18/2019</a:t>
                      </a:r>
                    </a:p>
                  </a:txBody>
                  <a:tcPr/>
                </a:tc>
                <a:tc>
                  <a:txBody>
                    <a:bodyPr/>
                    <a:lstStyle/>
                    <a:p>
                      <a:r>
                        <a:rPr lang="en-US" sz="1600" dirty="0">
                          <a:solidFill>
                            <a:srgbClr val="002060"/>
                          </a:solidFill>
                        </a:rPr>
                        <a:t>Providers</a:t>
                      </a:r>
                    </a:p>
                  </a:txBody>
                  <a:tcPr/>
                </a:tc>
                <a:tc>
                  <a:txBody>
                    <a:bodyPr/>
                    <a:lstStyle/>
                    <a:p>
                      <a:r>
                        <a:rPr lang="en-US" sz="1600" u="sng" kern="1200" dirty="0">
                          <a:solidFill>
                            <a:schemeClr val="dk1"/>
                          </a:solidFill>
                          <a:effectLst/>
                          <a:latin typeface="+mn-lt"/>
                          <a:ea typeface="+mn-ea"/>
                          <a:cs typeface="+mn-cs"/>
                          <a:hlinkClick r:id="rId2"/>
                        </a:rPr>
                        <a:t>https://cc.readytalk.com/r/phth3h1hvqy2&amp;eom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1"/>
                  </a:ext>
                </a:extLst>
              </a:tr>
              <a:tr h="387609">
                <a:tc>
                  <a:txBody>
                    <a:bodyPr/>
                    <a:lstStyle/>
                    <a:p>
                      <a:pPr algn="ctr"/>
                      <a:r>
                        <a:rPr lang="en-US" sz="1600" dirty="0">
                          <a:solidFill>
                            <a:srgbClr val="002060"/>
                          </a:solidFill>
                        </a:rPr>
                        <a:t>7/25/2019</a:t>
                      </a:r>
                    </a:p>
                  </a:txBody>
                  <a:tcPr/>
                </a:tc>
                <a:tc>
                  <a:txBody>
                    <a:bodyPr/>
                    <a:lstStyle/>
                    <a:p>
                      <a:r>
                        <a:rPr lang="en-US" sz="1600" dirty="0">
                          <a:solidFill>
                            <a:srgbClr val="002060"/>
                          </a:solidFill>
                        </a:rPr>
                        <a:t>BI/CH/SWVs</a:t>
                      </a:r>
                    </a:p>
                  </a:txBody>
                  <a:tcPr/>
                </a:tc>
                <a:tc>
                  <a:txBody>
                    <a:bodyPr/>
                    <a:lstStyle/>
                    <a:p>
                      <a:r>
                        <a:rPr lang="en-US" sz="1600" u="sng" kern="1200" dirty="0">
                          <a:solidFill>
                            <a:schemeClr val="dk1"/>
                          </a:solidFill>
                          <a:effectLst/>
                          <a:latin typeface="+mn-lt"/>
                          <a:ea typeface="+mn-ea"/>
                          <a:cs typeface="+mn-cs"/>
                          <a:hlinkClick r:id="rId3"/>
                        </a:rPr>
                        <a:t>https://cc.readytalk.com/r/ysnbzh8qn3yo&amp;eom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2"/>
                  </a:ext>
                </a:extLst>
              </a:tr>
              <a:tr h="387609">
                <a:tc>
                  <a:txBody>
                    <a:bodyPr/>
                    <a:lstStyle/>
                    <a:p>
                      <a:pPr algn="ctr"/>
                      <a:r>
                        <a:rPr lang="en-US" sz="1600" dirty="0">
                          <a:solidFill>
                            <a:srgbClr val="002060"/>
                          </a:solidFill>
                        </a:rPr>
                        <a:t>8/1/2019</a:t>
                      </a:r>
                    </a:p>
                  </a:txBody>
                  <a:tcPr/>
                </a:tc>
                <a:tc>
                  <a:txBody>
                    <a:bodyPr/>
                    <a:lstStyle/>
                    <a:p>
                      <a:r>
                        <a:rPr lang="en-US" sz="1600" dirty="0">
                          <a:solidFill>
                            <a:srgbClr val="002060"/>
                          </a:solidFill>
                        </a:rPr>
                        <a:t>Providers</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600" u="sng" kern="1200" dirty="0">
                          <a:solidFill>
                            <a:schemeClr val="dk1"/>
                          </a:solidFill>
                          <a:effectLst/>
                          <a:latin typeface="+mn-lt"/>
                          <a:ea typeface="+mn-ea"/>
                          <a:cs typeface="+mn-cs"/>
                          <a:hlinkClick r:id="rId4"/>
                        </a:rPr>
                        <a:t>https://cc.readytalk.com/r/7jbkhzqldfqf&amp;eom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3"/>
                  </a:ext>
                </a:extLst>
              </a:tr>
              <a:tr h="387609">
                <a:tc>
                  <a:txBody>
                    <a:bodyPr/>
                    <a:lstStyle/>
                    <a:p>
                      <a:pPr algn="ctr"/>
                      <a:r>
                        <a:rPr lang="en-US" sz="1600" dirty="0">
                          <a:solidFill>
                            <a:srgbClr val="002060"/>
                          </a:solidFill>
                        </a:rPr>
                        <a:t>8/8/2019</a:t>
                      </a:r>
                    </a:p>
                  </a:txBody>
                  <a:tcPr/>
                </a:tc>
                <a:tc>
                  <a:txBody>
                    <a:bodyPr/>
                    <a:lstStyle/>
                    <a:p>
                      <a:r>
                        <a:rPr lang="en-US" sz="1600" dirty="0">
                          <a:solidFill>
                            <a:srgbClr val="002060"/>
                          </a:solidFill>
                        </a:rPr>
                        <a:t>BI/CH/SWVs</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600" u="sng" kern="1200" dirty="0">
                          <a:solidFill>
                            <a:schemeClr val="dk1"/>
                          </a:solidFill>
                          <a:effectLst/>
                          <a:latin typeface="+mn-lt"/>
                          <a:ea typeface="+mn-ea"/>
                          <a:cs typeface="+mn-cs"/>
                          <a:hlinkClick r:id="rId5"/>
                        </a:rPr>
                        <a:t>https://cc.readytalk.com/r/xvhqsjljdg8w&amp;eom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4"/>
                  </a:ext>
                </a:extLst>
              </a:tr>
              <a:tr h="387609">
                <a:tc>
                  <a:txBody>
                    <a:bodyPr/>
                    <a:lstStyle/>
                    <a:p>
                      <a:pPr algn="ctr"/>
                      <a:r>
                        <a:rPr lang="en-US" sz="1600" dirty="0">
                          <a:solidFill>
                            <a:srgbClr val="002060"/>
                          </a:solidFill>
                        </a:rPr>
                        <a:t>8/15/2019</a:t>
                      </a:r>
                    </a:p>
                  </a:txBody>
                  <a:tcPr/>
                </a:tc>
                <a:tc>
                  <a:txBody>
                    <a:bodyPr/>
                    <a:lstStyle/>
                    <a:p>
                      <a:r>
                        <a:rPr lang="en-US" sz="1600" dirty="0">
                          <a:solidFill>
                            <a:srgbClr val="002060"/>
                          </a:solidFill>
                        </a:rPr>
                        <a:t>Providers</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600" u="sng" kern="1200" dirty="0">
                          <a:solidFill>
                            <a:schemeClr val="dk1"/>
                          </a:solidFill>
                          <a:effectLst/>
                          <a:latin typeface="+mn-lt"/>
                          <a:ea typeface="+mn-ea"/>
                          <a:cs typeface="+mn-cs"/>
                          <a:hlinkClick r:id="rId6"/>
                        </a:rPr>
                        <a:t>https://cc.readytalk.com/r/yfwhprf6pabl&amp;eom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5"/>
                  </a:ext>
                </a:extLst>
              </a:tr>
              <a:tr h="387609">
                <a:tc>
                  <a:txBody>
                    <a:bodyPr/>
                    <a:lstStyle/>
                    <a:p>
                      <a:pPr algn="ctr"/>
                      <a:r>
                        <a:rPr lang="en-US" sz="1600" dirty="0">
                          <a:solidFill>
                            <a:srgbClr val="002060"/>
                          </a:solidFill>
                        </a:rPr>
                        <a:t>8/22/19</a:t>
                      </a:r>
                    </a:p>
                  </a:txBody>
                  <a:tcPr/>
                </a:tc>
                <a:tc>
                  <a:txBody>
                    <a:bodyPr/>
                    <a:lstStyle/>
                    <a:p>
                      <a:r>
                        <a:rPr lang="en-US" sz="1600" dirty="0">
                          <a:solidFill>
                            <a:srgbClr val="002060"/>
                          </a:solidFill>
                        </a:rPr>
                        <a:t>BI/CH/SWVs</a:t>
                      </a:r>
                    </a:p>
                  </a:txBody>
                  <a:tcPr/>
                </a:tc>
                <a:tc>
                  <a:txBody>
                    <a:bodyPr/>
                    <a:lstStyle/>
                    <a:p>
                      <a:r>
                        <a:rPr lang="en-US" sz="1600" u="sng" kern="1200" dirty="0">
                          <a:solidFill>
                            <a:schemeClr val="dk1"/>
                          </a:solidFill>
                          <a:effectLst/>
                          <a:latin typeface="+mn-lt"/>
                          <a:ea typeface="+mn-ea"/>
                          <a:cs typeface="+mn-cs"/>
                          <a:hlinkClick r:id="rId7"/>
                        </a:rPr>
                        <a:t>https://cc.readytalk.com/r/2ih4yof3v2gq&amp;eom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6"/>
                  </a:ext>
                </a:extLst>
              </a:tr>
              <a:tr h="387609">
                <a:tc>
                  <a:txBody>
                    <a:bodyPr/>
                    <a:lstStyle/>
                    <a:p>
                      <a:pPr algn="ctr"/>
                      <a:r>
                        <a:rPr lang="en-US" sz="1600" dirty="0">
                          <a:solidFill>
                            <a:srgbClr val="002060"/>
                          </a:solidFill>
                        </a:rPr>
                        <a:t>8/29/19</a:t>
                      </a:r>
                    </a:p>
                  </a:txBody>
                  <a:tcPr/>
                </a:tc>
                <a:tc>
                  <a:txBody>
                    <a:bodyPr/>
                    <a:lstStyle/>
                    <a:p>
                      <a:r>
                        <a:rPr lang="en-US" sz="1600" dirty="0">
                          <a:solidFill>
                            <a:srgbClr val="002060"/>
                          </a:solidFill>
                        </a:rPr>
                        <a:t>Providers</a:t>
                      </a:r>
                    </a:p>
                  </a:txBody>
                  <a:tcPr/>
                </a:tc>
                <a:tc>
                  <a:txBody>
                    <a:bodyPr/>
                    <a:lstStyle/>
                    <a:p>
                      <a:r>
                        <a:rPr lang="en-US" sz="1600" u="sng" kern="1200" dirty="0">
                          <a:solidFill>
                            <a:schemeClr val="dk1"/>
                          </a:solidFill>
                          <a:effectLst/>
                          <a:latin typeface="+mn-lt"/>
                          <a:ea typeface="+mn-ea"/>
                          <a:cs typeface="+mn-cs"/>
                          <a:hlinkClick r:id="rId8"/>
                        </a:rPr>
                        <a:t>https://cc.readytalk.com/r/py1dvwnrvwnl&amp;eom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7"/>
                  </a:ext>
                </a:extLst>
              </a:tr>
              <a:tr h="387609">
                <a:tc>
                  <a:txBody>
                    <a:bodyPr/>
                    <a:lstStyle/>
                    <a:p>
                      <a:pPr algn="ctr"/>
                      <a:r>
                        <a:rPr lang="en-US" sz="1600" dirty="0">
                          <a:solidFill>
                            <a:srgbClr val="002060"/>
                          </a:solidFill>
                        </a:rPr>
                        <a:t>9/5/19</a:t>
                      </a:r>
                    </a:p>
                  </a:txBody>
                  <a:tcPr/>
                </a:tc>
                <a:tc>
                  <a:txBody>
                    <a:bodyPr/>
                    <a:lstStyle/>
                    <a:p>
                      <a:r>
                        <a:rPr lang="en-US" sz="1600" dirty="0">
                          <a:solidFill>
                            <a:srgbClr val="002060"/>
                          </a:solidFill>
                        </a:rPr>
                        <a:t>BI/CH/SWVs</a:t>
                      </a:r>
                    </a:p>
                  </a:txBody>
                  <a:tcPr/>
                </a:tc>
                <a:tc>
                  <a:txBody>
                    <a:bodyPr/>
                    <a:lstStyle/>
                    <a:p>
                      <a:r>
                        <a:rPr lang="en-US" sz="1600" u="sng" kern="1200" dirty="0">
                          <a:solidFill>
                            <a:schemeClr val="dk1"/>
                          </a:solidFill>
                          <a:effectLst/>
                          <a:latin typeface="+mn-lt"/>
                          <a:ea typeface="+mn-ea"/>
                          <a:cs typeface="+mn-cs"/>
                          <a:hlinkClick r:id="rId9"/>
                        </a:rPr>
                        <a:t>https://cc.readytalk.com/r/ww5v6kyrfn7d&amp;eom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8"/>
                  </a:ext>
                </a:extLst>
              </a:tr>
              <a:tr h="387609">
                <a:tc>
                  <a:txBody>
                    <a:bodyPr/>
                    <a:lstStyle/>
                    <a:p>
                      <a:pPr algn="ctr"/>
                      <a:r>
                        <a:rPr lang="en-US" sz="1600" dirty="0">
                          <a:solidFill>
                            <a:srgbClr val="002060"/>
                          </a:solidFill>
                        </a:rPr>
                        <a:t>9/12/19</a:t>
                      </a:r>
                    </a:p>
                  </a:txBody>
                  <a:tcPr/>
                </a:tc>
                <a:tc>
                  <a:txBody>
                    <a:bodyPr/>
                    <a:lstStyle/>
                    <a:p>
                      <a:r>
                        <a:rPr lang="en-US" sz="1600" dirty="0">
                          <a:solidFill>
                            <a:srgbClr val="002060"/>
                          </a:solidFill>
                        </a:rPr>
                        <a:t>Providers</a:t>
                      </a:r>
                    </a:p>
                  </a:txBody>
                  <a:tcPr/>
                </a:tc>
                <a:tc>
                  <a:txBody>
                    <a:bodyPr/>
                    <a:lstStyle/>
                    <a:p>
                      <a:r>
                        <a:rPr lang="en-US" sz="1600" u="sng" kern="1200" dirty="0">
                          <a:solidFill>
                            <a:schemeClr val="dk1"/>
                          </a:solidFill>
                          <a:effectLst/>
                          <a:latin typeface="+mn-lt"/>
                          <a:ea typeface="+mn-ea"/>
                          <a:cs typeface="+mn-cs"/>
                          <a:hlinkClick r:id="rId10"/>
                        </a:rPr>
                        <a:t>https://cc.readytalk.com/r/lb0ffnejdx50&amp;eom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09"/>
                  </a:ext>
                </a:extLst>
              </a:tr>
              <a:tr h="387609">
                <a:tc>
                  <a:txBody>
                    <a:bodyPr/>
                    <a:lstStyle/>
                    <a:p>
                      <a:pPr algn="ctr"/>
                      <a:r>
                        <a:rPr lang="en-US" sz="1600" dirty="0">
                          <a:solidFill>
                            <a:srgbClr val="002060"/>
                          </a:solidFill>
                        </a:rPr>
                        <a:t>9/10/19</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600" dirty="0">
                          <a:solidFill>
                            <a:srgbClr val="002060"/>
                          </a:solidFill>
                        </a:rPr>
                        <a:t>BI/CH/SWVs</a:t>
                      </a:r>
                    </a:p>
                  </a:txBody>
                  <a:tcPr/>
                </a:tc>
                <a:tc>
                  <a:txBody>
                    <a:bodyPr/>
                    <a:lstStyle/>
                    <a:p>
                      <a:r>
                        <a:rPr lang="en-US" sz="1600" u="sng" kern="1200" dirty="0">
                          <a:solidFill>
                            <a:schemeClr val="dk1"/>
                          </a:solidFill>
                          <a:effectLst/>
                          <a:latin typeface="+mn-lt"/>
                          <a:ea typeface="+mn-ea"/>
                          <a:cs typeface="+mn-cs"/>
                          <a:hlinkClick r:id="rId11"/>
                        </a:rPr>
                        <a:t>https://cc.readytalk.com/r/ej3nk1ohiagd&amp;eom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10"/>
                  </a:ext>
                </a:extLst>
              </a:tr>
              <a:tr h="387609">
                <a:tc>
                  <a:txBody>
                    <a:bodyPr/>
                    <a:lstStyle/>
                    <a:p>
                      <a:pPr algn="ctr"/>
                      <a:r>
                        <a:rPr lang="en-US" sz="1600" dirty="0">
                          <a:solidFill>
                            <a:srgbClr val="002060"/>
                          </a:solidFill>
                        </a:rPr>
                        <a:t>9/19/19</a:t>
                      </a:r>
                    </a:p>
                  </a:txBody>
                  <a:tcPr/>
                </a:tc>
                <a:tc>
                  <a:txBody>
                    <a:bodyPr/>
                    <a:lstStyle/>
                    <a:p>
                      <a:pPr marL="0" marR="0" lvl="0" indent="0" algn="l" defTabSz="932863" rtl="0" eaLnBrk="1" fontAlgn="auto" latinLnBrk="0" hangingPunct="1">
                        <a:lnSpc>
                          <a:spcPct val="100000"/>
                        </a:lnSpc>
                        <a:spcBef>
                          <a:spcPts val="0"/>
                        </a:spcBef>
                        <a:spcAft>
                          <a:spcPts val="0"/>
                        </a:spcAft>
                        <a:buClrTx/>
                        <a:buSzTx/>
                        <a:buFontTx/>
                        <a:buNone/>
                        <a:tabLst/>
                        <a:defRPr/>
                      </a:pPr>
                      <a:r>
                        <a:rPr lang="en-US" sz="1600" dirty="0">
                          <a:solidFill>
                            <a:srgbClr val="002060"/>
                          </a:solidFill>
                        </a:rPr>
                        <a:t>Providers</a:t>
                      </a:r>
                    </a:p>
                  </a:txBody>
                  <a:tcPr/>
                </a:tc>
                <a:tc>
                  <a:txBody>
                    <a:bodyPr/>
                    <a:lstStyle/>
                    <a:p>
                      <a:r>
                        <a:rPr lang="en-US" sz="1600" u="sng" kern="1200" dirty="0">
                          <a:solidFill>
                            <a:schemeClr val="dk1"/>
                          </a:solidFill>
                          <a:effectLst/>
                          <a:latin typeface="+mn-lt"/>
                          <a:ea typeface="+mn-ea"/>
                          <a:cs typeface="+mn-cs"/>
                          <a:hlinkClick r:id="rId12"/>
                        </a:rPr>
                        <a:t>https://cc.readytalk.com/r/6uvskruabjc2&amp;eom</a:t>
                      </a:r>
                      <a:endParaRPr lang="en-US" sz="1600" kern="1200" dirty="0">
                        <a:solidFill>
                          <a:schemeClr val="dk1"/>
                        </a:solidFill>
                        <a:effectLst/>
                        <a:latin typeface="+mn-lt"/>
                        <a:ea typeface="+mn-ea"/>
                        <a:cs typeface="+mn-cs"/>
                      </a:endParaRP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2478834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5" y="247135"/>
            <a:ext cx="6365898" cy="369332"/>
          </a:xfrm>
        </p:spPr>
        <p:txBody>
          <a:bodyPr/>
          <a:lstStyle/>
          <a:p>
            <a:r>
              <a:rPr lang="en-US" sz="2400" dirty="0">
                <a:solidFill>
                  <a:srgbClr val="002060"/>
                </a:solidFill>
              </a:rPr>
              <a:t>Important Reminder –EVSPC users</a:t>
            </a:r>
            <a:endParaRPr lang="en-US" sz="1800" dirty="0"/>
          </a:p>
        </p:txBody>
      </p:sp>
      <p:sp>
        <p:nvSpPr>
          <p:cNvPr id="3" name="Rectangle 2"/>
          <p:cNvSpPr/>
          <p:nvPr/>
        </p:nvSpPr>
        <p:spPr>
          <a:xfrm>
            <a:off x="92567" y="965886"/>
            <a:ext cx="8359455" cy="5262979"/>
          </a:xfrm>
          <a:prstGeom prst="rect">
            <a:avLst/>
          </a:prstGeom>
        </p:spPr>
        <p:txBody>
          <a:bodyPr wrap="square">
            <a:spAutoFit/>
          </a:bodyPr>
          <a:lstStyle/>
          <a:p>
            <a:pPr defTabSz="910241"/>
            <a:r>
              <a:rPr lang="en-US" sz="1600" dirty="0">
                <a:solidFill>
                  <a:srgbClr val="002060"/>
                </a:solidFill>
              </a:rPr>
              <a:t>The </a:t>
            </a:r>
            <a:r>
              <a:rPr lang="en-US" sz="1600" dirty="0" err="1">
                <a:solidFill>
                  <a:srgbClr val="002060"/>
                </a:solidFill>
              </a:rPr>
              <a:t>EVSpc</a:t>
            </a:r>
            <a:r>
              <a:rPr lang="en-US" sz="1600" dirty="0">
                <a:solidFill>
                  <a:srgbClr val="002060"/>
                </a:solidFill>
              </a:rPr>
              <a:t> and </a:t>
            </a:r>
            <a:r>
              <a:rPr lang="en-US" sz="1600" dirty="0" err="1">
                <a:solidFill>
                  <a:srgbClr val="002060"/>
                </a:solidFill>
              </a:rPr>
              <a:t>EVScall</a:t>
            </a:r>
            <a:r>
              <a:rPr lang="en-US" sz="1600" dirty="0">
                <a:solidFill>
                  <a:srgbClr val="002060"/>
                </a:solidFill>
              </a:rPr>
              <a:t> software tools were terminated on September 1, 2015. Sending eligibility (270) and claim status (276) batch HIPAA files generated from </a:t>
            </a:r>
            <a:r>
              <a:rPr lang="en-US" sz="1600" dirty="0" err="1">
                <a:solidFill>
                  <a:srgbClr val="002060"/>
                </a:solidFill>
              </a:rPr>
              <a:t>EVSpc</a:t>
            </a:r>
            <a:r>
              <a:rPr lang="en-US" sz="1600" dirty="0">
                <a:solidFill>
                  <a:srgbClr val="002060"/>
                </a:solidFill>
              </a:rPr>
              <a:t>/</a:t>
            </a:r>
            <a:r>
              <a:rPr lang="en-US" sz="1600" dirty="0" err="1">
                <a:solidFill>
                  <a:srgbClr val="002060"/>
                </a:solidFill>
              </a:rPr>
              <a:t>EVScall</a:t>
            </a:r>
            <a:r>
              <a:rPr lang="en-US" sz="1600" dirty="0">
                <a:solidFill>
                  <a:srgbClr val="002060"/>
                </a:solidFill>
              </a:rPr>
              <a:t> should have ceased at that time.</a:t>
            </a:r>
          </a:p>
          <a:p>
            <a:pPr defTabSz="910241"/>
            <a:endParaRPr lang="en-US" sz="1600" dirty="0">
              <a:solidFill>
                <a:srgbClr val="002060"/>
              </a:solidFill>
            </a:endParaRPr>
          </a:p>
          <a:p>
            <a:pPr defTabSz="910241"/>
            <a:r>
              <a:rPr lang="en-US" sz="1600" dirty="0">
                <a:solidFill>
                  <a:srgbClr val="002060"/>
                </a:solidFill>
              </a:rPr>
              <a:t>Because of their four year obsolescence, these </a:t>
            </a:r>
            <a:r>
              <a:rPr lang="en-US" sz="1600" dirty="0" err="1">
                <a:solidFill>
                  <a:srgbClr val="002060"/>
                </a:solidFill>
              </a:rPr>
              <a:t>EVSpc</a:t>
            </a:r>
            <a:r>
              <a:rPr lang="en-US" sz="1600" dirty="0">
                <a:solidFill>
                  <a:srgbClr val="002060"/>
                </a:solidFill>
              </a:rPr>
              <a:t> and </a:t>
            </a:r>
            <a:r>
              <a:rPr lang="en-US" sz="1600" dirty="0" err="1">
                <a:solidFill>
                  <a:srgbClr val="002060"/>
                </a:solidFill>
              </a:rPr>
              <a:t>EVScall</a:t>
            </a:r>
            <a:r>
              <a:rPr lang="en-US" sz="1600" dirty="0">
                <a:solidFill>
                  <a:srgbClr val="002060"/>
                </a:solidFill>
              </a:rPr>
              <a:t> software tools </a:t>
            </a:r>
            <a:r>
              <a:rPr lang="en-US" sz="1600" b="1" dirty="0">
                <a:solidFill>
                  <a:srgbClr val="002060"/>
                </a:solidFill>
              </a:rPr>
              <a:t>will not be compatible </a:t>
            </a:r>
            <a:r>
              <a:rPr lang="en-US" sz="1600" dirty="0">
                <a:solidFill>
                  <a:srgbClr val="002060"/>
                </a:solidFill>
              </a:rPr>
              <a:t>when the agency implements Phase II of its Technical Refresh project this fall. Transactions will fail compliance. Providers must stop using the tool and transition to one of the following options immediately:</a:t>
            </a:r>
          </a:p>
          <a:p>
            <a:pPr defTabSz="910241"/>
            <a:endParaRPr lang="en-US" sz="1600" dirty="0">
              <a:solidFill>
                <a:srgbClr val="002060"/>
              </a:solidFill>
            </a:endParaRPr>
          </a:p>
          <a:p>
            <a:pPr defTabSz="910241">
              <a:buFont typeface="Arial" panose="020B0604020202020204" pitchFamily="34" charset="0"/>
              <a:buChar char="•"/>
            </a:pPr>
            <a:r>
              <a:rPr lang="en-US" sz="1600" dirty="0">
                <a:solidFill>
                  <a:srgbClr val="002060"/>
                </a:solidFill>
              </a:rPr>
              <a:t> Use DDE (Direct Data Entry) in the Provider Online Service Center (POSC)</a:t>
            </a:r>
            <a:br>
              <a:rPr lang="en-US" sz="1600" dirty="0">
                <a:solidFill>
                  <a:srgbClr val="002060"/>
                </a:solidFill>
              </a:rPr>
            </a:br>
            <a:endParaRPr lang="en-US" sz="1600" dirty="0">
              <a:solidFill>
                <a:srgbClr val="002060"/>
              </a:solidFill>
            </a:endParaRPr>
          </a:p>
          <a:p>
            <a:pPr defTabSz="910241">
              <a:buFont typeface="Arial" panose="020B0604020202020204" pitchFamily="34" charset="0"/>
              <a:buChar char="•"/>
            </a:pPr>
            <a:r>
              <a:rPr lang="en-US" sz="1600" dirty="0">
                <a:solidFill>
                  <a:srgbClr val="002060"/>
                </a:solidFill>
              </a:rPr>
              <a:t> Hire a vendor to generate and send your 270 and receive 271 batch files</a:t>
            </a:r>
            <a:br>
              <a:rPr lang="en-US" sz="1600" dirty="0">
                <a:solidFill>
                  <a:srgbClr val="002060"/>
                </a:solidFill>
              </a:rPr>
            </a:br>
            <a:endParaRPr lang="en-US" sz="1600" dirty="0">
              <a:solidFill>
                <a:srgbClr val="002060"/>
              </a:solidFill>
            </a:endParaRPr>
          </a:p>
          <a:p>
            <a:pPr defTabSz="910241">
              <a:buFont typeface="Arial" panose="020B0604020202020204" pitchFamily="34" charset="0"/>
              <a:buChar char="•"/>
            </a:pPr>
            <a:r>
              <a:rPr lang="en-US" sz="1600" dirty="0">
                <a:solidFill>
                  <a:srgbClr val="002060"/>
                </a:solidFill>
              </a:rPr>
              <a:t> Submit and receive 270/271 or 276/277 batch files in accordance with the MassHealth specifications</a:t>
            </a:r>
            <a:br>
              <a:rPr lang="en-US" sz="1600" dirty="0">
                <a:solidFill>
                  <a:srgbClr val="002060"/>
                </a:solidFill>
              </a:rPr>
            </a:br>
            <a:endParaRPr lang="en-US" sz="1600" dirty="0">
              <a:solidFill>
                <a:srgbClr val="002060"/>
              </a:solidFill>
            </a:endParaRPr>
          </a:p>
          <a:p>
            <a:pPr defTabSz="910241">
              <a:buFont typeface="Arial" panose="020B0604020202020204" pitchFamily="34" charset="0"/>
              <a:buChar char="•"/>
            </a:pPr>
            <a:r>
              <a:rPr lang="en-US" sz="1600" dirty="0">
                <a:solidFill>
                  <a:srgbClr val="002060"/>
                </a:solidFill>
              </a:rPr>
              <a:t> Submit and receive a 270/271 or 276/277 batch files through the POSC or through a system-to-system connection</a:t>
            </a:r>
          </a:p>
          <a:p>
            <a:pPr defTabSz="910241"/>
            <a:endParaRPr lang="en-US" sz="1600" dirty="0">
              <a:solidFill>
                <a:srgbClr val="002060"/>
              </a:solidFill>
            </a:endParaRPr>
          </a:p>
          <a:p>
            <a:pPr defTabSz="910241"/>
            <a:r>
              <a:rPr lang="en-US" sz="1600" dirty="0">
                <a:solidFill>
                  <a:srgbClr val="002060"/>
                </a:solidFill>
              </a:rPr>
              <a:t>For questions or assistance, please contact the MassHealth Customer Service Center at 1-800-841-2900 or </a:t>
            </a:r>
            <a:r>
              <a:rPr lang="en-US" sz="1600" b="1" dirty="0">
                <a:solidFill>
                  <a:srgbClr val="14558F"/>
                </a:solidFill>
                <a:hlinkClick r:id="rId2"/>
              </a:rPr>
              <a:t>edi@mahealth.net</a:t>
            </a:r>
            <a:r>
              <a:rPr lang="en-US" sz="1600" dirty="0">
                <a:solidFill>
                  <a:srgbClr val="141414"/>
                </a:solidFill>
              </a:rPr>
              <a:t>.</a:t>
            </a:r>
          </a:p>
        </p:txBody>
      </p:sp>
      <p:cxnSp>
        <p:nvCxnSpPr>
          <p:cNvPr id="4" name="Straight Connector 3"/>
          <p:cNvCxnSpPr/>
          <p:nvPr/>
        </p:nvCxnSpPr>
        <p:spPr bwMode="auto">
          <a:xfrm>
            <a:off x="174945" y="856736"/>
            <a:ext cx="8610600" cy="0"/>
          </a:xfrm>
          <a:prstGeom prst="line">
            <a:avLst/>
          </a:prstGeom>
          <a:noFill/>
          <a:ln w="9525" cap="flat" cmpd="sng" algn="ctr">
            <a:solidFill>
              <a:schemeClr val="accent1"/>
            </a:solidFill>
            <a:prstDash val="solid"/>
            <a:round/>
            <a:headEnd type="none" w="med" len="med"/>
            <a:tailEnd type="none" w="med" len="med"/>
          </a:ln>
          <a:effectLst/>
        </p:spPr>
      </p:cxnSp>
    </p:spTree>
    <p:extLst>
      <p:ext uri="{BB962C8B-B14F-4D97-AF65-F5344CB8AC3E}">
        <p14:creationId xmlns:p14="http://schemas.microsoft.com/office/powerpoint/2010/main" val="33908220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249194"/>
            <a:ext cx="7467600" cy="738664"/>
          </a:xfrm>
        </p:spPr>
        <p:txBody>
          <a:bodyPr lIns="0" tIns="0" rIns="0" bIns="0"/>
          <a:lstStyle/>
          <a:p>
            <a:pPr eaLnBrk="1" hangingPunct="1"/>
            <a:r>
              <a:rPr lang="en-US" sz="2400" dirty="0">
                <a:solidFill>
                  <a:srgbClr val="002060"/>
                </a:solidFill>
              </a:rPr>
              <a:t>Important message for Providers and Providers that utilize Billing Intermediaries</a:t>
            </a:r>
          </a:p>
        </p:txBody>
      </p:sp>
      <p:sp>
        <p:nvSpPr>
          <p:cNvPr id="92164" name="Text Box 10"/>
          <p:cNvSpPr txBox="1">
            <a:spLocks noChangeArrowheads="1"/>
          </p:cNvSpPr>
          <p:nvPr/>
        </p:nvSpPr>
        <p:spPr bwMode="auto">
          <a:xfrm>
            <a:off x="5392738" y="2471738"/>
            <a:ext cx="2684462" cy="295275"/>
          </a:xfrm>
          <a:prstGeom prst="rect">
            <a:avLst/>
          </a:prstGeom>
          <a:noFill/>
          <a:ln w="6350">
            <a:noFill/>
            <a:miter lim="800000"/>
            <a:headEnd/>
            <a:tailEnd/>
          </a:ln>
        </p:spPr>
        <p:txBody>
          <a:bodyPr lIns="72000" tIns="72000" rIns="72000" bIns="72000"/>
          <a:lstStyle/>
          <a:p>
            <a:pPr eaLnBrk="0" hangingPunct="0">
              <a:buFontTx/>
              <a:buChar char="•"/>
              <a:defRPr/>
            </a:pPr>
            <a:endParaRPr lang="en-US" sz="1200" dirty="0">
              <a:solidFill>
                <a:srgbClr val="000066"/>
              </a:solidFill>
            </a:endParaRPr>
          </a:p>
        </p:txBody>
      </p:sp>
      <p:cxnSp>
        <p:nvCxnSpPr>
          <p:cNvPr id="13" name="Straight Connector 12"/>
          <p:cNvCxnSpPr/>
          <p:nvPr/>
        </p:nvCxnSpPr>
        <p:spPr bwMode="auto">
          <a:xfrm>
            <a:off x="381000" y="1128584"/>
            <a:ext cx="8610600" cy="0"/>
          </a:xfrm>
          <a:prstGeom prst="line">
            <a:avLst/>
          </a:prstGeom>
          <a:noFill/>
          <a:ln w="9525" cap="flat" cmpd="sng" algn="ctr">
            <a:solidFill>
              <a:schemeClr val="accent1"/>
            </a:solidFill>
            <a:prstDash val="solid"/>
            <a:round/>
            <a:headEnd type="none" w="med" len="med"/>
            <a:tailEnd type="none" w="med" len="med"/>
          </a:ln>
          <a:effectLst/>
        </p:spPr>
      </p:cxnSp>
      <p:sp>
        <p:nvSpPr>
          <p:cNvPr id="15" name="Rectangle 3"/>
          <p:cNvSpPr txBox="1">
            <a:spLocks noChangeArrowheads="1"/>
          </p:cNvSpPr>
          <p:nvPr/>
        </p:nvSpPr>
        <p:spPr bwMode="auto">
          <a:xfrm>
            <a:off x="228600" y="1219200"/>
            <a:ext cx="8763000" cy="510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buClr>
                <a:srgbClr val="002060"/>
              </a:buClr>
              <a:defRPr/>
            </a:pPr>
            <a:r>
              <a:rPr lang="en-US" dirty="0">
                <a:solidFill>
                  <a:srgbClr val="002060"/>
                </a:solidFill>
              </a:rPr>
              <a:t>Please be reminded that all claims submitters (providers and billing intermediaries that submit claims on their behalf) must curtail excessive and duplicative claims transactions</a:t>
            </a:r>
          </a:p>
          <a:p>
            <a:pPr marL="285750" indent="-285750">
              <a:spcBef>
                <a:spcPts val="600"/>
              </a:spcBef>
              <a:spcAft>
                <a:spcPts val="600"/>
              </a:spcAft>
              <a:buClr>
                <a:srgbClr val="002060"/>
              </a:buClr>
              <a:buFont typeface="Wingdings" panose="05000000000000000000" pitchFamily="2" charset="2"/>
              <a:buChar char="Ø"/>
              <a:defRPr/>
            </a:pPr>
            <a:r>
              <a:rPr lang="en-US" kern="0" dirty="0">
                <a:solidFill>
                  <a:srgbClr val="002060"/>
                </a:solidFill>
                <a:cs typeface="Arial"/>
              </a:rPr>
              <a:t>MassHealth provider regulations 130 CMR 450.307(B)(1) state that duplicate billing is an unacceptable billing practice that providers should not engage in</a:t>
            </a:r>
          </a:p>
          <a:p>
            <a:pPr marL="285750" indent="-285750">
              <a:spcBef>
                <a:spcPts val="600"/>
              </a:spcBef>
              <a:spcAft>
                <a:spcPts val="600"/>
              </a:spcAft>
              <a:buClr>
                <a:srgbClr val="002060"/>
              </a:buClr>
              <a:buFont typeface="Wingdings" panose="05000000000000000000" pitchFamily="2" charset="2"/>
              <a:buChar char="Ø"/>
              <a:defRPr/>
            </a:pPr>
            <a:r>
              <a:rPr lang="en-US" kern="0" dirty="0">
                <a:solidFill>
                  <a:srgbClr val="002060"/>
                </a:solidFill>
                <a:cs typeface="Arial"/>
              </a:rPr>
              <a:t>If uncertain, providers should check claim status (276/277) via POSC </a:t>
            </a:r>
            <a:r>
              <a:rPr lang="en-US" b="1" i="1" kern="0" dirty="0">
                <a:solidFill>
                  <a:srgbClr val="002060"/>
                </a:solidFill>
                <a:cs typeface="Arial"/>
              </a:rPr>
              <a:t>first</a:t>
            </a:r>
            <a:r>
              <a:rPr lang="en-US" kern="0" dirty="0">
                <a:solidFill>
                  <a:srgbClr val="002060"/>
                </a:solidFill>
                <a:cs typeface="Arial"/>
              </a:rPr>
              <a:t> prior to submission of a second claim. MMIS adjudicates claims real time and claims status is available within at least two business days    </a:t>
            </a:r>
          </a:p>
          <a:p>
            <a:pPr marL="282575" indent="-282575">
              <a:spcBef>
                <a:spcPts val="600"/>
              </a:spcBef>
              <a:spcAft>
                <a:spcPts val="600"/>
              </a:spcAft>
              <a:buClr>
                <a:srgbClr val="002060"/>
              </a:buClr>
              <a:buFont typeface="Wingdings" pitchFamily="2" charset="2"/>
              <a:buChar char="Ø"/>
              <a:defRPr/>
            </a:pPr>
            <a:r>
              <a:rPr lang="en-US" kern="0" dirty="0">
                <a:solidFill>
                  <a:srgbClr val="002060"/>
                </a:solidFill>
                <a:cs typeface="Arial"/>
              </a:rPr>
              <a:t>Medicare crossover claims for dually eligible members are automatically transmitted by the Medicare contractor (Benefits Coordination and Recovery Center (BCRC) to MassHealth when at least one claim line is Medicare approved. MassHealth receives and adjudicates Medicare crossover files in MMIS, the status of these claims can also be checked via POSC</a:t>
            </a:r>
          </a:p>
          <a:p>
            <a:pPr>
              <a:spcBef>
                <a:spcPts val="600"/>
              </a:spcBef>
              <a:spcAft>
                <a:spcPts val="600"/>
              </a:spcAft>
              <a:buClr>
                <a:srgbClr val="002060"/>
              </a:buClr>
              <a:defRPr/>
            </a:pPr>
            <a:r>
              <a:rPr lang="en-US" kern="0" dirty="0">
                <a:solidFill>
                  <a:srgbClr val="002060"/>
                </a:solidFill>
                <a:cs typeface="Arial"/>
              </a:rPr>
              <a:t>To learn more about how to check claim status in POSC, please refer to 	 </a:t>
            </a:r>
            <a:r>
              <a:rPr lang="en-US" dirty="0">
                <a:solidFill>
                  <a:srgbClr val="000000"/>
                </a:solidFill>
                <a:hlinkClick r:id="rId3"/>
              </a:rPr>
              <a:t>https://www.mass.gov/how-to/check-claim-status</a:t>
            </a:r>
            <a:r>
              <a:rPr lang="en-US" dirty="0">
                <a:solidFill>
                  <a:srgbClr val="000000"/>
                </a:solidFill>
              </a:rPr>
              <a:t> </a:t>
            </a:r>
            <a:r>
              <a:rPr lang="en-US" kern="0" dirty="0">
                <a:solidFill>
                  <a:srgbClr val="002060"/>
                </a:solidFill>
                <a:cs typeface="Arial"/>
              </a:rPr>
              <a:t>for more information.</a:t>
            </a:r>
          </a:p>
          <a:p>
            <a:pPr>
              <a:spcBef>
                <a:spcPts val="600"/>
              </a:spcBef>
              <a:spcAft>
                <a:spcPts val="600"/>
              </a:spcAft>
              <a:buClr>
                <a:srgbClr val="002060"/>
              </a:buClr>
              <a:defRPr/>
            </a:pPr>
            <a:endParaRPr lang="en-US" kern="0" dirty="0">
              <a:solidFill>
                <a:srgbClr val="002060"/>
              </a:solidFill>
              <a:cs typeface="Arial"/>
            </a:endParaRPr>
          </a:p>
          <a:p>
            <a:pPr>
              <a:spcBef>
                <a:spcPts val="600"/>
              </a:spcBef>
              <a:spcAft>
                <a:spcPts val="600"/>
              </a:spcAft>
              <a:buClr>
                <a:srgbClr val="000066"/>
              </a:buClr>
              <a:defRPr/>
            </a:pPr>
            <a:endParaRPr lang="en-US" kern="0" dirty="0">
              <a:solidFill>
                <a:srgbClr val="000066"/>
              </a:solidFill>
              <a:cs typeface="Arial"/>
            </a:endParaRPr>
          </a:p>
          <a:p>
            <a:pPr marL="1196975" lvl="2" indent="-282575">
              <a:spcBef>
                <a:spcPts val="600"/>
              </a:spcBef>
              <a:spcAft>
                <a:spcPts val="600"/>
              </a:spcAft>
              <a:buClr>
                <a:srgbClr val="000066"/>
              </a:buClr>
              <a:buFont typeface="Wingdings" pitchFamily="2" charset="2"/>
              <a:buChar char="Ø"/>
              <a:defRPr/>
            </a:pPr>
            <a:endParaRPr lang="en-US" kern="0" dirty="0">
              <a:solidFill>
                <a:srgbClr val="000066"/>
              </a:solidFill>
              <a:cs typeface="Arial"/>
            </a:endParaRPr>
          </a:p>
        </p:txBody>
      </p:sp>
      <p:sp>
        <p:nvSpPr>
          <p:cNvPr id="8" name="Rectangle 7"/>
          <p:cNvSpPr/>
          <p:nvPr/>
        </p:nvSpPr>
        <p:spPr>
          <a:xfrm>
            <a:off x="0" y="6364588"/>
            <a:ext cx="3940358" cy="261610"/>
          </a:xfrm>
          <a:prstGeom prst="rect">
            <a:avLst/>
          </a:prstGeom>
        </p:spPr>
        <p:txBody>
          <a:bodyPr wrap="square">
            <a:spAutoFit/>
          </a:bodyPr>
          <a:lstStyle/>
          <a:p>
            <a:r>
              <a:rPr lang="en-US" sz="1100" dirty="0">
                <a:solidFill>
                  <a:srgbClr val="000066"/>
                </a:solidFill>
              </a:rPr>
              <a:t>www.mass.gov/masshealth</a:t>
            </a:r>
          </a:p>
        </p:txBody>
      </p:sp>
    </p:spTree>
    <p:extLst>
      <p:ext uri="{BB962C8B-B14F-4D97-AF65-F5344CB8AC3E}">
        <p14:creationId xmlns:p14="http://schemas.microsoft.com/office/powerpoint/2010/main" val="4176598852"/>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272116" y="318605"/>
            <a:ext cx="7609614" cy="738664"/>
          </a:xfrm>
        </p:spPr>
        <p:txBody>
          <a:bodyPr lIns="0" tIns="0" rIns="0" bIns="0"/>
          <a:lstStyle/>
          <a:p>
            <a:r>
              <a:rPr lang="en-US" sz="2400" dirty="0">
                <a:solidFill>
                  <a:srgbClr val="002060"/>
                </a:solidFill>
              </a:rPr>
              <a:t>Ordering, Referring and Prescribing (ORP) Requirements</a:t>
            </a:r>
          </a:p>
        </p:txBody>
      </p:sp>
      <p:cxnSp>
        <p:nvCxnSpPr>
          <p:cNvPr id="13" name="Straight Connector 12"/>
          <p:cNvCxnSpPr/>
          <p:nvPr/>
        </p:nvCxnSpPr>
        <p:spPr bwMode="auto">
          <a:xfrm>
            <a:off x="342900" y="1013254"/>
            <a:ext cx="8610600" cy="0"/>
          </a:xfrm>
          <a:prstGeom prst="line">
            <a:avLst/>
          </a:prstGeom>
          <a:noFill/>
          <a:ln w="9525" cap="flat" cmpd="sng" algn="ctr">
            <a:solidFill>
              <a:schemeClr val="accent1"/>
            </a:solidFill>
            <a:prstDash val="solid"/>
            <a:round/>
            <a:headEnd type="none" w="med" len="med"/>
            <a:tailEnd type="none" w="med" len="med"/>
          </a:ln>
          <a:effectLst/>
        </p:spPr>
      </p:cxnSp>
      <p:sp>
        <p:nvSpPr>
          <p:cNvPr id="8" name="Rectangle 7"/>
          <p:cNvSpPr/>
          <p:nvPr/>
        </p:nvSpPr>
        <p:spPr>
          <a:xfrm>
            <a:off x="0" y="6355535"/>
            <a:ext cx="3940358" cy="261610"/>
          </a:xfrm>
          <a:prstGeom prst="rect">
            <a:avLst/>
          </a:prstGeom>
        </p:spPr>
        <p:txBody>
          <a:bodyPr wrap="square">
            <a:spAutoFit/>
          </a:bodyPr>
          <a:lstStyle/>
          <a:p>
            <a:r>
              <a:rPr lang="en-US" sz="1100" dirty="0">
                <a:solidFill>
                  <a:srgbClr val="000066"/>
                </a:solidFill>
              </a:rPr>
              <a:t>www.mass.gov/masshealth</a:t>
            </a:r>
          </a:p>
        </p:txBody>
      </p:sp>
      <p:sp>
        <p:nvSpPr>
          <p:cNvPr id="9" name="Rectangle 8"/>
          <p:cNvSpPr/>
          <p:nvPr/>
        </p:nvSpPr>
        <p:spPr>
          <a:xfrm>
            <a:off x="114301" y="1656331"/>
            <a:ext cx="8839199" cy="829073"/>
          </a:xfrm>
          <a:prstGeom prst="rect">
            <a:avLst/>
          </a:prstGeom>
        </p:spPr>
        <p:txBody>
          <a:bodyPr wrap="square">
            <a:spAutoFit/>
          </a:bodyPr>
          <a:lstStyle/>
          <a:p>
            <a:pPr>
              <a:lnSpc>
                <a:spcPct val="114000"/>
              </a:lnSpc>
            </a:pPr>
            <a:r>
              <a:rPr lang="en-US" sz="1400" dirty="0" err="1">
                <a:solidFill>
                  <a:srgbClr val="002060"/>
                </a:solidFill>
              </a:rPr>
              <a:t>MassHealth</a:t>
            </a:r>
            <a:r>
              <a:rPr lang="en-US" sz="1400" dirty="0">
                <a:solidFill>
                  <a:srgbClr val="002060"/>
                </a:solidFill>
              </a:rPr>
              <a:t> continues to provide informational edits on claims to billing providers whose claims do not meet ORP requirements. Once requirements are fully implemented (date, TBA), impacted claims will be denied for these reasons if provider billing processes are not corrected:</a:t>
            </a:r>
            <a:endParaRPr lang="en-US" altLang="en-US" sz="1600" dirty="0">
              <a:solidFill>
                <a:srgbClr val="000000"/>
              </a:solidFill>
              <a:ea typeface="Times New Roman" pitchFamily="18" charset="0"/>
              <a:cs typeface="Arial" pitchFamily="34" charset="0"/>
            </a:endParaRPr>
          </a:p>
        </p:txBody>
      </p:sp>
      <p:sp>
        <p:nvSpPr>
          <p:cNvPr id="2" name="TextBox 1"/>
          <p:cNvSpPr txBox="1"/>
          <p:nvPr/>
        </p:nvSpPr>
        <p:spPr>
          <a:xfrm>
            <a:off x="677683" y="1138035"/>
            <a:ext cx="7712432" cy="369332"/>
          </a:xfrm>
          <a:prstGeom prst="rect">
            <a:avLst/>
          </a:prstGeom>
          <a:noFill/>
        </p:spPr>
        <p:txBody>
          <a:bodyPr wrap="none" rtlCol="0">
            <a:spAutoFit/>
          </a:bodyPr>
          <a:lstStyle/>
          <a:p>
            <a:r>
              <a:rPr lang="en-US" dirty="0">
                <a:solidFill>
                  <a:srgbClr val="000000"/>
                </a:solidFill>
                <a:hlinkClick r:id="rId3"/>
              </a:rPr>
              <a:t>https://www.mass.gov/the-aca-orp-requirements-for-masshealth-providers</a:t>
            </a:r>
            <a:endParaRPr lang="en-US" dirty="0">
              <a:solidFill>
                <a:srgbClr val="000000"/>
              </a:solidFill>
            </a:endParaRPr>
          </a:p>
        </p:txBody>
      </p:sp>
      <p:sp>
        <p:nvSpPr>
          <p:cNvPr id="4" name="TextBox 3"/>
          <p:cNvSpPr txBox="1"/>
          <p:nvPr/>
        </p:nvSpPr>
        <p:spPr>
          <a:xfrm>
            <a:off x="31921" y="2546645"/>
            <a:ext cx="9003957" cy="738664"/>
          </a:xfrm>
          <a:prstGeom prst="rect">
            <a:avLst/>
          </a:prstGeom>
          <a:noFill/>
        </p:spPr>
        <p:txBody>
          <a:bodyPr wrap="square" rtlCol="0">
            <a:spAutoFit/>
          </a:bodyPr>
          <a:lstStyle/>
          <a:p>
            <a:pPr marL="742950" lvl="1" indent="-285750">
              <a:buFont typeface="Arial" panose="020B0604020202020204" pitchFamily="34" charset="0"/>
              <a:buChar char="•"/>
            </a:pPr>
            <a:r>
              <a:rPr lang="en-US" sz="1400" dirty="0">
                <a:solidFill>
                  <a:srgbClr val="002060"/>
                </a:solidFill>
              </a:rPr>
              <a:t>The NPI of the ORP provider must be included on the claim</a:t>
            </a:r>
          </a:p>
          <a:p>
            <a:pPr marL="742950" lvl="2" indent="-285750">
              <a:buFont typeface="Arial" panose="020B0604020202020204" pitchFamily="34" charset="0"/>
              <a:buChar char="•"/>
            </a:pPr>
            <a:r>
              <a:rPr lang="en-US" sz="1400" dirty="0">
                <a:solidFill>
                  <a:srgbClr val="002060"/>
                </a:solidFill>
              </a:rPr>
              <a:t>The ORP provider must be actively enrolled with </a:t>
            </a:r>
            <a:r>
              <a:rPr lang="en-US" sz="1400" dirty="0" err="1">
                <a:solidFill>
                  <a:srgbClr val="002060"/>
                </a:solidFill>
              </a:rPr>
              <a:t>MassHealth</a:t>
            </a:r>
            <a:r>
              <a:rPr lang="en-US" sz="1400" dirty="0">
                <a:solidFill>
                  <a:srgbClr val="002060"/>
                </a:solidFill>
              </a:rPr>
              <a:t> at least as a </a:t>
            </a:r>
            <a:r>
              <a:rPr lang="en-US" sz="1400" dirty="0" err="1">
                <a:solidFill>
                  <a:srgbClr val="002060"/>
                </a:solidFill>
              </a:rPr>
              <a:t>nonbilling</a:t>
            </a:r>
            <a:r>
              <a:rPr lang="en-US" sz="1400" dirty="0">
                <a:solidFill>
                  <a:srgbClr val="002060"/>
                </a:solidFill>
              </a:rPr>
              <a:t> provider</a:t>
            </a:r>
          </a:p>
          <a:p>
            <a:pPr marL="742950" lvl="1" indent="-285750">
              <a:buFont typeface="Arial" panose="020B0604020202020204" pitchFamily="34" charset="0"/>
              <a:buChar char="•"/>
            </a:pPr>
            <a:r>
              <a:rPr lang="en-US" sz="1400" dirty="0">
                <a:solidFill>
                  <a:srgbClr val="002060"/>
                </a:solidFill>
              </a:rPr>
              <a:t>The ORP provider must be one of the eligible ORP provider types</a:t>
            </a:r>
          </a:p>
        </p:txBody>
      </p:sp>
      <p:sp>
        <p:nvSpPr>
          <p:cNvPr id="5" name="TextBox 4"/>
          <p:cNvSpPr txBox="1"/>
          <p:nvPr/>
        </p:nvSpPr>
        <p:spPr>
          <a:xfrm>
            <a:off x="114301" y="4884585"/>
            <a:ext cx="8760175" cy="1384995"/>
          </a:xfrm>
          <a:prstGeom prst="rect">
            <a:avLst/>
          </a:prstGeom>
          <a:noFill/>
        </p:spPr>
        <p:txBody>
          <a:bodyPr wrap="square" rtlCol="0">
            <a:spAutoFit/>
          </a:bodyPr>
          <a:lstStyle/>
          <a:p>
            <a:r>
              <a:rPr lang="en-US" sz="1400" kern="0" dirty="0">
                <a:solidFill>
                  <a:srgbClr val="000066"/>
                </a:solidFill>
                <a:cs typeface="Arial"/>
              </a:rPr>
              <a:t>For additional details, please refer to </a:t>
            </a:r>
            <a:r>
              <a:rPr lang="en-US" sz="1400" dirty="0">
                <a:solidFill>
                  <a:srgbClr val="002060"/>
                </a:solidFill>
              </a:rPr>
              <a:t>All Provider Bulletins 259 and 274.</a:t>
            </a:r>
          </a:p>
          <a:p>
            <a:r>
              <a:rPr lang="en-US" sz="1400" dirty="0">
                <a:solidFill>
                  <a:srgbClr val="000000"/>
                </a:solidFill>
                <a:hlinkClick r:id="rId4"/>
              </a:rPr>
              <a:t>https://www.mass.gov/files/documents/2016/07/we/all-259.pdf</a:t>
            </a:r>
            <a:endParaRPr lang="en-US" sz="1400" dirty="0">
              <a:solidFill>
                <a:srgbClr val="000000"/>
              </a:solidFill>
            </a:endParaRPr>
          </a:p>
          <a:p>
            <a:r>
              <a:rPr lang="en-US" sz="1400" dirty="0">
                <a:solidFill>
                  <a:srgbClr val="000000"/>
                </a:solidFill>
                <a:hlinkClick r:id="rId5"/>
              </a:rPr>
              <a:t>https://www.mass.gov/files/documents/2018/02/08/all-274.pdf</a:t>
            </a:r>
            <a:br>
              <a:rPr lang="en-US" sz="1400" dirty="0">
                <a:solidFill>
                  <a:srgbClr val="000000"/>
                </a:solidFill>
              </a:rPr>
            </a:br>
            <a:endParaRPr lang="en-US" sz="1400" kern="0" dirty="0">
              <a:solidFill>
                <a:srgbClr val="000066"/>
              </a:solidFill>
              <a:cs typeface="Arial"/>
            </a:endParaRPr>
          </a:p>
          <a:p>
            <a:pPr>
              <a:spcAft>
                <a:spcPts val="600"/>
              </a:spcAft>
              <a:buClr>
                <a:srgbClr val="000066"/>
              </a:buClr>
              <a:defRPr/>
            </a:pPr>
            <a:r>
              <a:rPr lang="en-US" sz="1400" kern="0" dirty="0">
                <a:solidFill>
                  <a:srgbClr val="000066"/>
                </a:solidFill>
                <a:cs typeface="Arial"/>
              </a:rPr>
              <a:t>If you have any questions, please contact the </a:t>
            </a:r>
            <a:r>
              <a:rPr lang="en-US" sz="1400" kern="0" dirty="0" err="1">
                <a:solidFill>
                  <a:srgbClr val="000066"/>
                </a:solidFill>
                <a:cs typeface="Arial"/>
              </a:rPr>
              <a:t>MassHealth</a:t>
            </a:r>
            <a:r>
              <a:rPr lang="en-US" sz="1400" kern="0" dirty="0">
                <a:solidFill>
                  <a:srgbClr val="000066"/>
                </a:solidFill>
                <a:cs typeface="Arial"/>
              </a:rPr>
              <a:t> Customer Service Center by e-mail at </a:t>
            </a:r>
            <a:r>
              <a:rPr lang="en-US" sz="1400" kern="0" dirty="0">
                <a:solidFill>
                  <a:srgbClr val="000066"/>
                </a:solidFill>
                <a:cs typeface="Arial"/>
                <a:hlinkClick r:id="rId6"/>
              </a:rPr>
              <a:t>providersupport@mahealth.net</a:t>
            </a:r>
            <a:r>
              <a:rPr lang="en-US" sz="1400" kern="0" dirty="0">
                <a:solidFill>
                  <a:srgbClr val="000066"/>
                </a:solidFill>
                <a:cs typeface="Arial"/>
              </a:rPr>
              <a:t>, or by phone at 1-800-841-2900. </a:t>
            </a:r>
          </a:p>
        </p:txBody>
      </p:sp>
      <p:sp>
        <p:nvSpPr>
          <p:cNvPr id="7" name="TextBox 6"/>
          <p:cNvSpPr txBox="1"/>
          <p:nvPr/>
        </p:nvSpPr>
        <p:spPr>
          <a:xfrm>
            <a:off x="517956" y="3371265"/>
            <a:ext cx="8181201" cy="1384995"/>
          </a:xfrm>
          <a:prstGeom prst="rect">
            <a:avLst/>
          </a:prstGeom>
          <a:noFill/>
        </p:spPr>
        <p:txBody>
          <a:bodyPr wrap="square" rtlCol="0">
            <a:spAutoFit/>
          </a:bodyPr>
          <a:lstStyle/>
          <a:p>
            <a:r>
              <a:rPr lang="en-US" sz="1400" dirty="0">
                <a:solidFill>
                  <a:srgbClr val="002060"/>
                </a:solidFill>
              </a:rPr>
              <a:t>Remaining dates in July are: </a:t>
            </a:r>
          </a:p>
          <a:p>
            <a:pPr marL="285750" indent="-285750">
              <a:buFont typeface="Arial" panose="020B0604020202020204" pitchFamily="34" charset="0"/>
              <a:buChar char="•"/>
            </a:pPr>
            <a:r>
              <a:rPr lang="en-US" sz="1400" dirty="0">
                <a:solidFill>
                  <a:srgbClr val="002060"/>
                </a:solidFill>
              </a:rPr>
              <a:t>Wednesday, July 31st, 1:00 - 2:00 pm (Enrollment and Billing)</a:t>
            </a:r>
          </a:p>
          <a:p>
            <a:pPr marL="285750" indent="-285750">
              <a:buFont typeface="Arial" panose="020B0604020202020204" pitchFamily="34" charset="0"/>
              <a:buChar char="•"/>
            </a:pPr>
            <a:r>
              <a:rPr lang="en-US" sz="1400" dirty="0">
                <a:solidFill>
                  <a:srgbClr val="002060"/>
                </a:solidFill>
              </a:rPr>
              <a:t>Wednesday, July 31st,  2:00 - 2:30 pm (Enrollment Only)</a:t>
            </a:r>
          </a:p>
          <a:p>
            <a:pPr marL="285750" indent="-285750">
              <a:buFont typeface="Arial" panose="020B0604020202020204" pitchFamily="34" charset="0"/>
              <a:buChar char="•"/>
            </a:pPr>
            <a:r>
              <a:rPr lang="en-US" sz="1400" dirty="0">
                <a:solidFill>
                  <a:srgbClr val="002060"/>
                </a:solidFill>
              </a:rPr>
              <a:t>Wednesday, July 31st, 2:30 - 3:00 pm </a:t>
            </a:r>
            <a:r>
              <a:rPr lang="en-US" sz="1400" i="1" dirty="0">
                <a:solidFill>
                  <a:srgbClr val="002060"/>
                </a:solidFill>
              </a:rPr>
              <a:t>(Billing Only)</a:t>
            </a:r>
            <a:endParaRPr lang="en-US" sz="1400" dirty="0">
              <a:solidFill>
                <a:srgbClr val="002060"/>
              </a:solidFill>
            </a:endParaRPr>
          </a:p>
          <a:p>
            <a:r>
              <a:rPr lang="en-US" sz="1400" dirty="0">
                <a:solidFill>
                  <a:srgbClr val="002060"/>
                </a:solidFill>
              </a:rPr>
              <a:t>There are also</a:t>
            </a:r>
            <a:r>
              <a:rPr lang="en-US" sz="1400" dirty="0">
                <a:solidFill>
                  <a:srgbClr val="FF0000"/>
                </a:solidFill>
              </a:rPr>
              <a:t> </a:t>
            </a:r>
            <a:r>
              <a:rPr lang="en-US" sz="1400" dirty="0">
                <a:solidFill>
                  <a:srgbClr val="002060"/>
                </a:solidFill>
              </a:rPr>
              <a:t>12 more sessions scheduled for August and September 2019. </a:t>
            </a:r>
          </a:p>
          <a:p>
            <a:r>
              <a:rPr lang="en-US" sz="1400" dirty="0">
                <a:solidFill>
                  <a:srgbClr val="002060"/>
                </a:solidFill>
              </a:rPr>
              <a:t>Please enroll at </a:t>
            </a:r>
            <a:r>
              <a:rPr lang="en-US" sz="1400" dirty="0">
                <a:solidFill>
                  <a:srgbClr val="002060"/>
                </a:solidFill>
                <a:hlinkClick r:id="rId7"/>
              </a:rPr>
              <a:t>www.masshealthtraining.com</a:t>
            </a:r>
            <a:r>
              <a:rPr lang="en-US" sz="1400" dirty="0">
                <a:solidFill>
                  <a:srgbClr val="002060"/>
                </a:solidFill>
              </a:rPr>
              <a:t> </a:t>
            </a:r>
          </a:p>
        </p:txBody>
      </p:sp>
    </p:spTree>
    <p:extLst>
      <p:ext uri="{BB962C8B-B14F-4D97-AF65-F5344CB8AC3E}">
        <p14:creationId xmlns:p14="http://schemas.microsoft.com/office/powerpoint/2010/main" val="3780159925"/>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3" name="Rectangle 2"/>
          <p:cNvSpPr>
            <a:spLocks noGrp="1" noChangeArrowheads="1"/>
          </p:cNvSpPr>
          <p:nvPr>
            <p:ph type="title" idx="4294967295"/>
          </p:nvPr>
        </p:nvSpPr>
        <p:spPr>
          <a:xfrm>
            <a:off x="381000" y="328469"/>
            <a:ext cx="7467600" cy="430887"/>
          </a:xfrm>
        </p:spPr>
        <p:txBody>
          <a:bodyPr lIns="0" tIns="0" rIns="0" bIns="0"/>
          <a:lstStyle/>
          <a:p>
            <a:r>
              <a:rPr lang="en-US" sz="2800" dirty="0">
                <a:solidFill>
                  <a:srgbClr val="002060"/>
                </a:solidFill>
              </a:rPr>
              <a:t>Changes to the Customer Web Portal (CWP) </a:t>
            </a:r>
          </a:p>
        </p:txBody>
      </p:sp>
      <p:sp>
        <p:nvSpPr>
          <p:cNvPr id="92164" name="Text Box 10"/>
          <p:cNvSpPr txBox="1">
            <a:spLocks noChangeArrowheads="1"/>
          </p:cNvSpPr>
          <p:nvPr/>
        </p:nvSpPr>
        <p:spPr bwMode="auto">
          <a:xfrm>
            <a:off x="5392738" y="2471738"/>
            <a:ext cx="2684462" cy="295275"/>
          </a:xfrm>
          <a:prstGeom prst="rect">
            <a:avLst/>
          </a:prstGeom>
          <a:noFill/>
          <a:ln w="6350">
            <a:noFill/>
            <a:miter lim="800000"/>
            <a:headEnd/>
            <a:tailEnd/>
          </a:ln>
        </p:spPr>
        <p:txBody>
          <a:bodyPr lIns="72000" tIns="72000" rIns="72000" bIns="72000"/>
          <a:lstStyle/>
          <a:p>
            <a:pPr eaLnBrk="0" hangingPunct="0">
              <a:buFontTx/>
              <a:buChar char="•"/>
              <a:defRPr/>
            </a:pPr>
            <a:endParaRPr lang="en-US" sz="1200" dirty="0">
              <a:solidFill>
                <a:srgbClr val="000066"/>
              </a:solidFill>
            </a:endParaRPr>
          </a:p>
        </p:txBody>
      </p:sp>
      <p:cxnSp>
        <p:nvCxnSpPr>
          <p:cNvPr id="13" name="Straight Connector 12"/>
          <p:cNvCxnSpPr/>
          <p:nvPr/>
        </p:nvCxnSpPr>
        <p:spPr bwMode="auto">
          <a:xfrm>
            <a:off x="205944" y="947352"/>
            <a:ext cx="8610600" cy="0"/>
          </a:xfrm>
          <a:prstGeom prst="line">
            <a:avLst/>
          </a:prstGeom>
          <a:noFill/>
          <a:ln w="9525" cap="flat" cmpd="sng" algn="ctr">
            <a:solidFill>
              <a:schemeClr val="accent1"/>
            </a:solidFill>
            <a:prstDash val="solid"/>
            <a:round/>
            <a:headEnd type="none" w="med" len="med"/>
            <a:tailEnd type="none" w="med" len="med"/>
          </a:ln>
          <a:effectLst/>
        </p:spPr>
      </p:cxnSp>
      <p:sp>
        <p:nvSpPr>
          <p:cNvPr id="8" name="Rectangle 7"/>
          <p:cNvSpPr/>
          <p:nvPr/>
        </p:nvSpPr>
        <p:spPr>
          <a:xfrm>
            <a:off x="0" y="6359610"/>
            <a:ext cx="3940358" cy="261610"/>
          </a:xfrm>
          <a:prstGeom prst="rect">
            <a:avLst/>
          </a:prstGeom>
        </p:spPr>
        <p:txBody>
          <a:bodyPr wrap="square">
            <a:spAutoFit/>
          </a:bodyPr>
          <a:lstStyle/>
          <a:p>
            <a:r>
              <a:rPr lang="en-US" sz="1100" dirty="0">
                <a:solidFill>
                  <a:srgbClr val="000066"/>
                </a:solidFill>
              </a:rPr>
              <a:t>www.mass.gov/masshealth</a:t>
            </a:r>
          </a:p>
        </p:txBody>
      </p:sp>
      <p:pic>
        <p:nvPicPr>
          <p:cNvPr id="9" name="Picture 8"/>
          <p:cNvPicPr/>
          <p:nvPr/>
        </p:nvPicPr>
        <p:blipFill rotWithShape="1">
          <a:blip r:embed="rId3" cstate="print"/>
          <a:srcRect t="3070" b="34743"/>
          <a:stretch/>
        </p:blipFill>
        <p:spPr>
          <a:xfrm>
            <a:off x="2162684" y="1529569"/>
            <a:ext cx="4944412" cy="2508345"/>
          </a:xfrm>
          <a:prstGeom prst="rect">
            <a:avLst/>
          </a:prstGeom>
          <a:ln>
            <a:solidFill>
              <a:srgbClr val="002060"/>
            </a:solidFill>
          </a:ln>
        </p:spPr>
      </p:pic>
      <p:sp>
        <p:nvSpPr>
          <p:cNvPr id="15" name="Rectangle 3"/>
          <p:cNvSpPr txBox="1">
            <a:spLocks noChangeArrowheads="1"/>
          </p:cNvSpPr>
          <p:nvPr/>
        </p:nvSpPr>
        <p:spPr bwMode="auto">
          <a:xfrm>
            <a:off x="205944" y="4136806"/>
            <a:ext cx="8610600" cy="202478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a:spcBef>
                <a:spcPts val="600"/>
              </a:spcBef>
              <a:spcAft>
                <a:spcPts val="600"/>
              </a:spcAft>
              <a:buClr>
                <a:srgbClr val="002060"/>
              </a:buClr>
              <a:defRPr/>
            </a:pPr>
            <a:r>
              <a:rPr lang="en-US" sz="1400" dirty="0">
                <a:solidFill>
                  <a:srgbClr val="002060"/>
                </a:solidFill>
              </a:rPr>
              <a:t>The Customer Web Portal (CWP) is a tool used to request brokered nonemergency medical transportation, known as PT-1s. C</a:t>
            </a:r>
            <a:r>
              <a:rPr lang="en-US" sz="1400" kern="0" dirty="0">
                <a:solidFill>
                  <a:srgbClr val="000066"/>
                </a:solidFill>
                <a:cs typeface="Arial"/>
              </a:rPr>
              <a:t>hanges to CWP user interface launched June 1, 2019. To understand these changes please attend an upcoming Changes to the CWP webinar:</a:t>
            </a:r>
          </a:p>
          <a:p>
            <a:pPr marL="1200150" lvl="2" indent="-285750">
              <a:buFont typeface="Arial" panose="020B0604020202020204" pitchFamily="34" charset="0"/>
              <a:buChar char="•"/>
            </a:pPr>
            <a:r>
              <a:rPr lang="en-US" sz="1400" kern="0" dirty="0">
                <a:solidFill>
                  <a:srgbClr val="002060"/>
                </a:solidFill>
                <a:cs typeface="Arial"/>
              </a:rPr>
              <a:t>Wednesday, July 31</a:t>
            </a:r>
            <a:r>
              <a:rPr lang="en-US" sz="1400" kern="0" baseline="30000" dirty="0">
                <a:solidFill>
                  <a:srgbClr val="002060"/>
                </a:solidFill>
                <a:cs typeface="Arial"/>
              </a:rPr>
              <a:t>st</a:t>
            </a:r>
            <a:r>
              <a:rPr lang="en-US" sz="1400" kern="0" dirty="0">
                <a:solidFill>
                  <a:srgbClr val="002060"/>
                </a:solidFill>
                <a:cs typeface="Arial"/>
              </a:rPr>
              <a:t> @ 2pm</a:t>
            </a:r>
          </a:p>
          <a:p>
            <a:pPr marL="1200150" lvl="2" indent="-285750">
              <a:buFont typeface="Arial" panose="020B0604020202020204" pitchFamily="34" charset="0"/>
              <a:buChar char="•"/>
            </a:pPr>
            <a:r>
              <a:rPr lang="en-US" sz="1400" kern="0" dirty="0">
                <a:solidFill>
                  <a:srgbClr val="002060"/>
                </a:solidFill>
                <a:cs typeface="Arial"/>
              </a:rPr>
              <a:t>Tuesday, August 20</a:t>
            </a:r>
            <a:r>
              <a:rPr lang="en-US" sz="1400" kern="0" baseline="30000" dirty="0">
                <a:solidFill>
                  <a:srgbClr val="002060"/>
                </a:solidFill>
                <a:cs typeface="Arial"/>
              </a:rPr>
              <a:t>th</a:t>
            </a:r>
            <a:r>
              <a:rPr lang="en-US" sz="1400" kern="0" dirty="0">
                <a:solidFill>
                  <a:srgbClr val="002060"/>
                </a:solidFill>
                <a:cs typeface="Arial"/>
              </a:rPr>
              <a:t> @ 1pm</a:t>
            </a:r>
            <a:endParaRPr lang="en-US" sz="1400" kern="0" dirty="0">
              <a:solidFill>
                <a:srgbClr val="FF0000"/>
              </a:solidFill>
              <a:cs typeface="Arial"/>
            </a:endParaRPr>
          </a:p>
          <a:p>
            <a:pPr>
              <a:spcBef>
                <a:spcPts val="600"/>
              </a:spcBef>
              <a:spcAft>
                <a:spcPts val="600"/>
              </a:spcAft>
              <a:buClr>
                <a:srgbClr val="000066"/>
              </a:buClr>
              <a:defRPr/>
            </a:pPr>
            <a:r>
              <a:rPr lang="en-US" sz="1400" kern="0" dirty="0">
                <a:solidFill>
                  <a:srgbClr val="000066"/>
                </a:solidFill>
                <a:cs typeface="Arial"/>
              </a:rPr>
              <a:t>Register here: </a:t>
            </a:r>
            <a:r>
              <a:rPr lang="en-US" sz="1400" dirty="0">
                <a:solidFill>
                  <a:srgbClr val="000000"/>
                </a:solidFill>
                <a:hlinkClick r:id="rId4"/>
              </a:rPr>
              <a:t>www.masshealthtraining.com</a:t>
            </a:r>
            <a:endParaRPr lang="en-US" sz="1400" kern="0" dirty="0">
              <a:solidFill>
                <a:srgbClr val="000066"/>
              </a:solidFill>
              <a:cs typeface="Arial"/>
            </a:endParaRPr>
          </a:p>
          <a:p>
            <a:pPr>
              <a:spcBef>
                <a:spcPts val="600"/>
              </a:spcBef>
              <a:spcAft>
                <a:spcPts val="600"/>
              </a:spcAft>
              <a:buClr>
                <a:srgbClr val="000066"/>
              </a:buClr>
              <a:defRPr/>
            </a:pPr>
            <a:r>
              <a:rPr lang="en-US" sz="1400" kern="0" dirty="0">
                <a:solidFill>
                  <a:srgbClr val="000066"/>
                </a:solidFill>
                <a:cs typeface="Arial"/>
              </a:rPr>
              <a:t>If you have any questions, please contact the MassHealth Customer Service Center by e-mail at </a:t>
            </a:r>
            <a:r>
              <a:rPr lang="en-US" sz="1400" kern="0" dirty="0">
                <a:solidFill>
                  <a:srgbClr val="000066"/>
                </a:solidFill>
                <a:cs typeface="Arial"/>
                <a:hlinkClick r:id="rId5"/>
              </a:rPr>
              <a:t>providersupport@mahealth.net</a:t>
            </a:r>
            <a:r>
              <a:rPr lang="en-US" sz="1400" kern="0" dirty="0">
                <a:solidFill>
                  <a:srgbClr val="000066"/>
                </a:solidFill>
                <a:cs typeface="Arial"/>
              </a:rPr>
              <a:t>, or phone at 1-800-841-2900</a:t>
            </a:r>
          </a:p>
          <a:p>
            <a:pPr marL="1196975" lvl="2" indent="-282575">
              <a:spcBef>
                <a:spcPts val="600"/>
              </a:spcBef>
              <a:spcAft>
                <a:spcPts val="600"/>
              </a:spcAft>
              <a:buClr>
                <a:srgbClr val="000066"/>
              </a:buClr>
              <a:buFont typeface="Wingdings" pitchFamily="2" charset="2"/>
              <a:buChar char="Ø"/>
              <a:defRPr/>
            </a:pPr>
            <a:endParaRPr lang="en-US" kern="0" dirty="0">
              <a:solidFill>
                <a:srgbClr val="000066"/>
              </a:solidFill>
              <a:cs typeface="Arial"/>
            </a:endParaRPr>
          </a:p>
        </p:txBody>
      </p:sp>
      <p:sp>
        <p:nvSpPr>
          <p:cNvPr id="2" name="TextBox 1"/>
          <p:cNvSpPr txBox="1"/>
          <p:nvPr/>
        </p:nvSpPr>
        <p:spPr>
          <a:xfrm>
            <a:off x="2024798" y="1061346"/>
            <a:ext cx="5327099" cy="369332"/>
          </a:xfrm>
          <a:prstGeom prst="rect">
            <a:avLst/>
          </a:prstGeom>
          <a:noFill/>
        </p:spPr>
        <p:txBody>
          <a:bodyPr wrap="none" rtlCol="0">
            <a:spAutoFit/>
          </a:bodyPr>
          <a:lstStyle/>
          <a:p>
            <a:r>
              <a:rPr lang="en-US" dirty="0">
                <a:solidFill>
                  <a:srgbClr val="000000"/>
                </a:solidFill>
                <a:hlinkClick r:id="rId6"/>
              </a:rPr>
              <a:t>https://masshealth.ehs.state.ma.us/cwp/login.aspx</a:t>
            </a:r>
            <a:endParaRPr lang="en-US" dirty="0">
              <a:solidFill>
                <a:srgbClr val="000000"/>
              </a:solidFill>
            </a:endParaRPr>
          </a:p>
        </p:txBody>
      </p:sp>
      <p:sp>
        <p:nvSpPr>
          <p:cNvPr id="10" name="TextBox 13"/>
          <p:cNvSpPr txBox="1">
            <a:spLocks noChangeArrowheads="1"/>
          </p:cNvSpPr>
          <p:nvPr/>
        </p:nvSpPr>
        <p:spPr bwMode="auto">
          <a:xfrm>
            <a:off x="7463896" y="2201455"/>
            <a:ext cx="1516103" cy="830997"/>
          </a:xfrm>
          <a:prstGeom prst="rect">
            <a:avLst/>
          </a:prstGeom>
          <a:noFill/>
          <a:ln w="9525">
            <a:solidFill>
              <a:srgbClr val="00206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defTabSz="457200" eaLnBrk="0" hangingPunct="0">
              <a:lnSpc>
                <a:spcPct val="85000"/>
              </a:lnSpc>
              <a:spcBef>
                <a:spcPct val="40000"/>
              </a:spcBef>
              <a:buClr>
                <a:srgbClr val="CC0000"/>
              </a:buClr>
              <a:buFont typeface="Arial" pitchFamily="34" charset="0"/>
              <a:buChar char="■"/>
              <a:defRPr sz="2800" b="1">
                <a:solidFill>
                  <a:schemeClr val="accent2"/>
                </a:solidFill>
                <a:latin typeface="Arial" pitchFamily="34" charset="0"/>
                <a:ea typeface="ＭＳ Ｐゴシック" pitchFamily="34" charset="-128"/>
              </a:defRPr>
            </a:lvl1pPr>
            <a:lvl2pPr marL="742950" indent="-285750" defTabSz="4572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2pPr>
            <a:lvl3pPr marL="1143000" indent="-228600" defTabSz="4572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3pPr>
            <a:lvl4pPr marL="1600200" indent="-228600" defTabSz="4572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4pPr>
            <a:lvl5pPr marL="2057400" indent="-228600" defTabSz="4572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5pPr>
            <a:lvl6pPr marL="2514600" indent="-228600" defTabSz="4572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6pPr>
            <a:lvl7pPr marL="2971800" indent="-228600" defTabSz="4572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7pPr>
            <a:lvl8pPr marL="3429000" indent="-228600" defTabSz="4572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8pPr>
            <a:lvl9pPr marL="3886200" indent="-228600" defTabSz="4572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9pPr>
          </a:lstStyle>
          <a:p>
            <a:pPr algn="ctr" eaLnBrk="1" fontAlgn="base" hangingPunct="1">
              <a:lnSpc>
                <a:spcPct val="100000"/>
              </a:lnSpc>
              <a:spcBef>
                <a:spcPct val="0"/>
              </a:spcBef>
              <a:spcAft>
                <a:spcPct val="0"/>
              </a:spcAft>
              <a:buClrTx/>
              <a:buFontTx/>
              <a:buNone/>
            </a:pPr>
            <a:r>
              <a:rPr lang="en-US" altLang="en-US" sz="1200" b="0" dirty="0">
                <a:solidFill>
                  <a:srgbClr val="002060"/>
                </a:solidFill>
              </a:rPr>
              <a:t>This is the new landing page for the CWP, effective June 1, 2019</a:t>
            </a:r>
          </a:p>
        </p:txBody>
      </p:sp>
      <p:cxnSp>
        <p:nvCxnSpPr>
          <p:cNvPr id="4" name="Straight Arrow Connector 3"/>
          <p:cNvCxnSpPr/>
          <p:nvPr/>
        </p:nvCxnSpPr>
        <p:spPr>
          <a:xfrm flipH="1">
            <a:off x="7137161" y="2616953"/>
            <a:ext cx="326735" cy="0"/>
          </a:xfrm>
          <a:prstGeom prst="straightConnector1">
            <a:avLst/>
          </a:prstGeom>
          <a:ln>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677297" y="3669718"/>
            <a:ext cx="2875006" cy="123111"/>
          </a:xfrm>
          <a:prstGeom prst="rect">
            <a:avLst/>
          </a:prstGeom>
          <a:solidFill>
            <a:schemeClr val="accent1"/>
          </a:solidFill>
        </p:spPr>
        <p:txBody>
          <a:bodyPr wrap="square" rtlCol="0">
            <a:spAutoFit/>
          </a:bodyPr>
          <a:lstStyle/>
          <a:p>
            <a:r>
              <a:rPr lang="en-US" sz="200" dirty="0">
                <a:solidFill>
                  <a:srgbClr val="000000"/>
                </a:solidFill>
              </a:rPr>
              <a:t>                                  	</a:t>
            </a:r>
            <a:endParaRPr lang="en-US" dirty="0">
              <a:solidFill>
                <a:srgbClr val="000000"/>
              </a:solidFill>
            </a:endParaRPr>
          </a:p>
        </p:txBody>
      </p:sp>
      <p:sp>
        <p:nvSpPr>
          <p:cNvPr id="12" name="TextBox 11"/>
          <p:cNvSpPr txBox="1"/>
          <p:nvPr/>
        </p:nvSpPr>
        <p:spPr>
          <a:xfrm>
            <a:off x="2677297" y="3867323"/>
            <a:ext cx="2875006" cy="123111"/>
          </a:xfrm>
          <a:prstGeom prst="rect">
            <a:avLst/>
          </a:prstGeom>
          <a:solidFill>
            <a:schemeClr val="accent1"/>
          </a:solidFill>
        </p:spPr>
        <p:txBody>
          <a:bodyPr wrap="square" rtlCol="0">
            <a:spAutoFit/>
          </a:bodyPr>
          <a:lstStyle/>
          <a:p>
            <a:r>
              <a:rPr lang="en-US" sz="200" dirty="0">
                <a:solidFill>
                  <a:srgbClr val="000000"/>
                </a:solidFill>
              </a:rPr>
              <a:t>                                  	</a:t>
            </a:r>
            <a:endParaRPr lang="en-US" dirty="0">
              <a:solidFill>
                <a:srgbClr val="000000"/>
              </a:solidFill>
            </a:endParaRPr>
          </a:p>
        </p:txBody>
      </p:sp>
    </p:spTree>
    <p:extLst>
      <p:ext uri="{BB962C8B-B14F-4D97-AF65-F5344CB8AC3E}">
        <p14:creationId xmlns:p14="http://schemas.microsoft.com/office/powerpoint/2010/main" val="2117412360"/>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89313" y="1178752"/>
            <a:ext cx="8476488" cy="5201424"/>
          </a:xfrm>
          <a:prstGeom prst="rect">
            <a:avLst/>
          </a:prstGeom>
        </p:spPr>
        <p:txBody>
          <a:bodyPr wrap="square">
            <a:spAutoFit/>
          </a:bodyPr>
          <a:lstStyle/>
          <a:p>
            <a:r>
              <a:rPr lang="en-US" sz="1600" dirty="0">
                <a:effectLst/>
                <a:ea typeface="Times New Roman" panose="02020603050405020304" pitchFamily="18" charset="0"/>
                <a:cs typeface="Times New Roman" panose="02020603050405020304" pitchFamily="18" charset="0"/>
              </a:rPr>
              <a:t> </a:t>
            </a:r>
            <a:r>
              <a:rPr lang="en-US" sz="1600" dirty="0">
                <a:solidFill>
                  <a:srgbClr val="002060"/>
                </a:solidFill>
                <a:effectLst/>
                <a:ea typeface="Times New Roman" panose="02020603050405020304" pitchFamily="18" charset="0"/>
                <a:cs typeface="Times New Roman" panose="02020603050405020304" pitchFamily="18" charset="0"/>
              </a:rPr>
              <a:t>MassHealth has updated the Federally Required Disclosure Form for Entities (PE-FRD-E), effective as of June 12, 2019. Please use this new version when submitting new provider entity applications or entity updates </a:t>
            </a:r>
          </a:p>
          <a:p>
            <a:endParaRPr lang="en-US" sz="1600" dirty="0">
              <a:solidFill>
                <a:srgbClr val="002060"/>
              </a:solidFill>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The direct link to download the PE-FRD-E is: https://www.mass.gov/files/documents/2019/06/12/pe-frd-e.pdf </a:t>
            </a:r>
          </a:p>
          <a:p>
            <a:r>
              <a:rPr lang="en-US" sz="1600" dirty="0">
                <a:solidFill>
                  <a:srgbClr val="002060"/>
                </a:solidFill>
                <a:ea typeface="Times New Roman" panose="02020603050405020304" pitchFamily="18" charset="0"/>
                <a:cs typeface="Times New Roman" panose="02020603050405020304" pitchFamily="18" charset="0"/>
              </a:rPr>
              <a:t> </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The old version of the FRDF will be accepted until </a:t>
            </a:r>
            <a:r>
              <a:rPr lang="en-US" sz="1600" b="1" dirty="0">
                <a:solidFill>
                  <a:srgbClr val="002060"/>
                </a:solidFill>
                <a:ea typeface="Times New Roman" panose="02020603050405020304" pitchFamily="18" charset="0"/>
                <a:cs typeface="Times New Roman" panose="02020603050405020304" pitchFamily="18" charset="0"/>
              </a:rPr>
              <a:t>September 10, 2019</a:t>
            </a:r>
            <a:r>
              <a:rPr lang="en-US" sz="1600" dirty="0">
                <a:solidFill>
                  <a:srgbClr val="002060"/>
                </a:solidFill>
                <a:ea typeface="Times New Roman" panose="02020603050405020304" pitchFamily="18" charset="0"/>
                <a:cs typeface="Times New Roman" panose="02020603050405020304" pitchFamily="18" charset="0"/>
              </a:rPr>
              <a:t>. Old entity FRDFs submitted after this date will be rejected</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 </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There are two significant process changes with this new FRDF: </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 </a:t>
            </a:r>
            <a:endParaRPr lang="en-US" sz="1600" dirty="0">
              <a:solidFill>
                <a:srgbClr val="002060"/>
              </a:solidFill>
              <a:effectLs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a:solidFill>
                  <a:srgbClr val="002060"/>
                </a:solidFill>
                <a:ea typeface="Times New Roman" panose="02020603050405020304" pitchFamily="18" charset="0"/>
                <a:cs typeface="Times New Roman" panose="02020603050405020304" pitchFamily="18" charset="0"/>
              </a:rPr>
              <a:t>A separate form is now required for each service location / doing business as (DBA) address. If you have five locations, then you must send in five separate FRDFs  </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 </a:t>
            </a:r>
            <a:endParaRPr lang="en-US" sz="1600" dirty="0">
              <a:solidFill>
                <a:srgbClr val="002060"/>
              </a:solidFill>
              <a:effectLst/>
              <a:ea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en-US" sz="1600" dirty="0">
                <a:solidFill>
                  <a:srgbClr val="002060"/>
                </a:solidFill>
                <a:ea typeface="Times New Roman" panose="02020603050405020304" pitchFamily="18" charset="0"/>
                <a:cs typeface="Times New Roman" panose="02020603050405020304" pitchFamily="18" charset="0"/>
              </a:rPr>
              <a:t>You must make copies of each section if you have more entries than the page allows.  MassHealth will no longer accept other attachments going forward  </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a typeface="Times New Roman" panose="02020603050405020304" pitchFamily="18" charset="0"/>
                <a:cs typeface="Times New Roman" panose="02020603050405020304" pitchFamily="18" charset="0"/>
              </a:rPr>
              <a:t> </a:t>
            </a:r>
            <a:endParaRPr lang="en-US" sz="1600" dirty="0">
              <a:solidFill>
                <a:srgbClr val="002060"/>
              </a:solidFill>
              <a:effectLst/>
              <a:ea typeface="Times New Roman" panose="02020603050405020304" pitchFamily="18" charset="0"/>
              <a:cs typeface="Times New Roman" panose="02020603050405020304" pitchFamily="18" charset="0"/>
            </a:endParaRPr>
          </a:p>
          <a:p>
            <a:r>
              <a:rPr lang="en-US" sz="1600" dirty="0">
                <a:solidFill>
                  <a:srgbClr val="002060"/>
                </a:solidFill>
                <a:effectLst/>
                <a:ea typeface="Times New Roman" panose="02020603050405020304" pitchFamily="18" charset="0"/>
                <a:cs typeface="Times New Roman" panose="02020603050405020304" pitchFamily="18" charset="0"/>
              </a:rPr>
              <a:t>If you have any questions, please contact the MassHealth Customer Service Center at 1-800-841-2900 or e-mail</a:t>
            </a:r>
            <a:r>
              <a:rPr lang="en-US" sz="1600" dirty="0">
                <a:effectLst/>
                <a:ea typeface="Times New Roman" panose="02020603050405020304" pitchFamily="18" charset="0"/>
                <a:cs typeface="Times New Roman" panose="02020603050405020304" pitchFamily="18" charset="0"/>
              </a:rPr>
              <a:t> </a:t>
            </a:r>
            <a:r>
              <a:rPr lang="en-US" sz="1600" u="none" strike="noStrike" dirty="0">
                <a:solidFill>
                  <a:schemeClr val="accent3"/>
                </a:solidFill>
                <a:effectLst/>
                <a:ea typeface="Times New Roman" panose="02020603050405020304" pitchFamily="18" charset="0"/>
                <a:cs typeface="Times New Roman" panose="02020603050405020304" pitchFamily="18" charset="0"/>
              </a:rPr>
              <a:t>providersupport@mahealth.net</a:t>
            </a:r>
            <a:r>
              <a:rPr lang="en-US" sz="1600" dirty="0">
                <a:solidFill>
                  <a:schemeClr val="accent3"/>
                </a:solidFill>
                <a:effectLst/>
                <a:ea typeface="Times New Roman" panose="02020603050405020304" pitchFamily="18" charset="0"/>
                <a:cs typeface="Times New Roman" panose="02020603050405020304" pitchFamily="18" charset="0"/>
              </a:rPr>
              <a:t>.</a:t>
            </a:r>
          </a:p>
        </p:txBody>
      </p:sp>
      <p:cxnSp>
        <p:nvCxnSpPr>
          <p:cNvPr id="4" name="Straight Connector 3"/>
          <p:cNvCxnSpPr/>
          <p:nvPr/>
        </p:nvCxnSpPr>
        <p:spPr bwMode="auto">
          <a:xfrm>
            <a:off x="222257" y="939113"/>
            <a:ext cx="8610600" cy="0"/>
          </a:xfrm>
          <a:prstGeom prst="line">
            <a:avLst/>
          </a:prstGeom>
          <a:noFill/>
          <a:ln w="9525" cap="flat" cmpd="sng" algn="ctr">
            <a:solidFill>
              <a:schemeClr val="accent1"/>
            </a:solidFill>
            <a:prstDash val="solid"/>
            <a:round/>
            <a:headEnd type="none" w="med" len="med"/>
            <a:tailEnd type="none" w="med" len="med"/>
          </a:ln>
          <a:effectLst/>
        </p:spPr>
      </p:cxnSp>
      <p:sp>
        <p:nvSpPr>
          <p:cNvPr id="2" name="TextBox 1"/>
          <p:cNvSpPr txBox="1"/>
          <p:nvPr/>
        </p:nvSpPr>
        <p:spPr>
          <a:xfrm>
            <a:off x="222257" y="268588"/>
            <a:ext cx="7800533" cy="430887"/>
          </a:xfrm>
          <a:prstGeom prst="rect">
            <a:avLst/>
          </a:prstGeom>
          <a:noFill/>
        </p:spPr>
        <p:txBody>
          <a:bodyPr wrap="none" rtlCol="0">
            <a:spAutoFit/>
          </a:bodyPr>
          <a:lstStyle/>
          <a:p>
            <a:r>
              <a:rPr lang="en-US" sz="2200" b="1" dirty="0">
                <a:solidFill>
                  <a:srgbClr val="002060"/>
                </a:solidFill>
                <a:latin typeface="+mj-lt"/>
                <a:ea typeface="Times New Roman" panose="02020603050405020304" pitchFamily="18" charset="0"/>
                <a:cs typeface="Times New Roman" panose="02020603050405020304" pitchFamily="18" charset="0"/>
              </a:rPr>
              <a:t>Updated Federally Required Disclosure Form for Entities</a:t>
            </a:r>
            <a:endParaRPr lang="en-US" sz="2200" dirty="0">
              <a:solidFill>
                <a:srgbClr val="002060"/>
              </a:solidFill>
              <a:latin typeface="+mj-lt"/>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5008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7" y="234865"/>
            <a:ext cx="8053675" cy="369332"/>
          </a:xfrm>
        </p:spPr>
        <p:txBody>
          <a:bodyPr/>
          <a:lstStyle/>
          <a:p>
            <a:r>
              <a:rPr lang="en-US" sz="2400" dirty="0">
                <a:solidFill>
                  <a:srgbClr val="002060"/>
                </a:solidFill>
                <a:cs typeface="Arial" charset="0"/>
              </a:rPr>
              <a:t>Provider  Overview</a:t>
            </a:r>
            <a:endParaRPr lang="en-US" sz="2000" dirty="0"/>
          </a:p>
        </p:txBody>
      </p:sp>
      <p:sp>
        <p:nvSpPr>
          <p:cNvPr id="5" name="TextBox 4"/>
          <p:cNvSpPr txBox="1"/>
          <p:nvPr/>
        </p:nvSpPr>
        <p:spPr>
          <a:xfrm>
            <a:off x="5148211" y="835029"/>
            <a:ext cx="3575539" cy="584775"/>
          </a:xfrm>
          <a:prstGeom prst="rect">
            <a:avLst/>
          </a:prstGeom>
          <a:noFill/>
        </p:spPr>
        <p:txBody>
          <a:bodyPr wrap="square" rtlCol="0">
            <a:spAutoFit/>
          </a:bodyPr>
          <a:lstStyle/>
          <a:p>
            <a:r>
              <a:rPr lang="en-US" sz="1600" dirty="0">
                <a:solidFill>
                  <a:srgbClr val="002060"/>
                </a:solidFill>
              </a:rPr>
              <a:t>https://www.mass.gov/masshealth-for-providers</a:t>
            </a:r>
          </a:p>
        </p:txBody>
      </p:sp>
      <p:sp>
        <p:nvSpPr>
          <p:cNvPr id="6" name="TextBox 5"/>
          <p:cNvSpPr txBox="1"/>
          <p:nvPr/>
        </p:nvSpPr>
        <p:spPr>
          <a:xfrm>
            <a:off x="5132406" y="2124994"/>
            <a:ext cx="4011594" cy="4247317"/>
          </a:xfrm>
          <a:prstGeom prst="rect">
            <a:avLst/>
          </a:prstGeom>
          <a:noFill/>
        </p:spPr>
        <p:txBody>
          <a:bodyPr wrap="square" rtlCol="0">
            <a:spAutoFit/>
          </a:bodyPr>
          <a:lstStyle/>
          <a:p>
            <a:r>
              <a:rPr lang="en-US" dirty="0">
                <a:solidFill>
                  <a:srgbClr val="002060"/>
                </a:solidFill>
              </a:rPr>
              <a:t>From the MassHealth for Providers page providers can assess many online resources.</a:t>
            </a:r>
          </a:p>
          <a:p>
            <a:endParaRPr lang="en-US" dirty="0">
              <a:solidFill>
                <a:srgbClr val="002060"/>
              </a:solidFill>
            </a:endParaRPr>
          </a:p>
          <a:p>
            <a:pPr marL="285750" indent="-285750">
              <a:buFont typeface="Arial" panose="020B0604020202020204" pitchFamily="34" charset="0"/>
              <a:buChar char="•"/>
            </a:pPr>
            <a:r>
              <a:rPr lang="en-US" dirty="0">
                <a:solidFill>
                  <a:srgbClr val="002060"/>
                </a:solidFill>
              </a:rPr>
              <a:t>Access the Provider Online Service Center</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Find Publications such as transmittal letters and provider manuals</a:t>
            </a:r>
          </a:p>
          <a:p>
            <a:pPr marL="285750" indent="-285750">
              <a:buFont typeface="Arial" panose="020B0604020202020204" pitchFamily="34" charset="0"/>
              <a:buChar char="•"/>
            </a:pPr>
            <a:endParaRPr lang="en-US" dirty="0">
              <a:solidFill>
                <a:srgbClr val="002060"/>
              </a:solidFill>
            </a:endParaRPr>
          </a:p>
          <a:p>
            <a:pPr marL="285750" indent="-285750">
              <a:buFont typeface="Arial" panose="020B0604020202020204" pitchFamily="34" charset="0"/>
              <a:buChar char="•"/>
            </a:pPr>
            <a:r>
              <a:rPr lang="en-US" dirty="0">
                <a:solidFill>
                  <a:srgbClr val="002060"/>
                </a:solidFill>
              </a:rPr>
              <a:t>Learn about MassHealth initiatives</a:t>
            </a:r>
          </a:p>
          <a:p>
            <a:endParaRPr lang="en-US" dirty="0">
              <a:solidFill>
                <a:srgbClr val="002060"/>
              </a:solidFill>
            </a:endParaRPr>
          </a:p>
          <a:p>
            <a:endParaRPr lang="en-US" dirty="0">
              <a:solidFill>
                <a:srgbClr val="002060"/>
              </a:solidFill>
            </a:endParaRPr>
          </a:p>
          <a:p>
            <a:endParaRPr lang="en-US" dirty="0">
              <a:solidFill>
                <a:srgbClr val="002060"/>
              </a:solidFill>
            </a:endParaRPr>
          </a:p>
        </p:txBody>
      </p:sp>
      <p:pic>
        <p:nvPicPr>
          <p:cNvPr id="7" name="Picture 6"/>
          <p:cNvPicPr>
            <a:picLocks noChangeAspect="1"/>
          </p:cNvPicPr>
          <p:nvPr/>
        </p:nvPicPr>
        <p:blipFill>
          <a:blip r:embed="rId2" cstate="print"/>
          <a:stretch>
            <a:fillRect/>
          </a:stretch>
        </p:blipFill>
        <p:spPr>
          <a:xfrm>
            <a:off x="174947" y="633046"/>
            <a:ext cx="4713576" cy="5926547"/>
          </a:xfrm>
          <a:prstGeom prst="rect">
            <a:avLst/>
          </a:prstGeom>
        </p:spPr>
      </p:pic>
    </p:spTree>
    <p:extLst>
      <p:ext uri="{BB962C8B-B14F-4D97-AF65-F5344CB8AC3E}">
        <p14:creationId xmlns:p14="http://schemas.microsoft.com/office/powerpoint/2010/main" val="171275824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Title 1"/>
          <p:cNvSpPr txBox="1">
            <a:spLocks/>
          </p:cNvSpPr>
          <p:nvPr/>
        </p:nvSpPr>
        <p:spPr bwMode="auto">
          <a:xfrm>
            <a:off x="268514" y="1984829"/>
            <a:ext cx="8534400" cy="121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lnSpc>
                <a:spcPct val="85000"/>
              </a:lnSpc>
              <a:spcBef>
                <a:spcPct val="40000"/>
              </a:spcBef>
              <a:buClr>
                <a:srgbClr val="CC0000"/>
              </a:buClr>
              <a:buFont typeface="Arial" pitchFamily="34" charset="0"/>
              <a:buChar char="■"/>
              <a:defRPr sz="2800" b="1">
                <a:solidFill>
                  <a:schemeClr val="accent2"/>
                </a:solidFill>
                <a:latin typeface="Arial" pitchFamily="34" charset="0"/>
                <a:ea typeface="ＭＳ Ｐゴシック" pitchFamily="34" charset="-128"/>
              </a:defRPr>
            </a:lvl1pPr>
            <a:lvl2pPr marL="742950" indent="-28575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2pPr>
            <a:lvl3pPr marL="1143000" indent="-2286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3pPr>
            <a:lvl4pPr marL="1600200" indent="-2286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4pPr>
            <a:lvl5pPr marL="2057400" indent="-228600" eaLnBrk="0" hangingPunct="0">
              <a:lnSpc>
                <a:spcPct val="85000"/>
              </a:lnSpc>
              <a:spcBef>
                <a:spcPct val="40000"/>
              </a:spcBef>
              <a:buClr>
                <a:srgbClr val="CC0000"/>
              </a:buClr>
              <a:buChar char="»"/>
              <a:defRPr sz="2800" b="1">
                <a:solidFill>
                  <a:schemeClr val="accent2"/>
                </a:solidFill>
                <a:latin typeface="Arial" pitchFamily="34" charset="0"/>
                <a:ea typeface="ＭＳ Ｐゴシック" pitchFamily="34" charset="-128"/>
              </a:defRPr>
            </a:lvl5pPr>
            <a:lvl6pPr marL="25146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6pPr>
            <a:lvl7pPr marL="29718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7pPr>
            <a:lvl8pPr marL="34290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8pPr>
            <a:lvl9pPr marL="3886200" indent="-228600" eaLnBrk="0" fontAlgn="base" hangingPunct="0">
              <a:lnSpc>
                <a:spcPct val="85000"/>
              </a:lnSpc>
              <a:spcBef>
                <a:spcPct val="40000"/>
              </a:spcBef>
              <a:spcAft>
                <a:spcPct val="0"/>
              </a:spcAft>
              <a:buClr>
                <a:srgbClr val="CC0000"/>
              </a:buClr>
              <a:buChar char="»"/>
              <a:defRPr sz="2800" b="1">
                <a:solidFill>
                  <a:schemeClr val="accent2"/>
                </a:solidFill>
                <a:latin typeface="Arial" pitchFamily="34" charset="0"/>
                <a:ea typeface="ＭＳ Ｐゴシック" pitchFamily="34" charset="-128"/>
              </a:defRPr>
            </a:lvl9pPr>
          </a:lstStyle>
          <a:p>
            <a:pPr algn="ctr" fontAlgn="base">
              <a:lnSpc>
                <a:spcPct val="100000"/>
              </a:lnSpc>
              <a:spcBef>
                <a:spcPct val="0"/>
              </a:spcBef>
              <a:spcAft>
                <a:spcPct val="0"/>
              </a:spcAft>
              <a:buClrTx/>
              <a:buFontTx/>
              <a:buNone/>
            </a:pPr>
            <a:r>
              <a:rPr lang="en-US" altLang="en-US" sz="3200" dirty="0">
                <a:solidFill>
                  <a:srgbClr val="002060"/>
                </a:solidFill>
                <a:latin typeface="+mj-lt"/>
              </a:rPr>
              <a:t>Questions?</a:t>
            </a:r>
            <a:endParaRPr lang="en-US" altLang="en-US" sz="2000" dirty="0">
              <a:solidFill>
                <a:srgbClr val="002060"/>
              </a:solidFill>
              <a:latin typeface="+mj-lt"/>
            </a:endParaRPr>
          </a:p>
        </p:txBody>
      </p:sp>
    </p:spTree>
    <p:extLst>
      <p:ext uri="{BB962C8B-B14F-4D97-AF65-F5344CB8AC3E}">
        <p14:creationId xmlns:p14="http://schemas.microsoft.com/office/powerpoint/2010/main" val="4970708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486" y="746344"/>
            <a:ext cx="4833502" cy="5425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txBox="1">
            <a:spLocks/>
          </p:cNvSpPr>
          <p:nvPr/>
        </p:nvSpPr>
        <p:spPr bwMode="auto">
          <a:xfrm>
            <a:off x="174946" y="134504"/>
            <a:ext cx="8053675"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913429" rtl="0" eaLnBrk="1" fontAlgn="base" hangingPunct="1">
              <a:spcBef>
                <a:spcPct val="0"/>
              </a:spcBef>
              <a:spcAft>
                <a:spcPct val="0"/>
              </a:spcAft>
              <a:tabLst>
                <a:tab pos="275324" algn="l"/>
              </a:tabLst>
              <a:defRPr sz="1900" b="1" baseline="0">
                <a:solidFill>
                  <a:schemeClr val="tx2"/>
                </a:solidFill>
                <a:latin typeface="+mj-lt"/>
                <a:ea typeface="+mj-ea"/>
                <a:cs typeface="+mj-cs"/>
              </a:defRPr>
            </a:lvl1pPr>
            <a:lvl2pPr algn="l" defTabSz="913429" rtl="0" eaLnBrk="1" fontAlgn="base" hangingPunct="1">
              <a:spcBef>
                <a:spcPct val="0"/>
              </a:spcBef>
              <a:spcAft>
                <a:spcPct val="0"/>
              </a:spcAft>
              <a:defRPr sz="1900" b="1">
                <a:solidFill>
                  <a:schemeClr val="tx2"/>
                </a:solidFill>
                <a:latin typeface="Arial" charset="0"/>
              </a:defRPr>
            </a:lvl2pPr>
            <a:lvl3pPr algn="l" defTabSz="913429" rtl="0" eaLnBrk="1" fontAlgn="base" hangingPunct="1">
              <a:spcBef>
                <a:spcPct val="0"/>
              </a:spcBef>
              <a:spcAft>
                <a:spcPct val="0"/>
              </a:spcAft>
              <a:defRPr sz="1900" b="1">
                <a:solidFill>
                  <a:schemeClr val="tx2"/>
                </a:solidFill>
                <a:latin typeface="Arial" charset="0"/>
              </a:defRPr>
            </a:lvl3pPr>
            <a:lvl4pPr algn="l" defTabSz="913429" rtl="0" eaLnBrk="1" fontAlgn="base" hangingPunct="1">
              <a:spcBef>
                <a:spcPct val="0"/>
              </a:spcBef>
              <a:spcAft>
                <a:spcPct val="0"/>
              </a:spcAft>
              <a:defRPr sz="1900" b="1">
                <a:solidFill>
                  <a:schemeClr val="tx2"/>
                </a:solidFill>
                <a:latin typeface="Arial" charset="0"/>
              </a:defRPr>
            </a:lvl4pPr>
            <a:lvl5pPr algn="l" defTabSz="913429" rtl="0" eaLnBrk="1" fontAlgn="base" hangingPunct="1">
              <a:spcBef>
                <a:spcPct val="0"/>
              </a:spcBef>
              <a:spcAft>
                <a:spcPct val="0"/>
              </a:spcAft>
              <a:defRPr sz="1900" b="1">
                <a:solidFill>
                  <a:schemeClr val="tx2"/>
                </a:solidFill>
                <a:latin typeface="Arial" charset="0"/>
              </a:defRPr>
            </a:lvl5pPr>
            <a:lvl6pPr marL="466431" algn="l" defTabSz="913429" rtl="0" eaLnBrk="1" fontAlgn="base" hangingPunct="1">
              <a:spcBef>
                <a:spcPct val="0"/>
              </a:spcBef>
              <a:spcAft>
                <a:spcPct val="0"/>
              </a:spcAft>
              <a:defRPr sz="1900" b="1">
                <a:solidFill>
                  <a:schemeClr val="tx2"/>
                </a:solidFill>
                <a:latin typeface="Arial" charset="0"/>
              </a:defRPr>
            </a:lvl6pPr>
            <a:lvl7pPr marL="932863" algn="l" defTabSz="913429" rtl="0" eaLnBrk="1" fontAlgn="base" hangingPunct="1">
              <a:spcBef>
                <a:spcPct val="0"/>
              </a:spcBef>
              <a:spcAft>
                <a:spcPct val="0"/>
              </a:spcAft>
              <a:defRPr sz="1900" b="1">
                <a:solidFill>
                  <a:schemeClr val="tx2"/>
                </a:solidFill>
                <a:latin typeface="Arial" charset="0"/>
              </a:defRPr>
            </a:lvl7pPr>
            <a:lvl8pPr marL="1399295" algn="l" defTabSz="913429" rtl="0" eaLnBrk="1" fontAlgn="base" hangingPunct="1">
              <a:spcBef>
                <a:spcPct val="0"/>
              </a:spcBef>
              <a:spcAft>
                <a:spcPct val="0"/>
              </a:spcAft>
              <a:defRPr sz="1900" b="1">
                <a:solidFill>
                  <a:schemeClr val="tx2"/>
                </a:solidFill>
                <a:latin typeface="Arial" charset="0"/>
              </a:defRPr>
            </a:lvl8pPr>
            <a:lvl9pPr marL="1865728" algn="l" defTabSz="913429" rtl="0" eaLnBrk="1" fontAlgn="base" hangingPunct="1">
              <a:spcBef>
                <a:spcPct val="0"/>
              </a:spcBef>
              <a:spcAft>
                <a:spcPct val="0"/>
              </a:spcAft>
              <a:defRPr sz="1900" b="1">
                <a:solidFill>
                  <a:schemeClr val="tx2"/>
                </a:solidFill>
                <a:latin typeface="Arial" charset="0"/>
              </a:defRPr>
            </a:lvl9pPr>
          </a:lstStyle>
          <a:p>
            <a:r>
              <a:rPr lang="en-US" sz="2000" kern="0" dirty="0">
                <a:solidFill>
                  <a:srgbClr val="002060"/>
                </a:solidFill>
                <a:cs typeface="Arial" charset="0"/>
              </a:rPr>
              <a:t>Provider Publications</a:t>
            </a:r>
            <a:endParaRPr lang="en-US" kern="0" dirty="0">
              <a:solidFill>
                <a:srgbClr val="002060"/>
              </a:solidFill>
            </a:endParaRPr>
          </a:p>
        </p:txBody>
      </p:sp>
      <p:sp>
        <p:nvSpPr>
          <p:cNvPr id="5" name="TextBox 4"/>
          <p:cNvSpPr txBox="1"/>
          <p:nvPr/>
        </p:nvSpPr>
        <p:spPr>
          <a:xfrm>
            <a:off x="174946" y="407790"/>
            <a:ext cx="5196468" cy="338554"/>
          </a:xfrm>
          <a:prstGeom prst="rect">
            <a:avLst/>
          </a:prstGeom>
          <a:noFill/>
        </p:spPr>
        <p:txBody>
          <a:bodyPr wrap="square" rtlCol="0">
            <a:spAutoFit/>
          </a:bodyPr>
          <a:lstStyle/>
          <a:p>
            <a:r>
              <a:rPr lang="en-US" sz="1600" dirty="0">
                <a:solidFill>
                  <a:srgbClr val="002060"/>
                </a:solidFill>
              </a:rPr>
              <a:t>https://www.mass.gov/lists/provider-publications</a:t>
            </a:r>
          </a:p>
        </p:txBody>
      </p:sp>
      <p:sp>
        <p:nvSpPr>
          <p:cNvPr id="19" name="TextBox 18"/>
          <p:cNvSpPr txBox="1"/>
          <p:nvPr/>
        </p:nvSpPr>
        <p:spPr>
          <a:xfrm>
            <a:off x="4930988" y="1019630"/>
            <a:ext cx="3943927" cy="4724370"/>
          </a:xfrm>
          <a:prstGeom prst="rect">
            <a:avLst/>
          </a:prstGeom>
          <a:noFill/>
        </p:spPr>
        <p:txBody>
          <a:bodyPr wrap="square" rtlCol="0">
            <a:spAutoFit/>
          </a:bodyPr>
          <a:lstStyle/>
          <a:p>
            <a:r>
              <a:rPr lang="en-US" sz="1600" dirty="0">
                <a:solidFill>
                  <a:srgbClr val="002060"/>
                </a:solidFill>
              </a:rPr>
              <a:t>The Provider Publications has links to important information and updates.</a:t>
            </a:r>
          </a:p>
          <a:p>
            <a:endParaRPr lang="en-US" sz="1600" dirty="0">
              <a:solidFill>
                <a:srgbClr val="002060"/>
              </a:solidFill>
            </a:endParaRPr>
          </a:p>
          <a:p>
            <a:pPr marL="285750" indent="-285750">
              <a:spcAft>
                <a:spcPts val="600"/>
              </a:spcAft>
              <a:buFont typeface="Arial" panose="020B0604020202020204" pitchFamily="34" charset="0"/>
              <a:buChar char="•"/>
            </a:pPr>
            <a:r>
              <a:rPr lang="en-US" sz="1600" dirty="0" err="1">
                <a:solidFill>
                  <a:srgbClr val="002060"/>
                </a:solidFill>
              </a:rPr>
              <a:t>MassHealth</a:t>
            </a:r>
            <a:r>
              <a:rPr lang="en-US" sz="1600" dirty="0">
                <a:solidFill>
                  <a:srgbClr val="002060"/>
                </a:solidFill>
              </a:rPr>
              <a:t> Provider Regulations</a:t>
            </a:r>
          </a:p>
          <a:p>
            <a:pPr marL="285750" indent="-285750">
              <a:spcAft>
                <a:spcPts val="600"/>
              </a:spcAft>
              <a:buFont typeface="Arial" panose="020B0604020202020204" pitchFamily="34" charset="0"/>
              <a:buChar char="•"/>
            </a:pPr>
            <a:r>
              <a:rPr lang="en-US" sz="1600" dirty="0">
                <a:solidFill>
                  <a:srgbClr val="002060"/>
                </a:solidFill>
              </a:rPr>
              <a:t>Provider Bulletins</a:t>
            </a:r>
          </a:p>
          <a:p>
            <a:pPr marL="285750" indent="-285750">
              <a:spcAft>
                <a:spcPts val="600"/>
              </a:spcAft>
              <a:buFont typeface="Arial" panose="020B0604020202020204" pitchFamily="34" charset="0"/>
              <a:buChar char="•"/>
            </a:pPr>
            <a:r>
              <a:rPr lang="en-US" sz="1600" dirty="0" err="1">
                <a:solidFill>
                  <a:srgbClr val="002060"/>
                </a:solidFill>
              </a:rPr>
              <a:t>MassHealth</a:t>
            </a:r>
            <a:r>
              <a:rPr lang="en-US" sz="1600" dirty="0">
                <a:solidFill>
                  <a:srgbClr val="002060"/>
                </a:solidFill>
              </a:rPr>
              <a:t> Provider Forms</a:t>
            </a:r>
          </a:p>
          <a:p>
            <a:pPr marL="285750" indent="-285750">
              <a:spcAft>
                <a:spcPts val="600"/>
              </a:spcAft>
              <a:buFont typeface="Arial" panose="020B0604020202020204" pitchFamily="34" charset="0"/>
              <a:buChar char="•"/>
            </a:pPr>
            <a:r>
              <a:rPr lang="en-US" sz="1600" dirty="0">
                <a:solidFill>
                  <a:srgbClr val="002060"/>
                </a:solidFill>
              </a:rPr>
              <a:t>Transmittal Letters</a:t>
            </a:r>
          </a:p>
          <a:p>
            <a:pPr marL="285750" indent="-285750">
              <a:spcAft>
                <a:spcPts val="600"/>
              </a:spcAft>
              <a:buFont typeface="Arial" panose="020B0604020202020204" pitchFamily="34" charset="0"/>
              <a:buChar char="•"/>
            </a:pPr>
            <a:r>
              <a:rPr lang="en-US" sz="1600" dirty="0" err="1">
                <a:solidFill>
                  <a:srgbClr val="002060"/>
                </a:solidFill>
              </a:rPr>
              <a:t>MassHealth</a:t>
            </a:r>
            <a:r>
              <a:rPr lang="en-US" sz="1600" dirty="0">
                <a:solidFill>
                  <a:srgbClr val="002060"/>
                </a:solidFill>
              </a:rPr>
              <a:t> Billing Guides</a:t>
            </a:r>
          </a:p>
          <a:p>
            <a:pPr marL="285750" indent="-285750">
              <a:spcAft>
                <a:spcPts val="600"/>
              </a:spcAft>
              <a:buFont typeface="Arial" panose="020B0604020202020204" pitchFamily="34" charset="0"/>
              <a:buChar char="•"/>
            </a:pPr>
            <a:r>
              <a:rPr lang="en-US" sz="1600" dirty="0">
                <a:solidFill>
                  <a:srgbClr val="002060"/>
                </a:solidFill>
              </a:rPr>
              <a:t>MassHealth Service Codes and Descriptions</a:t>
            </a:r>
          </a:p>
          <a:p>
            <a:pPr marL="285750" indent="-285750">
              <a:spcAft>
                <a:spcPts val="600"/>
              </a:spcAft>
              <a:buFont typeface="Arial" panose="020B0604020202020204" pitchFamily="34" charset="0"/>
              <a:buChar char="•"/>
            </a:pPr>
            <a:r>
              <a:rPr lang="en-US" sz="1600" dirty="0">
                <a:solidFill>
                  <a:srgbClr val="002060"/>
                </a:solidFill>
              </a:rPr>
              <a:t>List of EOB Codes appearing on Remittance Advice</a:t>
            </a:r>
          </a:p>
          <a:p>
            <a:pPr marL="285750" indent="-285750">
              <a:spcAft>
                <a:spcPts val="600"/>
              </a:spcAft>
              <a:buFont typeface="Arial" panose="020B0604020202020204" pitchFamily="34" charset="0"/>
              <a:buChar char="•"/>
            </a:pPr>
            <a:r>
              <a:rPr lang="en-US" sz="1600" dirty="0" err="1">
                <a:solidFill>
                  <a:srgbClr val="002060"/>
                </a:solidFill>
              </a:rPr>
              <a:t>MassHealth</a:t>
            </a:r>
            <a:r>
              <a:rPr lang="en-US" sz="1600" dirty="0">
                <a:solidFill>
                  <a:srgbClr val="002060"/>
                </a:solidFill>
              </a:rPr>
              <a:t> Provider Manuals</a:t>
            </a:r>
          </a:p>
          <a:p>
            <a:pPr marL="285750" indent="-285750">
              <a:spcAft>
                <a:spcPts val="600"/>
              </a:spcAft>
              <a:buFont typeface="Arial" panose="020B0604020202020204" pitchFamily="34" charset="0"/>
              <a:buChar char="•"/>
            </a:pPr>
            <a:r>
              <a:rPr lang="en-US" sz="1600" dirty="0">
                <a:solidFill>
                  <a:srgbClr val="002060"/>
                </a:solidFill>
              </a:rPr>
              <a:t>Remittance Advice Message Text</a:t>
            </a:r>
          </a:p>
          <a:p>
            <a:pPr>
              <a:spcAft>
                <a:spcPts val="600"/>
              </a:spcAft>
            </a:pPr>
            <a:r>
              <a:rPr lang="en-US" sz="1600" dirty="0">
                <a:solidFill>
                  <a:srgbClr val="002060"/>
                </a:solidFill>
              </a:rPr>
              <a:t>Along with other topics of interest to providers</a:t>
            </a:r>
          </a:p>
        </p:txBody>
      </p:sp>
      <p:cxnSp>
        <p:nvCxnSpPr>
          <p:cNvPr id="8" name="Straight Connector 7"/>
          <p:cNvCxnSpPr/>
          <p:nvPr/>
        </p:nvCxnSpPr>
        <p:spPr>
          <a:xfrm>
            <a:off x="511228" y="2738612"/>
            <a:ext cx="1487627" cy="11723"/>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183924" y="2505170"/>
            <a:ext cx="165023" cy="117231"/>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4122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375455" y="193874"/>
            <a:ext cx="6055162" cy="861774"/>
          </a:xfrm>
        </p:spPr>
        <p:txBody>
          <a:bodyPr/>
          <a:lstStyle/>
          <a:p>
            <a:pPr>
              <a:defRPr/>
            </a:pPr>
            <a:r>
              <a:rPr lang="en-US" sz="2800" dirty="0">
                <a:solidFill>
                  <a:srgbClr val="002060"/>
                </a:solidFill>
              </a:rPr>
              <a:t>MassHealth Provider Manual</a:t>
            </a:r>
          </a:p>
        </p:txBody>
      </p:sp>
      <p:sp>
        <p:nvSpPr>
          <p:cNvPr id="17411" name="Content Placeholder 2"/>
          <p:cNvSpPr>
            <a:spLocks noGrp="1"/>
          </p:cNvSpPr>
          <p:nvPr>
            <p:ph idx="1"/>
          </p:nvPr>
        </p:nvSpPr>
        <p:spPr>
          <a:xfrm>
            <a:off x="1428750" y="2171700"/>
            <a:ext cx="6286500" cy="386644"/>
          </a:xfrm>
        </p:spPr>
        <p:txBody>
          <a:bodyPr/>
          <a:lstStyle/>
          <a:p>
            <a:pPr marL="260747" lvl="1" indent="-175022">
              <a:spcBef>
                <a:spcPct val="25000"/>
              </a:spcBef>
              <a:spcAft>
                <a:spcPct val="25000"/>
              </a:spcAft>
              <a:buFont typeface="Wingdings" panose="05000000000000000000" pitchFamily="2" charset="2"/>
              <a:buChar char="Ø"/>
            </a:pPr>
            <a:endParaRPr lang="en-US" altLang="en-US" sz="1050" dirty="0">
              <a:solidFill>
                <a:srgbClr val="002A7E"/>
              </a:solidFill>
            </a:endParaRPr>
          </a:p>
          <a:p>
            <a:endParaRPr lang="en-US" altLang="en-US" dirty="0"/>
          </a:p>
        </p:txBody>
      </p:sp>
      <p:sp>
        <p:nvSpPr>
          <p:cNvPr id="17414" name="Rectangle 7"/>
          <p:cNvSpPr>
            <a:spLocks noChangeArrowheads="1"/>
          </p:cNvSpPr>
          <p:nvPr/>
        </p:nvSpPr>
        <p:spPr bwMode="auto">
          <a:xfrm>
            <a:off x="1428750" y="1790706"/>
            <a:ext cx="6457950" cy="276999"/>
          </a:xfrm>
          <a:prstGeom prst="rect">
            <a:avLst/>
          </a:prstGeom>
          <a:noFill/>
          <a:ln w="9525">
            <a:noFill/>
            <a:miter lim="800000"/>
            <a:headEnd/>
            <a:tailEnd/>
          </a:ln>
        </p:spPr>
        <p:txBody>
          <a:bodyPr>
            <a:spAutoFit/>
          </a:bodyPr>
          <a:lstStyle/>
          <a:p>
            <a:pPr marL="85725" indent="7144">
              <a:lnSpc>
                <a:spcPct val="80000"/>
              </a:lnSpc>
              <a:tabLst>
                <a:tab pos="425054" algn="l"/>
              </a:tabLst>
              <a:defRPr/>
            </a:pPr>
            <a:endParaRPr lang="en-US" sz="1500" b="1" u="sng" dirty="0">
              <a:solidFill>
                <a:srgbClr val="002060"/>
              </a:solidFill>
              <a:cs typeface="Arial" charset="0"/>
            </a:endParaRPr>
          </a:p>
        </p:txBody>
      </p:sp>
      <p:pic>
        <p:nvPicPr>
          <p:cNvPr id="4098" name="Picture 2" descr="C:\Users\thursmar\AppData\Local\Temp\SNAGHTML129b1f6.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2473" y="1025114"/>
            <a:ext cx="8699053" cy="5421457"/>
          </a:xfrm>
          <a:prstGeom prst="rect">
            <a:avLst/>
          </a:prstGeom>
          <a:noFill/>
          <a:extLst>
            <a:ext uri="{909E8E84-426E-40DD-AFC4-6F175D3DCCD1}">
              <a14:hiddenFill xmlns:a14="http://schemas.microsoft.com/office/drawing/2010/main">
                <a:solidFill>
                  <a:srgbClr val="FFFFFF"/>
                </a:solidFill>
              </a14:hiddenFill>
            </a:ext>
          </a:extLst>
        </p:spPr>
      </p:pic>
      <p:cxnSp>
        <p:nvCxnSpPr>
          <p:cNvPr id="4" name="Straight Connector 3"/>
          <p:cNvCxnSpPr/>
          <p:nvPr/>
        </p:nvCxnSpPr>
        <p:spPr>
          <a:xfrm flipV="1">
            <a:off x="4236334" y="6038335"/>
            <a:ext cx="0" cy="407369"/>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471055" y="655782"/>
            <a:ext cx="7684654" cy="369332"/>
          </a:xfrm>
          <a:prstGeom prst="rect">
            <a:avLst/>
          </a:prstGeom>
          <a:noFill/>
        </p:spPr>
        <p:txBody>
          <a:bodyPr wrap="square" rtlCol="0">
            <a:spAutoFit/>
          </a:bodyPr>
          <a:lstStyle/>
          <a:p>
            <a:r>
              <a:rPr lang="en-US" dirty="0">
                <a:solidFill>
                  <a:srgbClr val="002060"/>
                </a:solidFill>
              </a:rPr>
              <a:t>Below is a chart describing the elements contained in all manuals.</a:t>
            </a:r>
          </a:p>
        </p:txBody>
      </p:sp>
      <p:sp>
        <p:nvSpPr>
          <p:cNvPr id="5" name="Rectangle 4"/>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6" name="Rectangle 5"/>
          <p:cNvSpPr/>
          <p:nvPr/>
        </p:nvSpPr>
        <p:spPr>
          <a:xfrm>
            <a:off x="4450813" y="3244334"/>
            <a:ext cx="242374" cy="369332"/>
          </a:xfrm>
          <a:prstGeom prst="rect">
            <a:avLst/>
          </a:prstGeom>
        </p:spPr>
        <p:txBody>
          <a:bodyPr wrap="none">
            <a:spAutoFit/>
          </a:bodyPr>
          <a:lstStyle/>
          <a:p>
            <a:r>
              <a:rPr lang="en-US" dirty="0">
                <a:solidFill>
                  <a:srgbClr val="000000"/>
                </a:solidFill>
                <a:latin typeface="Times New Roman" panose="02020603050405020304" pitchFamily="18" charset="0"/>
              </a:rPr>
              <a:t> </a:t>
            </a:r>
            <a:endParaRPr lang="en-US" dirty="0"/>
          </a:p>
        </p:txBody>
      </p:sp>
      <p:sp>
        <p:nvSpPr>
          <p:cNvPr id="7" name="Rectangle 6"/>
          <p:cNvSpPr/>
          <p:nvPr/>
        </p:nvSpPr>
        <p:spPr>
          <a:xfrm>
            <a:off x="7142204" y="1953919"/>
            <a:ext cx="1186249" cy="56113"/>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err="1">
              <a:solidFill>
                <a:schemeClr val="tx1"/>
              </a:solidFill>
            </a:endParaRPr>
          </a:p>
        </p:txBody>
      </p:sp>
    </p:spTree>
    <p:extLst>
      <p:ext uri="{BB962C8B-B14F-4D97-AF65-F5344CB8AC3E}">
        <p14:creationId xmlns:p14="http://schemas.microsoft.com/office/powerpoint/2010/main" val="20189863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7" y="234865"/>
            <a:ext cx="8053675" cy="369332"/>
          </a:xfrm>
        </p:spPr>
        <p:txBody>
          <a:bodyPr/>
          <a:lstStyle/>
          <a:p>
            <a:r>
              <a:rPr lang="en-US" sz="2400" dirty="0">
                <a:solidFill>
                  <a:srgbClr val="002060"/>
                </a:solidFill>
              </a:rPr>
              <a:t>A closer look at Sub-Chapters 1, 2 and 3</a:t>
            </a:r>
          </a:p>
        </p:txBody>
      </p:sp>
      <p:pic>
        <p:nvPicPr>
          <p:cNvPr id="4" name="Picture 3"/>
          <p:cNvPicPr>
            <a:picLocks noChangeAspect="1"/>
          </p:cNvPicPr>
          <p:nvPr/>
        </p:nvPicPr>
        <p:blipFill>
          <a:blip r:embed="rId2" cstate="print"/>
          <a:stretch>
            <a:fillRect/>
          </a:stretch>
        </p:blipFill>
        <p:spPr>
          <a:xfrm>
            <a:off x="1995873" y="601393"/>
            <a:ext cx="4816817" cy="5882666"/>
          </a:xfrm>
          <a:prstGeom prst="rect">
            <a:avLst/>
          </a:prstGeom>
        </p:spPr>
      </p:pic>
    </p:spTree>
    <p:extLst>
      <p:ext uri="{BB962C8B-B14F-4D97-AF65-F5344CB8AC3E}">
        <p14:creationId xmlns:p14="http://schemas.microsoft.com/office/powerpoint/2010/main" val="31103885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4947" y="234865"/>
            <a:ext cx="8053675" cy="369332"/>
          </a:xfrm>
        </p:spPr>
        <p:txBody>
          <a:bodyPr/>
          <a:lstStyle/>
          <a:p>
            <a:r>
              <a:rPr lang="en-US" sz="2400" dirty="0">
                <a:solidFill>
                  <a:srgbClr val="002060"/>
                </a:solidFill>
              </a:rPr>
              <a:t>A closer look at Sub-Chapters 4, 5 and 6</a:t>
            </a:r>
          </a:p>
        </p:txBody>
      </p:sp>
      <p:pic>
        <p:nvPicPr>
          <p:cNvPr id="4" name="Picture 3"/>
          <p:cNvPicPr>
            <a:picLocks noChangeAspect="1"/>
          </p:cNvPicPr>
          <p:nvPr/>
        </p:nvPicPr>
        <p:blipFill>
          <a:blip r:embed="rId2" cstate="print"/>
          <a:stretch>
            <a:fillRect/>
          </a:stretch>
        </p:blipFill>
        <p:spPr>
          <a:xfrm>
            <a:off x="2180323" y="915043"/>
            <a:ext cx="4582941" cy="5239159"/>
          </a:xfrm>
          <a:prstGeom prst="rect">
            <a:avLst/>
          </a:prstGeom>
        </p:spPr>
      </p:pic>
      <p:sp>
        <p:nvSpPr>
          <p:cNvPr id="5" name="Line Callout 1 (Accent Bar) 4"/>
          <p:cNvSpPr/>
          <p:nvPr/>
        </p:nvSpPr>
        <p:spPr>
          <a:xfrm>
            <a:off x="2295653" y="5880613"/>
            <a:ext cx="4637903" cy="547178"/>
          </a:xfrm>
          <a:prstGeom prst="accentCallout1">
            <a:avLst>
              <a:gd name="adj1" fmla="val 84788"/>
              <a:gd name="adj2" fmla="val 99632"/>
              <a:gd name="adj3" fmla="val 20470"/>
              <a:gd name="adj4" fmla="val 98628"/>
            </a:avLst>
          </a:prstGeom>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Sub-Chapters 4 </a:t>
            </a:r>
            <a:r>
              <a:rPr lang="en-US" dirty="0">
                <a:solidFill>
                  <a:schemeClr val="tx2"/>
                </a:solidFill>
              </a:rPr>
              <a:t>&amp;</a:t>
            </a:r>
            <a:r>
              <a:rPr lang="en-US" sz="2000" dirty="0">
                <a:solidFill>
                  <a:schemeClr val="tx1"/>
                </a:solidFill>
              </a:rPr>
              <a:t> </a:t>
            </a:r>
            <a:r>
              <a:rPr lang="en-US" dirty="0">
                <a:solidFill>
                  <a:schemeClr val="tx1"/>
                </a:solidFill>
              </a:rPr>
              <a:t>6 are Provider Specific</a:t>
            </a:r>
          </a:p>
        </p:txBody>
      </p:sp>
    </p:spTree>
    <p:extLst>
      <p:ext uri="{BB962C8B-B14F-4D97-AF65-F5344CB8AC3E}">
        <p14:creationId xmlns:p14="http://schemas.microsoft.com/office/powerpoint/2010/main" val="29971568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03680" y="2557337"/>
            <a:ext cx="5887720" cy="492443"/>
          </a:xfrm>
        </p:spPr>
        <p:txBody>
          <a:bodyPr/>
          <a:lstStyle/>
          <a:p>
            <a:pPr algn="ctr"/>
            <a:r>
              <a:rPr lang="en-US" sz="3200" b="1" dirty="0">
                <a:solidFill>
                  <a:srgbClr val="002060"/>
                </a:solidFill>
                <a:latin typeface="+mj-lt"/>
              </a:rPr>
              <a:t>Provider Claims Resources</a:t>
            </a:r>
          </a:p>
        </p:txBody>
      </p:sp>
    </p:spTree>
    <p:extLst>
      <p:ext uri="{BB962C8B-B14F-4D97-AF65-F5344CB8AC3E}">
        <p14:creationId xmlns:p14="http://schemas.microsoft.com/office/powerpoint/2010/main" val="3431819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ags/tag1.xml><?xml version="1.0" encoding="utf-8"?>
<p:tagLst xmlns:a="http://schemas.openxmlformats.org/drawingml/2006/main" xmlns:r="http://schemas.openxmlformats.org/officeDocument/2006/relationships" xmlns:p="http://schemas.openxmlformats.org/presentationml/2006/main">
  <p:tag name="TPVERSION" val="8"/>
  <p:tag name="TPFULLVERSION" val="1.5.0.39"/>
  <p:tag name="TPOS" val="2"/>
  <p:tag name="TPLASTSAVEVERSION" val="6.2 PC"/>
  <p:tag name="TPLASTSAVEPRODUCT" val="TurningPoint web for PowerPoint"/>
</p:tagLst>
</file>

<file path=ppt/tags/tag10.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4.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6.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
</p:tagLst>
</file>

<file path=ppt/tags/tag23.xml><?xml version="1.0" encoding="utf-8"?>
<p:tagLst xmlns:a="http://schemas.openxmlformats.org/drawingml/2006/main" xmlns:r="http://schemas.openxmlformats.org/officeDocument/2006/relationships" xmlns:p="http://schemas.openxmlformats.org/presentationml/2006/main">
  <p:tag name="NAME" val="Moon"/>
</p:tagLst>
</file>

<file path=ppt/tags/tag24.xml><?xml version="1.0" encoding="utf-8"?>
<p:tagLst xmlns:a="http://schemas.openxmlformats.org/drawingml/2006/main" xmlns:r="http://schemas.openxmlformats.org/officeDocument/2006/relationships" xmlns:p="http://schemas.openxmlformats.org/presentationml/2006/main">
  <p:tag name="NAME" val="Moon"/>
</p:tagLst>
</file>

<file path=ppt/tags/tag25.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26.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27.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28.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29.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30.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31.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32.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33.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34.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NAME" val="Moon"/>
</p:tagLst>
</file>

<file path=ppt/tags/tag38.xml><?xml version="1.0" encoding="utf-8"?>
<p:tagLst xmlns:a="http://schemas.openxmlformats.org/drawingml/2006/main" xmlns:r="http://schemas.openxmlformats.org/officeDocument/2006/relationships" xmlns:p="http://schemas.openxmlformats.org/presentationml/2006/main">
  <p:tag name="NAME" val="Moon"/>
</p:tagLst>
</file>

<file path=ppt/tags/tag39.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40.xml><?xml version="1.0" encoding="utf-8"?>
<p:tagLst xmlns:a="http://schemas.openxmlformats.org/drawingml/2006/main" xmlns:r="http://schemas.openxmlformats.org/officeDocument/2006/relationships" xmlns:p="http://schemas.openxmlformats.org/presentationml/2006/main">
  <p:tag name="NAME" val="Moon"/>
</p:tagLst>
</file>

<file path=ppt/tags/tag41.xml><?xml version="1.0" encoding="utf-8"?>
<p:tagLst xmlns:a="http://schemas.openxmlformats.org/drawingml/2006/main" xmlns:r="http://schemas.openxmlformats.org/officeDocument/2006/relationships" xmlns:p="http://schemas.openxmlformats.org/presentationml/2006/main">
  <p:tag name="NAME" val="Moon"/>
</p:tagLst>
</file>

<file path=ppt/tags/tag42.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43.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4.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ags/tag45.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46.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47.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48.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49.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50.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51.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8.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9.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heme/theme1.xml><?xml version="1.0" encoding="utf-8"?>
<a:theme xmlns:a="http://schemas.openxmlformats.org/drawingml/2006/main" name="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5_SRM_CF_DG1140">
  <a:themeElements>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0000"/>
        </a:dk2>
        <a:lt2>
          <a:srgbClr val="FFFFFF"/>
        </a:lt2>
        <a:accent1>
          <a:srgbClr val="C0C0C0"/>
        </a:accent1>
        <a:accent2>
          <a:srgbClr val="4FB94F"/>
        </a:accent2>
        <a:accent3>
          <a:srgbClr val="1D954F"/>
        </a:accent3>
        <a:accent4>
          <a:srgbClr val="5E8BFF"/>
        </a:accent4>
        <a:accent5>
          <a:srgbClr val="FFCD33"/>
        </a:accent5>
        <a:accent6>
          <a:srgbClr val="808080"/>
        </a:accent6>
        <a:hlink>
          <a:srgbClr val="1D954F"/>
        </a:hlink>
        <a:folHlink>
          <a:srgbClr val="5E8BFF"/>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1065</TotalTime>
  <Words>3037</Words>
  <Application>Microsoft Office PowerPoint</Application>
  <PresentationFormat>On-screen Show (4:3)</PresentationFormat>
  <Paragraphs>419</Paragraphs>
  <Slides>40</Slides>
  <Notes>19</Notes>
  <HiddenSlides>0</HiddenSlides>
  <MMClips>0</MMClips>
  <ScaleCrop>false</ScaleCrop>
  <HeadingPairs>
    <vt:vector size="8" baseType="variant">
      <vt:variant>
        <vt:lpstr>Fonts Used</vt:lpstr>
      </vt:variant>
      <vt:variant>
        <vt:i4>6</vt:i4>
      </vt:variant>
      <vt:variant>
        <vt:lpstr>Theme</vt:lpstr>
      </vt:variant>
      <vt:variant>
        <vt:i4>3</vt:i4>
      </vt:variant>
      <vt:variant>
        <vt:lpstr>Embedded OLE Servers</vt:lpstr>
      </vt:variant>
      <vt:variant>
        <vt:i4>1</vt:i4>
      </vt:variant>
      <vt:variant>
        <vt:lpstr>Slide Titles</vt:lpstr>
      </vt:variant>
      <vt:variant>
        <vt:i4>40</vt:i4>
      </vt:variant>
    </vt:vector>
  </HeadingPairs>
  <TitlesOfParts>
    <vt:vector size="50" baseType="lpstr">
      <vt:lpstr>ＭＳ Ｐゴシック</vt:lpstr>
      <vt:lpstr>Arial</vt:lpstr>
      <vt:lpstr>Calibri</vt:lpstr>
      <vt:lpstr>Times New Roman</vt:lpstr>
      <vt:lpstr>Verdana</vt:lpstr>
      <vt:lpstr>Wingdings</vt:lpstr>
      <vt:lpstr>SRM_CF_DG1140</vt:lpstr>
      <vt:lpstr>2_SRM_CF_DG1140</vt:lpstr>
      <vt:lpstr>25_SRM_CF_DG1140</vt:lpstr>
      <vt:lpstr>think-cell Slide</vt:lpstr>
      <vt:lpstr>MassHealth Provider Overview </vt:lpstr>
      <vt:lpstr>PowerPoint Presentation</vt:lpstr>
      <vt:lpstr>Agenda</vt:lpstr>
      <vt:lpstr>Provider  Overview</vt:lpstr>
      <vt:lpstr>PowerPoint Presentation</vt:lpstr>
      <vt:lpstr>MassHealth Provider Manual</vt:lpstr>
      <vt:lpstr>A closer look at Sub-Chapters 1, 2 and 3</vt:lpstr>
      <vt:lpstr>A closer look at Sub-Chapters 4, 5 and 6</vt:lpstr>
      <vt:lpstr>PowerPoint Presentation</vt:lpstr>
      <vt:lpstr>Electronic Claims Submission (DDE)</vt:lpstr>
      <vt:lpstr>Electronic Claims Submission (DDE) Benefits of use</vt:lpstr>
      <vt:lpstr>Electronic Claims Submission (DDE)</vt:lpstr>
      <vt:lpstr>Electronic Claims Submission (DDE)</vt:lpstr>
      <vt:lpstr>Electronic Claims Submission (DDE)</vt:lpstr>
      <vt:lpstr>Electronic Claims Submission (DDE)</vt:lpstr>
      <vt:lpstr>Electronic Claims Submission (DDE)</vt:lpstr>
      <vt:lpstr>Electronic Claims Submission (DDE)</vt:lpstr>
      <vt:lpstr>Electronic Claims Submission (DDE)</vt:lpstr>
      <vt:lpstr>Electronic Claims Submission (DDE)</vt:lpstr>
      <vt:lpstr>Electronic Claims Submission (DDE)</vt:lpstr>
      <vt:lpstr>PowerPoint Presentation</vt:lpstr>
      <vt:lpstr>Corrective Action for Denied Claims</vt:lpstr>
      <vt:lpstr>Corrective Action for Denied Claims</vt:lpstr>
      <vt:lpstr>Corrective Action for Denied Claims</vt:lpstr>
      <vt:lpstr>Final Deadline Exceeded Appeal Procedures</vt:lpstr>
      <vt:lpstr>Remittance Advice</vt:lpstr>
      <vt:lpstr>Remittance Advice (RA)</vt:lpstr>
      <vt:lpstr>Remittance Advice (RA)</vt:lpstr>
      <vt:lpstr>Remittance Advice Messages</vt:lpstr>
      <vt:lpstr>PowerPoint Presentation</vt:lpstr>
      <vt:lpstr>Resources</vt:lpstr>
      <vt:lpstr>PowerPoint Presentation</vt:lpstr>
      <vt:lpstr>Technical Refresh</vt:lpstr>
      <vt:lpstr>PowerPoint Presentation</vt:lpstr>
      <vt:lpstr>Important Reminder –EVSPC users</vt:lpstr>
      <vt:lpstr>Important message for Providers and Providers that utilize Billing Intermediaries</vt:lpstr>
      <vt:lpstr>Ordering, Referring and Prescribing (ORP) Requirements</vt:lpstr>
      <vt:lpstr>Changes to the Customer Web Portal (CWP) </vt:lpstr>
      <vt:lpstr>PowerPoint Presentation</vt:lpstr>
      <vt:lpstr>PowerPoint Presentation</vt:lpstr>
    </vt:vector>
  </TitlesOfParts>
  <Company>Maximus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Felicia Clements</dc:creator>
  <cp:lastModifiedBy>Carson, Lynn</cp:lastModifiedBy>
  <cp:revision>56</cp:revision>
  <cp:lastPrinted>2019-07-02T14:02:14Z</cp:lastPrinted>
  <dcterms:created xsi:type="dcterms:W3CDTF">2019-06-28T00:40:11Z</dcterms:created>
  <dcterms:modified xsi:type="dcterms:W3CDTF">2019-07-19T17:13:28Z</dcterms:modified>
</cp:coreProperties>
</file>