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ags/tag2.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9.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0.xml" ContentType="application/vnd.openxmlformats-officedocument.presentationml.notesSlide+xml"/>
  <Override PartName="/ppt/tags/tag18.xml" ContentType="application/vnd.openxmlformats-officedocument.presentationml.tags+xml"/>
  <Override PartName="/ppt/notesSlides/notesSlide11.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2.xml" ContentType="application/vnd.openxmlformats-officedocument.presentationml.notesSlide+xml"/>
  <Override PartName="/ppt/tags/tag24.xml" ContentType="application/vnd.openxmlformats-officedocument.presentationml.tags+xml"/>
  <Override PartName="/ppt/notesSlides/notesSlide13.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4.xml" ContentType="application/vnd.openxmlformats-officedocument.presentationml.notesSlide+xml"/>
  <Override PartName="/ppt/tags/tag27.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16.xml" ContentType="application/vnd.openxmlformats-officedocument.presentationml.notesSlide+xml"/>
  <Override PartName="/ppt/tags/tag29.xml" ContentType="application/vnd.openxmlformats-officedocument.presentationml.tags+xml"/>
  <Override PartName="/ppt/notesSlides/notesSlide17.xml" ContentType="application/vnd.openxmlformats-officedocument.presentationml.notesSlide+xml"/>
  <Override PartName="/ppt/tags/tag30.xml" ContentType="application/vnd.openxmlformats-officedocument.presentationml.tags+xml"/>
  <Override PartName="/ppt/notesSlides/notesSlide18.xml" ContentType="application/vnd.openxmlformats-officedocument.presentationml.notesSlide+xml"/>
  <Override PartName="/ppt/tags/tag31.xml" ContentType="application/vnd.openxmlformats-officedocument.presentationml.tags+xml"/>
  <Override PartName="/ppt/notesSlides/notesSlide19.xml" ContentType="application/vnd.openxmlformats-officedocument.presentationml.notesSlide+xml"/>
  <Override PartName="/ppt/tags/tag32.xml" ContentType="application/vnd.openxmlformats-officedocument.presentationml.tags+xml"/>
  <Override PartName="/ppt/notesSlides/notesSlide20.xml" ContentType="application/vnd.openxmlformats-officedocument.presentationml.notesSlide+xml"/>
  <Override PartName="/ppt/tags/tag33.xml" ContentType="application/vnd.openxmlformats-officedocument.presentationml.tags+xml"/>
  <Override PartName="/ppt/notesSlides/notesSlide21.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22.xml" ContentType="application/vnd.openxmlformats-officedocument.presentationml.notesSlide+xml"/>
  <Override PartName="/ppt/tags/tag36.xml" ContentType="application/vnd.openxmlformats-officedocument.presentationml.tags+xml"/>
  <Override PartName="/ppt/notesSlides/notesSlide23.xml" ContentType="application/vnd.openxmlformats-officedocument.presentationml.notesSlide+xml"/>
  <Override PartName="/ppt/tags/tag37.xml" ContentType="application/vnd.openxmlformats-officedocument.presentationml.tags+xml"/>
  <Override PartName="/ppt/notesSlides/notesSlide24.xml" ContentType="application/vnd.openxmlformats-officedocument.presentationml.notesSlide+xml"/>
  <Override PartName="/ppt/tags/tag38.xml" ContentType="application/vnd.openxmlformats-officedocument.presentationml.tags+xml"/>
  <Override PartName="/ppt/notesSlides/notesSlide25.xml" ContentType="application/vnd.openxmlformats-officedocument.presentationml.notesSlide+xml"/>
  <Override PartName="/ppt/tags/tag39.xml" ContentType="application/vnd.openxmlformats-officedocument.presentationml.tags+xml"/>
  <Override PartName="/ppt/notesSlides/notesSlide26.xml" ContentType="application/vnd.openxmlformats-officedocument.presentationml.notesSlide+xml"/>
  <Override PartName="/ppt/tags/tag40.xml" ContentType="application/vnd.openxmlformats-officedocument.presentationml.tags+xml"/>
  <Override PartName="/ppt/notesSlides/notesSlide27.xml" ContentType="application/vnd.openxmlformats-officedocument.presentationml.notesSlide+xml"/>
  <Override PartName="/ppt/tags/tag41.xml" ContentType="application/vnd.openxmlformats-officedocument.presentationml.tags+xml"/>
  <Override PartName="/ppt/notesSlides/notesSlide28.xml" ContentType="application/vnd.openxmlformats-officedocument.presentationml.notesSlide+xml"/>
  <Override PartName="/ppt/tags/tag42.xml" ContentType="application/vnd.openxmlformats-officedocument.presentationml.tags+xml"/>
  <Override PartName="/ppt/notesSlides/notesSlide29.xml" ContentType="application/vnd.openxmlformats-officedocument.presentationml.notesSlide+xml"/>
  <Override PartName="/ppt/tags/tag43.xml" ContentType="application/vnd.openxmlformats-officedocument.presentationml.tags+xml"/>
  <Override PartName="/ppt/notesSlides/notesSlide30.xml" ContentType="application/vnd.openxmlformats-officedocument.presentationml.notesSlide+xml"/>
  <Override PartName="/ppt/tags/tag44.xml" ContentType="application/vnd.openxmlformats-officedocument.presentationml.tags+xml"/>
  <Override PartName="/ppt/notesSlides/notesSlide31.xml" ContentType="application/vnd.openxmlformats-officedocument.presentationml.notesSlide+xml"/>
  <Override PartName="/ppt/tags/tag45.xml" ContentType="application/vnd.openxmlformats-officedocument.presentationml.tags+xml"/>
  <Override PartName="/ppt/notesSlides/notesSlide3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7"/>
  </p:notesMasterIdLst>
  <p:handoutMasterIdLst>
    <p:handoutMasterId r:id="rId48"/>
  </p:handoutMasterIdLst>
  <p:sldIdLst>
    <p:sldId id="2147472687" r:id="rId5"/>
    <p:sldId id="260" r:id="rId6"/>
    <p:sldId id="4531" r:id="rId7"/>
    <p:sldId id="4532" r:id="rId8"/>
    <p:sldId id="2147472539" r:id="rId9"/>
    <p:sldId id="2147472625" r:id="rId10"/>
    <p:sldId id="2147472667" r:id="rId11"/>
    <p:sldId id="2147472617" r:id="rId12"/>
    <p:sldId id="2147472661" r:id="rId13"/>
    <p:sldId id="2147472675" r:id="rId14"/>
    <p:sldId id="299" r:id="rId15"/>
    <p:sldId id="2147472662" r:id="rId16"/>
    <p:sldId id="2147472666" r:id="rId17"/>
    <p:sldId id="2147472683" r:id="rId18"/>
    <p:sldId id="2147472684" r:id="rId19"/>
    <p:sldId id="2147472686" r:id="rId20"/>
    <p:sldId id="2147472685" r:id="rId21"/>
    <p:sldId id="2147472676" r:id="rId22"/>
    <p:sldId id="2147472659" r:id="rId23"/>
    <p:sldId id="2147472643" r:id="rId24"/>
    <p:sldId id="308" r:id="rId25"/>
    <p:sldId id="2147472660" r:id="rId26"/>
    <p:sldId id="2147472665" r:id="rId27"/>
    <p:sldId id="2147472664" r:id="rId28"/>
    <p:sldId id="2147472673" r:id="rId29"/>
    <p:sldId id="2147472672" r:id="rId30"/>
    <p:sldId id="2147472671" r:id="rId31"/>
    <p:sldId id="2147472677" r:id="rId32"/>
    <p:sldId id="2147472644" r:id="rId33"/>
    <p:sldId id="2147472674" r:id="rId34"/>
    <p:sldId id="2147472645" r:id="rId35"/>
    <p:sldId id="4542" r:id="rId36"/>
    <p:sldId id="2147472679" r:id="rId37"/>
    <p:sldId id="2147472680" r:id="rId38"/>
    <p:sldId id="2147472681" r:id="rId39"/>
    <p:sldId id="2147472682" r:id="rId40"/>
    <p:sldId id="2147472656" r:id="rId41"/>
    <p:sldId id="2147472678" r:id="rId42"/>
    <p:sldId id="2147472652" r:id="rId43"/>
    <p:sldId id="278" r:id="rId44"/>
    <p:sldId id="2147472648" r:id="rId45"/>
    <p:sldId id="2147472655" r:id="rId46"/>
  </p:sldIdLst>
  <p:sldSz cx="12192000" cy="6858000"/>
  <p:notesSz cx="6858000" cy="9144000"/>
  <p:custDataLst>
    <p:tags r:id="rId4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075314-E909-4ACC-E299-C5ED51CDF307}" name="Flieger, Signe (CCA)" initials="FS" userId="S::signe.flieger@mass.gov::b3724788-776e-4fd5-b702-f61178899e84" providerId="AD"/>
  <p188:author id="{A3183B1C-9E0F-55D8-46CC-7F6E9BE0C360}" name="Joey S." initials="JS" userId="Joey S." providerId="None"/>
  <p188:author id="{54BECE23-283D-BD2D-5BD3-AAE53200EE2D}" name="Woltmann, Marissa (CCA)" initials="MW" userId="S::marissa.woltmann@mass.gov::a580c763-0468-465f-afa2-c0573fa862a7" providerId="AD"/>
  <p188:author id="{69B75E32-0C7C-6A1E-1582-1334C92E9398}" name="Raymond, Deborah" initials="DR" userId="S::Deborah.Raymond@umassmed.edu::7240b8e7-e96d-4fde-bd6e-a50156a67fc4" providerId="AD"/>
  <p188:author id="{A99A6651-7B9B-51E0-76CF-AB43F2D151C7}" name="Amy Morrow" initials="AM" userId="S::amy@communicatehealth.com::7666d990-b876-47b8-9ac9-8e10441b1409" providerId="AD"/>
  <p188:author id="{09D64B5A-8900-D2AE-D90F-3A2083037F68}" name="Conte, Niki (CCA)" initials="CN" userId="S::niki.conte@mass.gov::1639143c-c700-42e9-b233-e4eaa3f23248" providerId="AD"/>
  <p188:author id="{8648FF5F-9D22-8AA6-6B61-34DC5219938D}" name="Luu, Ashley (CCA)" initials="LA" userId="S::ashley.luu@mass.gov::e2cf3b3a-de35-47b6-b1f9-cb70eca7a9a2" providerId="AD"/>
  <p188:author id="{2C8A1C6A-E9B4-3D70-6702-1F31660AE730}" name="Angelo, Lisa (CCA)" initials="LA" userId="S::Lisa.Angelo@mass.gov::4a772aac-88f0-491d-984a-a672214f8b8c" providerId="AD"/>
  <p188:author id="{466BC66A-2F53-A7F4-5FD3-235CBDFF994A}" name="Barreiro, Rebecca (CCA)" initials="RB" userId="S::rebecca.barreiro@mass.gov::45c615bd-ca52-41a1-a780-74b4e359a709" providerId="AD"/>
  <p188:author id="{020D6275-0F77-6C3B-CB0C-8CA5C636CA88}" name="Sarver, Rebecca (CCA)" initials="SR" userId="S::rebecca.sarver@mass.gov::1ab88172-d96b-4fe5-a054-20cc963c9155" providerId="AD"/>
  <p188:author id="{E619707E-F3A5-0140-5BF3-0D1BA0C73E6A}" name="Heather Rossi" initials="HR" userId="Heather Rossi" providerId="None"/>
  <p188:author id="{46028398-BD20-B1AD-BF8A-4BEDD69AA403}" name="Buonopane, Sarah (CCA)" initials="BS" userId="S::sarah.buonopane@mass.gov::cafc2999-c55b-44c3-867b-4c96af059a73" providerId="AD"/>
  <p188:author id="{6214549A-9661-0D2A-45A2-A163BE28C564}" name="Familiar, Montse (CCA)" initials="F(" userId="S::montse.familiar@mass.gov::c9d30343-062b-4686-b33e-aeb685ac4e7c" providerId="AD"/>
  <p188:author id="{956A96B8-384C-1721-E0AF-4021C10407F1}" name="Scire, Kayla (CCA)" initials="SK" userId="S::kayla.scire@mass.gov::588d5028-66da-443d-8488-2741a778681b" providerId="AD"/>
  <p188:author id="{376766BE-9E1D-6442-F33E-F06F18A3C9D0}" name="Segel, Kate (CCA)" initials="KS" userId="S::kate.segel@mass.gov::fbc6d6c0-71b9-4331-9f5b-2b5f2fdb577f" providerId="AD"/>
  <p188:author id="{597B25C6-2621-0FE0-FBDD-04142CBAA5F8}" name="Luu, Ashley (CCA)" initials="AL" userId="S::Ashley.Luu@mass.gov::e2cf3b3a-de35-47b6-b1f9-cb70eca7a9a2" providerId="AD"/>
  <p188:author id="{08E475E2-5433-3667-FE6A-3967A444F1E8}" name="Chiev, Sokmeakara (EHS)" initials="CS" userId="S::sokmeakara.chiev1@mass.gov::9435e2b5-d995-4b59-b25d-2bb9b96a2a87" providerId="AD"/>
  <p188:author id="{420FABE2-C6A8-6818-CDF4-FAB95583D449}" name="Almeida, Michele L. (CCA)" initials="A(" userId="S::michele.l.almeida@mass.gov::32df3cdc-3dd6-4159-8c70-dc2085420295" providerId="AD"/>
  <p188:author id="{035C49E4-FC4F-3319-DBD5-DBB4A92A69A7}" name="Nicolle San Jose" initials="NS" userId="S::nicolle@communicatehealth.com::3922cbf6-0c55-4e15-a919-908a7d812085" providerId="AD"/>
  <p188:author id="{AAF8EAF0-A912-C2F3-43AD-971581A5290D}" name="Chiev, Sokmeakara (EHS)" initials="SC" userId="S::Sokmeakara.Chiev1@mass.gov::9435e2b5-d995-4b59-b25d-2bb9b96a2a87" providerId="AD"/>
  <p188:author id="{8A0C06FB-2CEA-0E8B-EAA1-108CD4EDE902}" name="Blocker, Kirsten (CCA)" initials="KB" userId="S::kirsten.blocker@mass.gov::4618ff94-17d4-4c27-bf40-875c4ab329c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3E66"/>
    <a:srgbClr val="006493"/>
    <a:srgbClr val="E6009D"/>
    <a:srgbClr val="0000FF"/>
    <a:srgbClr val="E00099"/>
    <a:srgbClr val="B8007F"/>
    <a:srgbClr val="00838F"/>
    <a:srgbClr val="4D802D"/>
    <a:srgbClr val="00838A"/>
    <a:srgbClr val="154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130" autoAdjust="0"/>
  </p:normalViewPr>
  <p:slideViewPr>
    <p:cSldViewPr snapToGrid="0">
      <p:cViewPr varScale="1">
        <p:scale>
          <a:sx n="70" d="100"/>
          <a:sy n="70" d="100"/>
        </p:scale>
        <p:origin x="672" y="6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500">
                <a:solidFill>
                  <a:schemeClr val="bg1"/>
                </a:solidFill>
              </a:rPr>
              <a:t>Sales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spPr>
            <a:solidFill>
              <a:srgbClr val="DA843C"/>
            </a:solidFill>
            <a:ln w="6350">
              <a:solidFill>
                <a:schemeClr val="bg1"/>
              </a:solidFill>
            </a:ln>
          </c:spPr>
          <c:dPt>
            <c:idx val="0"/>
            <c:bubble3D val="0"/>
            <c:spPr>
              <a:solidFill>
                <a:srgbClr val="4472A7"/>
              </a:solidFill>
              <a:ln w="6350">
                <a:solidFill>
                  <a:schemeClr val="bg1"/>
                </a:solidFill>
              </a:ln>
              <a:effectLst/>
            </c:spPr>
            <c:extLst>
              <c:ext xmlns:c16="http://schemas.microsoft.com/office/drawing/2014/chart" uri="{C3380CC4-5D6E-409C-BE32-E72D297353CC}">
                <c16:uniqueId val="{00000001-4A49-974C-B6D3-0312E141AB62}"/>
              </c:ext>
            </c:extLst>
          </c:dPt>
          <c:dPt>
            <c:idx val="1"/>
            <c:bubble3D val="0"/>
            <c:spPr>
              <a:solidFill>
                <a:srgbClr val="AA4643"/>
              </a:solidFill>
              <a:ln w="6350">
                <a:solidFill>
                  <a:schemeClr val="bg1"/>
                </a:solidFill>
              </a:ln>
              <a:effectLst/>
            </c:spPr>
            <c:extLst>
              <c:ext xmlns:c16="http://schemas.microsoft.com/office/drawing/2014/chart" uri="{C3380CC4-5D6E-409C-BE32-E72D297353CC}">
                <c16:uniqueId val="{00000002-4A49-974C-B6D3-0312E141AB62}"/>
              </c:ext>
            </c:extLst>
          </c:dPt>
          <c:dPt>
            <c:idx val="2"/>
            <c:bubble3D val="0"/>
            <c:spPr>
              <a:solidFill>
                <a:srgbClr val="89A54D"/>
              </a:solidFill>
              <a:ln w="6350">
                <a:solidFill>
                  <a:schemeClr val="bg1"/>
                </a:solidFill>
              </a:ln>
              <a:effectLst/>
            </c:spPr>
            <c:extLst>
              <c:ext xmlns:c16="http://schemas.microsoft.com/office/drawing/2014/chart" uri="{C3380CC4-5D6E-409C-BE32-E72D297353CC}">
                <c16:uniqueId val="{00000004-4A49-974C-B6D3-0312E141AB62}"/>
              </c:ext>
            </c:extLst>
          </c:dPt>
          <c:dPt>
            <c:idx val="3"/>
            <c:bubble3D val="0"/>
            <c:spPr>
              <a:solidFill>
                <a:srgbClr val="81689C"/>
              </a:solidFill>
              <a:ln w="6350">
                <a:solidFill>
                  <a:schemeClr val="bg1"/>
                </a:solidFill>
              </a:ln>
              <a:effectLst/>
            </c:spPr>
            <c:extLst>
              <c:ext xmlns:c16="http://schemas.microsoft.com/office/drawing/2014/chart" uri="{C3380CC4-5D6E-409C-BE32-E72D297353CC}">
                <c16:uniqueId val="{00000003-4A49-974C-B6D3-0312E141AB62}"/>
              </c:ext>
            </c:extLst>
          </c:dPt>
          <c:dPt>
            <c:idx val="4"/>
            <c:bubble3D val="0"/>
            <c:spPr>
              <a:solidFill>
                <a:srgbClr val="3D96AE"/>
              </a:solidFill>
              <a:ln w="6350">
                <a:solidFill>
                  <a:schemeClr val="bg1"/>
                </a:solidFill>
              </a:ln>
              <a:effectLst/>
            </c:spPr>
            <c:extLst>
              <c:ext xmlns:c16="http://schemas.microsoft.com/office/drawing/2014/chart" uri="{C3380CC4-5D6E-409C-BE32-E72D297353CC}">
                <c16:uniqueId val="{00000005-4A49-974C-B6D3-0312E141AB62}"/>
              </c:ext>
            </c:extLst>
          </c:dPt>
          <c:dPt>
            <c:idx val="5"/>
            <c:bubble3D val="0"/>
            <c:spPr>
              <a:solidFill>
                <a:srgbClr val="DA843C"/>
              </a:solidFill>
              <a:ln w="6350">
                <a:solidFill>
                  <a:schemeClr val="bg1"/>
                </a:solidFill>
              </a:ln>
              <a:effectLst/>
            </c:spPr>
            <c:extLst>
              <c:ext xmlns:c16="http://schemas.microsoft.com/office/drawing/2014/chart" uri="{C3380CC4-5D6E-409C-BE32-E72D297353CC}">
                <c16:uniqueId val="{0000000B-C01C-DD40-B786-8CD4F7A44F4C}"/>
              </c:ext>
            </c:extLst>
          </c:dPt>
          <c:cat>
            <c:strRef>
              <c:f>Sheet1!$A$2:$A$7</c:f>
              <c:strCache>
                <c:ptCount val="6"/>
                <c:pt idx="0">
                  <c:v>Margaret Peacock</c:v>
                </c:pt>
                <c:pt idx="1">
                  <c:v>Janet Leverling</c:v>
                </c:pt>
                <c:pt idx="2">
                  <c:v>Robert King</c:v>
                </c:pt>
                <c:pt idx="3">
                  <c:v>Laura Callahan</c:v>
                </c:pt>
                <c:pt idx="4">
                  <c:v>Nacy Davolio</c:v>
                </c:pt>
                <c:pt idx="5">
                  <c:v>All Others</c:v>
                </c:pt>
              </c:strCache>
            </c:strRef>
          </c:cat>
          <c:val>
            <c:numRef>
              <c:f>Sheet1!$B$2:$B$7</c:f>
              <c:numCache>
                <c:formatCode>General</c:formatCode>
                <c:ptCount val="6"/>
                <c:pt idx="0">
                  <c:v>30</c:v>
                </c:pt>
                <c:pt idx="1">
                  <c:v>15</c:v>
                </c:pt>
                <c:pt idx="2">
                  <c:v>15</c:v>
                </c:pt>
                <c:pt idx="3">
                  <c:v>20</c:v>
                </c:pt>
                <c:pt idx="4">
                  <c:v>13</c:v>
                </c:pt>
                <c:pt idx="5">
                  <c:v>7</c:v>
                </c:pt>
              </c:numCache>
            </c:numRef>
          </c:val>
          <c:extLst>
            <c:ext xmlns:c16="http://schemas.microsoft.com/office/drawing/2014/chart" uri="{C3380CC4-5D6E-409C-BE32-E72D297353CC}">
              <c16:uniqueId val="{00000000-4A49-974C-B6D3-0312E141AB62}"/>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8.8629477884849053E-2"/>
          <c:y val="0.81946859383191795"/>
          <c:w val="0.8675779983536247"/>
          <c:h val="0.14690369057559"/>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C6FA471-D553-9D0E-AA6F-491FE2DC86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DAD8D71-E311-AB73-7BC0-8C68B4EFA18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D70DCF-9544-5F41-91C6-1B39E3C23B82}" type="datetimeFigureOut">
              <a:rPr lang="en-US" smtClean="0"/>
              <a:t>9/10/2026</a:t>
            </a:fld>
            <a:endParaRPr lang="en-US"/>
          </a:p>
        </p:txBody>
      </p:sp>
      <p:sp>
        <p:nvSpPr>
          <p:cNvPr id="4" name="Footer Placeholder 3">
            <a:extLst>
              <a:ext uri="{FF2B5EF4-FFF2-40B4-BE49-F238E27FC236}">
                <a16:creationId xmlns:a16="http://schemas.microsoft.com/office/drawing/2014/main" id="{A08F0C62-C1FB-5AE9-2BB2-18032E79C8E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DA6D5C5-F377-7624-5B4E-26AD290895A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906B9A-ACC3-BE48-9EF2-82D2703BFF6E}" type="slidenum">
              <a:rPr lang="en-US" smtClean="0"/>
              <a:t>‹#›</a:t>
            </a:fld>
            <a:endParaRPr lang="en-US"/>
          </a:p>
        </p:txBody>
      </p:sp>
    </p:spTree>
    <p:extLst>
      <p:ext uri="{BB962C8B-B14F-4D97-AF65-F5344CB8AC3E}">
        <p14:creationId xmlns:p14="http://schemas.microsoft.com/office/powerpoint/2010/main" val="286982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40BAA8-D286-2746-8092-9A94C6AB7458}"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64DC7E-EA65-DF4F-81AD-54ABB7DDE8A9}" type="slidenum">
              <a:rPr lang="en-US" smtClean="0"/>
              <a:t>‹#›</a:t>
            </a:fld>
            <a:endParaRPr lang="en-US"/>
          </a:p>
        </p:txBody>
      </p:sp>
    </p:spTree>
    <p:extLst>
      <p:ext uri="{BB962C8B-B14F-4D97-AF65-F5344CB8AC3E}">
        <p14:creationId xmlns:p14="http://schemas.microsoft.com/office/powerpoint/2010/main" val="4226383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115A1-5255-F14A-9A5F-86954F82D0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6FDE49-9B25-CD42-B60C-DABC607E50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D8ECCD-4E2E-A0F3-2851-1771D05EB4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DB048D-0933-2C74-B480-81B1251C5C6D}"/>
              </a:ext>
            </a:extLst>
          </p:cNvPr>
          <p:cNvSpPr>
            <a:spLocks noGrp="1"/>
          </p:cNvSpPr>
          <p:nvPr>
            <p:ph type="sldNum" sz="quarter" idx="5"/>
          </p:nvPr>
        </p:nvSpPr>
        <p:spPr/>
        <p:txBody>
          <a:bodyPr/>
          <a:lstStyle/>
          <a:p>
            <a:fld id="{ED64DC7E-EA65-DF4F-81AD-54ABB7DDE8A9}" type="slidenum">
              <a:rPr lang="en-US" smtClean="0"/>
              <a:t>1</a:t>
            </a:fld>
            <a:endParaRPr lang="en-US"/>
          </a:p>
        </p:txBody>
      </p:sp>
    </p:spTree>
    <p:extLst>
      <p:ext uri="{BB962C8B-B14F-4D97-AF65-F5344CB8AC3E}">
        <p14:creationId xmlns:p14="http://schemas.microsoft.com/office/powerpoint/2010/main" val="2790386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64DC7E-EA65-DF4F-81AD-54ABB7DDE8A9}" type="slidenum">
              <a:rPr lang="en-US" smtClean="0"/>
              <a:t>2</a:t>
            </a:fld>
            <a:endParaRPr lang="en-US"/>
          </a:p>
        </p:txBody>
      </p:sp>
    </p:spTree>
    <p:extLst>
      <p:ext uri="{BB962C8B-B14F-4D97-AF65-F5344CB8AC3E}">
        <p14:creationId xmlns:p14="http://schemas.microsoft.com/office/powerpoint/2010/main" val="1274652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1A2CF-9F09-AD3B-BD69-50829A5EB8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AB8A3-0450-BD51-2259-F1DF6423F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60083A-9660-D471-6BDE-A2102B78171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59A6B1-1895-E2B1-803B-6EE96CA1277E}"/>
              </a:ext>
            </a:extLst>
          </p:cNvPr>
          <p:cNvSpPr>
            <a:spLocks noGrp="1"/>
          </p:cNvSpPr>
          <p:nvPr>
            <p:ph type="sldNum" sz="quarter" idx="5"/>
          </p:nvPr>
        </p:nvSpPr>
        <p:spPr/>
        <p:txBody>
          <a:bodyPr/>
          <a:lstStyle/>
          <a:p>
            <a:fld id="{ED64DC7E-EA65-DF4F-81AD-54ABB7DDE8A9}" type="slidenum">
              <a:rPr lang="en-US" smtClean="0"/>
              <a:t>3</a:t>
            </a:fld>
            <a:endParaRPr lang="en-US"/>
          </a:p>
        </p:txBody>
      </p:sp>
    </p:spTree>
    <p:extLst>
      <p:ext uri="{BB962C8B-B14F-4D97-AF65-F5344CB8AC3E}">
        <p14:creationId xmlns:p14="http://schemas.microsoft.com/office/powerpoint/2010/main" val="1183493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87B27-4F27-0272-BE93-DF6C79604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F37DAF-992C-A5A9-7B85-684D932BD3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1DF61A-3A71-1925-7387-0471251B7C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D4389D-3528-13D5-055C-A8A036FD3C12}"/>
              </a:ext>
            </a:extLst>
          </p:cNvPr>
          <p:cNvSpPr>
            <a:spLocks noGrp="1"/>
          </p:cNvSpPr>
          <p:nvPr>
            <p:ph type="sldNum" sz="quarter" idx="5"/>
          </p:nvPr>
        </p:nvSpPr>
        <p:spPr/>
        <p:txBody>
          <a:bodyPr/>
          <a:lstStyle/>
          <a:p>
            <a:fld id="{ED64DC7E-EA65-DF4F-81AD-54ABB7DDE8A9}" type="slidenum">
              <a:rPr lang="en-US" smtClean="0"/>
              <a:t>4</a:t>
            </a:fld>
            <a:endParaRPr lang="en-US"/>
          </a:p>
        </p:txBody>
      </p:sp>
    </p:spTree>
    <p:extLst>
      <p:ext uri="{BB962C8B-B14F-4D97-AF65-F5344CB8AC3E}">
        <p14:creationId xmlns:p14="http://schemas.microsoft.com/office/powerpoint/2010/main" val="3570845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B408D-0771-1D9B-16A0-680CDAC50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BB4237-B1F3-70BA-0705-8D0A3A8204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A974EC-D274-6A5A-B557-556CF3FE66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DF1AA9-14B9-F43A-B07A-26403953C42B}"/>
              </a:ext>
            </a:extLst>
          </p:cNvPr>
          <p:cNvSpPr>
            <a:spLocks noGrp="1"/>
          </p:cNvSpPr>
          <p:nvPr>
            <p:ph type="sldNum" sz="quarter" idx="5"/>
          </p:nvPr>
        </p:nvSpPr>
        <p:spPr/>
        <p:txBody>
          <a:bodyPr/>
          <a:lstStyle/>
          <a:p>
            <a:fld id="{ED64DC7E-EA65-DF4F-81AD-54ABB7DDE8A9}" type="slidenum">
              <a:rPr lang="en-US" smtClean="0"/>
              <a:t>5</a:t>
            </a:fld>
            <a:endParaRPr lang="en-US"/>
          </a:p>
        </p:txBody>
      </p:sp>
    </p:spTree>
    <p:extLst>
      <p:ext uri="{BB962C8B-B14F-4D97-AF65-F5344CB8AC3E}">
        <p14:creationId xmlns:p14="http://schemas.microsoft.com/office/powerpoint/2010/main" val="1484500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64DC7E-EA65-DF4F-81AD-54ABB7DDE8A9}" type="slidenum">
              <a:rPr lang="en-US" smtClean="0"/>
              <a:t>6</a:t>
            </a:fld>
            <a:endParaRPr lang="en-US"/>
          </a:p>
        </p:txBody>
      </p:sp>
    </p:spTree>
    <p:extLst>
      <p:ext uri="{BB962C8B-B14F-4D97-AF65-F5344CB8AC3E}">
        <p14:creationId xmlns:p14="http://schemas.microsoft.com/office/powerpoint/2010/main" val="1198705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12EDF-55D5-8030-44F3-123AE8E438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5DB75F-454F-F3FF-897E-B226047E8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604BD-CE06-44DB-305F-3AA63A7A8927}"/>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44958A36-86C2-3FDB-5FF2-EF46F80C9813}"/>
              </a:ext>
            </a:extLst>
          </p:cNvPr>
          <p:cNvSpPr>
            <a:spLocks noGrp="1"/>
          </p:cNvSpPr>
          <p:nvPr>
            <p:ph type="sldNum" sz="quarter" idx="5"/>
          </p:nvPr>
        </p:nvSpPr>
        <p:spPr/>
        <p:txBody>
          <a:bodyPr/>
          <a:lstStyle/>
          <a:p>
            <a:fld id="{ED64DC7E-EA65-DF4F-81AD-54ABB7DDE8A9}" type="slidenum">
              <a:rPr lang="en-US" smtClean="0"/>
              <a:t>8</a:t>
            </a:fld>
            <a:endParaRPr lang="en-US"/>
          </a:p>
        </p:txBody>
      </p:sp>
    </p:spTree>
    <p:extLst>
      <p:ext uri="{BB962C8B-B14F-4D97-AF65-F5344CB8AC3E}">
        <p14:creationId xmlns:p14="http://schemas.microsoft.com/office/powerpoint/2010/main" val="131255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64DC7E-EA65-DF4F-81AD-54ABB7DDE8A9}" type="slidenum">
              <a:rPr lang="en-US" smtClean="0"/>
              <a:t>11</a:t>
            </a:fld>
            <a:endParaRPr lang="en-US"/>
          </a:p>
        </p:txBody>
      </p:sp>
    </p:spTree>
    <p:extLst>
      <p:ext uri="{BB962C8B-B14F-4D97-AF65-F5344CB8AC3E}">
        <p14:creationId xmlns:p14="http://schemas.microsoft.com/office/powerpoint/2010/main" val="2806338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64DC7E-EA65-DF4F-81AD-54ABB7DDE8A9}" type="slidenum">
              <a:rPr lang="en-US" smtClean="0"/>
              <a:t>12</a:t>
            </a:fld>
            <a:endParaRPr lang="en-US"/>
          </a:p>
        </p:txBody>
      </p:sp>
    </p:spTree>
    <p:extLst>
      <p:ext uri="{BB962C8B-B14F-4D97-AF65-F5344CB8AC3E}">
        <p14:creationId xmlns:p14="http://schemas.microsoft.com/office/powerpoint/2010/main" val="505582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64DC7E-EA65-DF4F-81AD-54ABB7DDE8A9}" type="slidenum">
              <a:rPr lang="en-US" smtClean="0"/>
              <a:t>14</a:t>
            </a:fld>
            <a:endParaRPr lang="en-US"/>
          </a:p>
        </p:txBody>
      </p:sp>
    </p:spTree>
    <p:extLst>
      <p:ext uri="{BB962C8B-B14F-4D97-AF65-F5344CB8AC3E}">
        <p14:creationId xmlns:p14="http://schemas.microsoft.com/office/powerpoint/2010/main" val="1734137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64DC7E-EA65-DF4F-81AD-54ABB7DDE8A9}" type="slidenum">
              <a:rPr lang="en-US" smtClean="0"/>
              <a:t>15</a:t>
            </a:fld>
            <a:endParaRPr lang="en-US"/>
          </a:p>
        </p:txBody>
      </p:sp>
    </p:spTree>
    <p:extLst>
      <p:ext uri="{BB962C8B-B14F-4D97-AF65-F5344CB8AC3E}">
        <p14:creationId xmlns:p14="http://schemas.microsoft.com/office/powerpoint/2010/main" val="2755684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fld id="{ED64DC7E-EA65-DF4F-81AD-54ABB7DDE8A9}" type="slidenum">
              <a:rPr lang="en-US" smtClean="0"/>
              <a:t>20</a:t>
            </a:fld>
            <a:endParaRPr lang="en-US"/>
          </a:p>
        </p:txBody>
      </p:sp>
    </p:spTree>
    <p:extLst>
      <p:ext uri="{BB962C8B-B14F-4D97-AF65-F5344CB8AC3E}">
        <p14:creationId xmlns:p14="http://schemas.microsoft.com/office/powerpoint/2010/main" val="3681815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64DC7E-EA65-DF4F-81AD-54ABB7DDE8A9}" type="slidenum">
              <a:rPr lang="en-US" smtClean="0"/>
              <a:t>21</a:t>
            </a:fld>
            <a:endParaRPr lang="en-US"/>
          </a:p>
        </p:txBody>
      </p:sp>
    </p:spTree>
    <p:extLst>
      <p:ext uri="{BB962C8B-B14F-4D97-AF65-F5344CB8AC3E}">
        <p14:creationId xmlns:p14="http://schemas.microsoft.com/office/powerpoint/2010/main" val="1111020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747A9-F88E-1E4A-9C4A-AAB34AE66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7E8DB-6312-31D9-6C1E-B2FB058015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22FA02-EB6F-6083-7B15-56E4D074CE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3EC07F-0489-1AE5-C679-C5D178565756}"/>
              </a:ext>
            </a:extLst>
          </p:cNvPr>
          <p:cNvSpPr>
            <a:spLocks noGrp="1"/>
          </p:cNvSpPr>
          <p:nvPr>
            <p:ph type="sldNum" sz="quarter" idx="5"/>
          </p:nvPr>
        </p:nvSpPr>
        <p:spPr/>
        <p:txBody>
          <a:bodyPr/>
          <a:lstStyle/>
          <a:p>
            <a:fld id="{ED64DC7E-EA65-DF4F-81AD-54ABB7DDE8A9}" type="slidenum">
              <a:rPr lang="en-US" smtClean="0"/>
              <a:t>23</a:t>
            </a:fld>
            <a:endParaRPr lang="en-US"/>
          </a:p>
        </p:txBody>
      </p:sp>
    </p:spTree>
    <p:extLst>
      <p:ext uri="{BB962C8B-B14F-4D97-AF65-F5344CB8AC3E}">
        <p14:creationId xmlns:p14="http://schemas.microsoft.com/office/powerpoint/2010/main" val="452055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8C08D-3A12-CBA1-20A6-512ACE0C33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EEB83-9D06-7257-B9EF-F6DE808373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AC6597-06FC-1295-878F-134B092E38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B6DA61-D86A-2D04-371B-9E51C25A5E8B}"/>
              </a:ext>
            </a:extLst>
          </p:cNvPr>
          <p:cNvSpPr>
            <a:spLocks noGrp="1"/>
          </p:cNvSpPr>
          <p:nvPr>
            <p:ph type="sldNum" sz="quarter" idx="5"/>
          </p:nvPr>
        </p:nvSpPr>
        <p:spPr/>
        <p:txBody>
          <a:bodyPr/>
          <a:lstStyle/>
          <a:p>
            <a:fld id="{ED64DC7E-EA65-DF4F-81AD-54ABB7DDE8A9}" type="slidenum">
              <a:rPr lang="en-US" smtClean="0"/>
              <a:t>24</a:t>
            </a:fld>
            <a:endParaRPr lang="en-US"/>
          </a:p>
        </p:txBody>
      </p:sp>
    </p:spTree>
    <p:extLst>
      <p:ext uri="{BB962C8B-B14F-4D97-AF65-F5344CB8AC3E}">
        <p14:creationId xmlns:p14="http://schemas.microsoft.com/office/powerpoint/2010/main" val="2360910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5E29B-B5BE-E0E5-E00C-9FA9FFA47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27B574-19FC-93E4-1DF1-3953B8258A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19748E-F882-FE63-F47F-BB4E187E15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26F3F4-6087-9CCF-A02B-881A7529AC9D}"/>
              </a:ext>
            </a:extLst>
          </p:cNvPr>
          <p:cNvSpPr>
            <a:spLocks noGrp="1"/>
          </p:cNvSpPr>
          <p:nvPr>
            <p:ph type="sldNum" sz="quarter" idx="5"/>
          </p:nvPr>
        </p:nvSpPr>
        <p:spPr/>
        <p:txBody>
          <a:bodyPr/>
          <a:lstStyle/>
          <a:p>
            <a:fld id="{ED64DC7E-EA65-DF4F-81AD-54ABB7DDE8A9}" type="slidenum">
              <a:rPr lang="en-US" smtClean="0"/>
              <a:t>25</a:t>
            </a:fld>
            <a:endParaRPr lang="en-US"/>
          </a:p>
        </p:txBody>
      </p:sp>
    </p:spTree>
    <p:extLst>
      <p:ext uri="{BB962C8B-B14F-4D97-AF65-F5344CB8AC3E}">
        <p14:creationId xmlns:p14="http://schemas.microsoft.com/office/powerpoint/2010/main" val="36520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64DC7E-EA65-DF4F-81AD-54ABB7DDE8A9}" type="slidenum">
              <a:rPr lang="en-US" smtClean="0"/>
              <a:t>26</a:t>
            </a:fld>
            <a:endParaRPr lang="en-US"/>
          </a:p>
        </p:txBody>
      </p:sp>
    </p:spTree>
    <p:extLst>
      <p:ext uri="{BB962C8B-B14F-4D97-AF65-F5344CB8AC3E}">
        <p14:creationId xmlns:p14="http://schemas.microsoft.com/office/powerpoint/2010/main" val="2999784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2AFA6-4BDF-7347-5173-013E8EB3A6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C53539-1464-3260-A8BD-009C377A7A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2342B2-5089-40CB-E1C6-6D62A3E5F6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08F25C-2311-64DA-85B7-5D45CB240577}"/>
              </a:ext>
            </a:extLst>
          </p:cNvPr>
          <p:cNvSpPr>
            <a:spLocks noGrp="1"/>
          </p:cNvSpPr>
          <p:nvPr>
            <p:ph type="sldNum" sz="quarter" idx="5"/>
          </p:nvPr>
        </p:nvSpPr>
        <p:spPr/>
        <p:txBody>
          <a:bodyPr/>
          <a:lstStyle/>
          <a:p>
            <a:fld id="{ED64DC7E-EA65-DF4F-81AD-54ABB7DDE8A9}" type="slidenum">
              <a:rPr lang="en-US" smtClean="0"/>
              <a:t>27</a:t>
            </a:fld>
            <a:endParaRPr lang="en-US"/>
          </a:p>
        </p:txBody>
      </p:sp>
    </p:spTree>
    <p:extLst>
      <p:ext uri="{BB962C8B-B14F-4D97-AF65-F5344CB8AC3E}">
        <p14:creationId xmlns:p14="http://schemas.microsoft.com/office/powerpoint/2010/main" val="2377099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89722-93B4-D447-6D11-E650D89C43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A9420-681A-0BFA-9B4B-D720E6D01D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C0F1BB-3B67-DEBE-6668-1658F4E7498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CF6329-DBDE-15D4-CC77-4BDC589359CB}"/>
              </a:ext>
            </a:extLst>
          </p:cNvPr>
          <p:cNvSpPr>
            <a:spLocks noGrp="1"/>
          </p:cNvSpPr>
          <p:nvPr>
            <p:ph type="sldNum" sz="quarter" idx="5"/>
          </p:nvPr>
        </p:nvSpPr>
        <p:spPr/>
        <p:txBody>
          <a:bodyPr/>
          <a:lstStyle/>
          <a:p>
            <a:fld id="{ED64DC7E-EA65-DF4F-81AD-54ABB7DDE8A9}" type="slidenum">
              <a:rPr lang="en-US" smtClean="0"/>
              <a:t>28</a:t>
            </a:fld>
            <a:endParaRPr lang="en-US"/>
          </a:p>
        </p:txBody>
      </p:sp>
    </p:spTree>
    <p:extLst>
      <p:ext uri="{BB962C8B-B14F-4D97-AF65-F5344CB8AC3E}">
        <p14:creationId xmlns:p14="http://schemas.microsoft.com/office/powerpoint/2010/main" val="2328939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ED64DC7E-EA65-DF4F-81AD-54ABB7DDE8A9}" type="slidenum">
              <a:rPr lang="en-US" smtClean="0"/>
              <a:t>29</a:t>
            </a:fld>
            <a:endParaRPr lang="en-US"/>
          </a:p>
        </p:txBody>
      </p:sp>
    </p:spTree>
    <p:extLst>
      <p:ext uri="{BB962C8B-B14F-4D97-AF65-F5344CB8AC3E}">
        <p14:creationId xmlns:p14="http://schemas.microsoft.com/office/powerpoint/2010/main" val="3627595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31493-03A3-C867-A228-1308A2A0E9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CF72E-E5FB-E582-38FB-46F9D07A6D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FB4E1E-C1BE-654D-E1BF-0369521E7256}"/>
              </a:ext>
            </a:extLst>
          </p:cNvPr>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D308F18F-13B0-C929-580C-13C0FF99C7E9}"/>
              </a:ext>
            </a:extLst>
          </p:cNvPr>
          <p:cNvSpPr>
            <a:spLocks noGrp="1"/>
          </p:cNvSpPr>
          <p:nvPr>
            <p:ph type="sldNum" sz="quarter" idx="5"/>
          </p:nvPr>
        </p:nvSpPr>
        <p:spPr/>
        <p:txBody>
          <a:bodyPr/>
          <a:lstStyle/>
          <a:p>
            <a:fld id="{ED64DC7E-EA65-DF4F-81AD-54ABB7DDE8A9}" type="slidenum">
              <a:rPr lang="en-US" smtClean="0"/>
              <a:t>30</a:t>
            </a:fld>
            <a:endParaRPr lang="en-US"/>
          </a:p>
        </p:txBody>
      </p:sp>
    </p:spTree>
    <p:extLst>
      <p:ext uri="{BB962C8B-B14F-4D97-AF65-F5344CB8AC3E}">
        <p14:creationId xmlns:p14="http://schemas.microsoft.com/office/powerpoint/2010/main" val="16940738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07858-5E3F-E368-FB9C-FB35586AC818}"/>
            </a:ext>
          </a:extLst>
        </p:cNvPr>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3D8CFD29-BB66-CD91-27E6-200C3798DC5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a:extLst>
              <a:ext uri="{FF2B5EF4-FFF2-40B4-BE49-F238E27FC236}">
                <a16:creationId xmlns:a16="http://schemas.microsoft.com/office/drawing/2014/main" id="{23F10ADC-97CC-FCA8-1F5F-11EFA4E725E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100356" name="Slide Number Placeholder 3">
            <a:extLst>
              <a:ext uri="{FF2B5EF4-FFF2-40B4-BE49-F238E27FC236}">
                <a16:creationId xmlns:a16="http://schemas.microsoft.com/office/drawing/2014/main" id="{39837FE6-C5D8-FB30-9AF6-6CF73C4AE03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300">
                <a:solidFill>
                  <a:srgbClr val="000000"/>
                </a:solidFill>
                <a:latin typeface="Gill Sans"/>
                <a:ea typeface="ヒラギノ角ゴ ProN W3"/>
                <a:cs typeface="ヒラギノ角ゴ ProN W3"/>
                <a:sym typeface="Gill Sans"/>
              </a:defRPr>
            </a:lvl1pPr>
            <a:lvl2pPr marL="765545" indent="-294440">
              <a:defRPr sz="3300">
                <a:solidFill>
                  <a:srgbClr val="000000"/>
                </a:solidFill>
                <a:latin typeface="Gill Sans"/>
                <a:ea typeface="ヒラギノ角ゴ ProN W3"/>
                <a:cs typeface="ヒラギノ角ゴ ProN W3"/>
                <a:sym typeface="Gill Sans"/>
              </a:defRPr>
            </a:lvl2pPr>
            <a:lvl3pPr marL="1177762" indent="-235552">
              <a:defRPr sz="3300">
                <a:solidFill>
                  <a:srgbClr val="000000"/>
                </a:solidFill>
                <a:latin typeface="Gill Sans"/>
                <a:ea typeface="ヒラギノ角ゴ ProN W3"/>
                <a:cs typeface="ヒラギノ角ゴ ProN W3"/>
                <a:sym typeface="Gill Sans"/>
              </a:defRPr>
            </a:lvl3pPr>
            <a:lvl4pPr marL="1648866" indent="-235552">
              <a:defRPr sz="3300">
                <a:solidFill>
                  <a:srgbClr val="000000"/>
                </a:solidFill>
                <a:latin typeface="Gill Sans"/>
                <a:ea typeface="ヒラギノ角ゴ ProN W3"/>
                <a:cs typeface="ヒラギノ角ゴ ProN W3"/>
                <a:sym typeface="Gill Sans"/>
              </a:defRPr>
            </a:lvl4pPr>
            <a:lvl5pPr marL="2119971" indent="-235552">
              <a:defRPr sz="3300">
                <a:solidFill>
                  <a:srgbClr val="000000"/>
                </a:solidFill>
                <a:latin typeface="Gill Sans"/>
                <a:ea typeface="ヒラギノ角ゴ ProN W3"/>
                <a:cs typeface="ヒラギノ角ゴ ProN W3"/>
                <a:sym typeface="Gill Sans"/>
              </a:defRPr>
            </a:lvl5pPr>
            <a:lvl6pPr marL="2591077"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6pPr>
            <a:lvl7pPr marL="3062181"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7pPr>
            <a:lvl8pPr marL="3533286"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8pPr>
            <a:lvl9pPr marL="4004390"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9pPr>
          </a:lstStyle>
          <a:p>
            <a:fld id="{0F32C179-9F34-4983-825F-6F3E0081CF1F}" type="slidenum">
              <a:rPr lang="en-US" sz="1200"/>
              <a:pPr/>
              <a:t>32</a:t>
            </a:fld>
            <a:endParaRPr lang="en-US" sz="1200"/>
          </a:p>
        </p:txBody>
      </p:sp>
    </p:spTree>
    <p:extLst>
      <p:ext uri="{BB962C8B-B14F-4D97-AF65-F5344CB8AC3E}">
        <p14:creationId xmlns:p14="http://schemas.microsoft.com/office/powerpoint/2010/main" val="4267291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64DC7E-EA65-DF4F-81AD-54ABB7DDE8A9}" type="slidenum">
              <a:rPr lang="en-US" smtClean="0"/>
              <a:t>33</a:t>
            </a:fld>
            <a:endParaRPr lang="en-US"/>
          </a:p>
        </p:txBody>
      </p:sp>
    </p:spTree>
    <p:extLst>
      <p:ext uri="{BB962C8B-B14F-4D97-AF65-F5344CB8AC3E}">
        <p14:creationId xmlns:p14="http://schemas.microsoft.com/office/powerpoint/2010/main" val="12181980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64DC7E-EA65-DF4F-81AD-54ABB7DDE8A9}" type="slidenum">
              <a:rPr lang="en-US" smtClean="0"/>
              <a:t>34</a:t>
            </a:fld>
            <a:endParaRPr lang="en-US"/>
          </a:p>
        </p:txBody>
      </p:sp>
    </p:spTree>
    <p:extLst>
      <p:ext uri="{BB962C8B-B14F-4D97-AF65-F5344CB8AC3E}">
        <p14:creationId xmlns:p14="http://schemas.microsoft.com/office/powerpoint/2010/main" val="10466535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64DC7E-EA65-DF4F-81AD-54ABB7DDE8A9}" type="slidenum">
              <a:rPr lang="en-US" smtClean="0"/>
              <a:t>35</a:t>
            </a:fld>
            <a:endParaRPr lang="en-US"/>
          </a:p>
        </p:txBody>
      </p:sp>
    </p:spTree>
    <p:extLst>
      <p:ext uri="{BB962C8B-B14F-4D97-AF65-F5344CB8AC3E}">
        <p14:creationId xmlns:p14="http://schemas.microsoft.com/office/powerpoint/2010/main" val="36093917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64DC7E-EA65-DF4F-81AD-54ABB7DDE8A9}" type="slidenum">
              <a:rPr lang="en-US" smtClean="0"/>
              <a:t>36</a:t>
            </a:fld>
            <a:endParaRPr lang="en-US"/>
          </a:p>
        </p:txBody>
      </p:sp>
    </p:spTree>
    <p:extLst>
      <p:ext uri="{BB962C8B-B14F-4D97-AF65-F5344CB8AC3E}">
        <p14:creationId xmlns:p14="http://schemas.microsoft.com/office/powerpoint/2010/main" val="24275803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AB160-072A-A2FD-296F-B900DD1DE431}"/>
            </a:ext>
          </a:extLst>
        </p:cNvPr>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D2FA10A4-39B4-2C36-B78B-A16659FB329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a:extLst>
              <a:ext uri="{FF2B5EF4-FFF2-40B4-BE49-F238E27FC236}">
                <a16:creationId xmlns:a16="http://schemas.microsoft.com/office/drawing/2014/main" id="{5F4AEFD4-C1B2-AE88-1CE7-957815B9EE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100356" name="Slide Number Placeholder 3">
            <a:extLst>
              <a:ext uri="{FF2B5EF4-FFF2-40B4-BE49-F238E27FC236}">
                <a16:creationId xmlns:a16="http://schemas.microsoft.com/office/drawing/2014/main" id="{A0F625EF-A8B9-2D0C-0E15-2222FA1820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300">
                <a:solidFill>
                  <a:srgbClr val="000000"/>
                </a:solidFill>
                <a:latin typeface="Gill Sans"/>
                <a:ea typeface="ヒラギノ角ゴ ProN W3"/>
                <a:cs typeface="ヒラギノ角ゴ ProN W3"/>
                <a:sym typeface="Gill Sans"/>
              </a:defRPr>
            </a:lvl1pPr>
            <a:lvl2pPr marL="765545" indent="-294440">
              <a:defRPr sz="3300">
                <a:solidFill>
                  <a:srgbClr val="000000"/>
                </a:solidFill>
                <a:latin typeface="Gill Sans"/>
                <a:ea typeface="ヒラギノ角ゴ ProN W3"/>
                <a:cs typeface="ヒラギノ角ゴ ProN W3"/>
                <a:sym typeface="Gill Sans"/>
              </a:defRPr>
            </a:lvl2pPr>
            <a:lvl3pPr marL="1177762" indent="-235552">
              <a:defRPr sz="3300">
                <a:solidFill>
                  <a:srgbClr val="000000"/>
                </a:solidFill>
                <a:latin typeface="Gill Sans"/>
                <a:ea typeface="ヒラギノ角ゴ ProN W3"/>
                <a:cs typeface="ヒラギノ角ゴ ProN W3"/>
                <a:sym typeface="Gill Sans"/>
              </a:defRPr>
            </a:lvl3pPr>
            <a:lvl4pPr marL="1648866" indent="-235552">
              <a:defRPr sz="3300">
                <a:solidFill>
                  <a:srgbClr val="000000"/>
                </a:solidFill>
                <a:latin typeface="Gill Sans"/>
                <a:ea typeface="ヒラギノ角ゴ ProN W3"/>
                <a:cs typeface="ヒラギノ角ゴ ProN W3"/>
                <a:sym typeface="Gill Sans"/>
              </a:defRPr>
            </a:lvl4pPr>
            <a:lvl5pPr marL="2119971" indent="-235552">
              <a:defRPr sz="3300">
                <a:solidFill>
                  <a:srgbClr val="000000"/>
                </a:solidFill>
                <a:latin typeface="Gill Sans"/>
                <a:ea typeface="ヒラギノ角ゴ ProN W3"/>
                <a:cs typeface="ヒラギノ角ゴ ProN W3"/>
                <a:sym typeface="Gill Sans"/>
              </a:defRPr>
            </a:lvl5pPr>
            <a:lvl6pPr marL="2591077"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6pPr>
            <a:lvl7pPr marL="3062181"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7pPr>
            <a:lvl8pPr marL="3533286"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8pPr>
            <a:lvl9pPr marL="4004390"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9pPr>
          </a:lstStyle>
          <a:p>
            <a:fld id="{0F32C179-9F34-4983-825F-6F3E0081CF1F}" type="slidenum">
              <a:rPr lang="en-US" sz="1200"/>
              <a:pPr/>
              <a:t>37</a:t>
            </a:fld>
            <a:endParaRPr lang="en-US" sz="1200"/>
          </a:p>
        </p:txBody>
      </p:sp>
    </p:spTree>
    <p:extLst>
      <p:ext uri="{BB962C8B-B14F-4D97-AF65-F5344CB8AC3E}">
        <p14:creationId xmlns:p14="http://schemas.microsoft.com/office/powerpoint/2010/main" val="28135334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154C9-4BF6-0666-1303-7FA8AB0C057C}"/>
            </a:ext>
          </a:extLst>
        </p:cNvPr>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0E307916-DB1C-142A-F9E4-45BA22FCB4A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a:extLst>
              <a:ext uri="{FF2B5EF4-FFF2-40B4-BE49-F238E27FC236}">
                <a16:creationId xmlns:a16="http://schemas.microsoft.com/office/drawing/2014/main" id="{E503D7F5-5EC0-3DC8-B327-9C4F64BBFB1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100356" name="Slide Number Placeholder 3">
            <a:extLst>
              <a:ext uri="{FF2B5EF4-FFF2-40B4-BE49-F238E27FC236}">
                <a16:creationId xmlns:a16="http://schemas.microsoft.com/office/drawing/2014/main" id="{4E64B0E2-58B9-FA62-EB69-591001ED687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300">
                <a:solidFill>
                  <a:srgbClr val="000000"/>
                </a:solidFill>
                <a:latin typeface="Gill Sans"/>
                <a:ea typeface="ヒラギノ角ゴ ProN W3"/>
                <a:cs typeface="ヒラギノ角ゴ ProN W3"/>
                <a:sym typeface="Gill Sans"/>
              </a:defRPr>
            </a:lvl1pPr>
            <a:lvl2pPr marL="765545" indent="-294440">
              <a:defRPr sz="3300">
                <a:solidFill>
                  <a:srgbClr val="000000"/>
                </a:solidFill>
                <a:latin typeface="Gill Sans"/>
                <a:ea typeface="ヒラギノ角ゴ ProN W3"/>
                <a:cs typeface="ヒラギノ角ゴ ProN W3"/>
                <a:sym typeface="Gill Sans"/>
              </a:defRPr>
            </a:lvl2pPr>
            <a:lvl3pPr marL="1177762" indent="-235552">
              <a:defRPr sz="3300">
                <a:solidFill>
                  <a:srgbClr val="000000"/>
                </a:solidFill>
                <a:latin typeface="Gill Sans"/>
                <a:ea typeface="ヒラギノ角ゴ ProN W3"/>
                <a:cs typeface="ヒラギノ角ゴ ProN W3"/>
                <a:sym typeface="Gill Sans"/>
              </a:defRPr>
            </a:lvl3pPr>
            <a:lvl4pPr marL="1648866" indent="-235552">
              <a:defRPr sz="3300">
                <a:solidFill>
                  <a:srgbClr val="000000"/>
                </a:solidFill>
                <a:latin typeface="Gill Sans"/>
                <a:ea typeface="ヒラギノ角ゴ ProN W3"/>
                <a:cs typeface="ヒラギノ角ゴ ProN W3"/>
                <a:sym typeface="Gill Sans"/>
              </a:defRPr>
            </a:lvl4pPr>
            <a:lvl5pPr marL="2119971" indent="-235552">
              <a:defRPr sz="3300">
                <a:solidFill>
                  <a:srgbClr val="000000"/>
                </a:solidFill>
                <a:latin typeface="Gill Sans"/>
                <a:ea typeface="ヒラギノ角ゴ ProN W3"/>
                <a:cs typeface="ヒラギノ角ゴ ProN W3"/>
                <a:sym typeface="Gill Sans"/>
              </a:defRPr>
            </a:lvl5pPr>
            <a:lvl6pPr marL="2591077"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6pPr>
            <a:lvl7pPr marL="3062181"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7pPr>
            <a:lvl8pPr marL="3533286"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8pPr>
            <a:lvl9pPr marL="4004390"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9pPr>
          </a:lstStyle>
          <a:p>
            <a:fld id="{0F32C179-9F34-4983-825F-6F3E0081CF1F}" type="slidenum">
              <a:rPr lang="en-US" sz="1200"/>
              <a:pPr/>
              <a:t>38</a:t>
            </a:fld>
            <a:endParaRPr lang="en-US" sz="1200"/>
          </a:p>
        </p:txBody>
      </p:sp>
    </p:spTree>
    <p:extLst>
      <p:ext uri="{BB962C8B-B14F-4D97-AF65-F5344CB8AC3E}">
        <p14:creationId xmlns:p14="http://schemas.microsoft.com/office/powerpoint/2010/main" val="31237549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64DC7E-EA65-DF4F-81AD-54ABB7DDE8A9}" type="slidenum">
              <a:rPr lang="en-US" smtClean="0"/>
              <a:t>39</a:t>
            </a:fld>
            <a:endParaRPr lang="en-US"/>
          </a:p>
        </p:txBody>
      </p:sp>
    </p:spTree>
    <p:extLst>
      <p:ext uri="{BB962C8B-B14F-4D97-AF65-F5344CB8AC3E}">
        <p14:creationId xmlns:p14="http://schemas.microsoft.com/office/powerpoint/2010/main" val="533489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887A0D-D760-4AB1-9EDC-BF6B128C4E93}" type="slidenum">
              <a:rPr lang="en-US" smtClean="0"/>
              <a:t>40</a:t>
            </a:fld>
            <a:endParaRPr lang="en-US"/>
          </a:p>
        </p:txBody>
      </p:sp>
    </p:spTree>
    <p:extLst>
      <p:ext uri="{BB962C8B-B14F-4D97-AF65-F5344CB8AC3E}">
        <p14:creationId xmlns:p14="http://schemas.microsoft.com/office/powerpoint/2010/main" val="27968925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EC845-813E-FB52-97D0-F64970143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86FE81-A5FA-4382-3E89-829B1E3717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827002-D939-54C9-546C-66A67BB3C4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EE0179-2F61-93F4-F30A-78CE9BFAA4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887A0D-D760-4AB1-9EDC-BF6B128C4E9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231285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D1486-B636-1CAC-466A-6B74A30189C4}"/>
            </a:ext>
          </a:extLst>
        </p:cNvPr>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F47BF99E-CFE9-D807-2A73-0CB6700D4A7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a:extLst>
              <a:ext uri="{FF2B5EF4-FFF2-40B4-BE49-F238E27FC236}">
                <a16:creationId xmlns:a16="http://schemas.microsoft.com/office/drawing/2014/main" id="{7AD0AA07-96C8-19E1-991C-86D118F4FF5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100356" name="Slide Number Placeholder 3">
            <a:extLst>
              <a:ext uri="{FF2B5EF4-FFF2-40B4-BE49-F238E27FC236}">
                <a16:creationId xmlns:a16="http://schemas.microsoft.com/office/drawing/2014/main" id="{90F08404-9B59-56A0-D113-B3ED95C7E3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300">
                <a:solidFill>
                  <a:srgbClr val="000000"/>
                </a:solidFill>
                <a:latin typeface="Gill Sans"/>
                <a:ea typeface="ヒラギノ角ゴ ProN W3"/>
                <a:cs typeface="ヒラギノ角ゴ ProN W3"/>
                <a:sym typeface="Gill Sans"/>
              </a:defRPr>
            </a:lvl1pPr>
            <a:lvl2pPr marL="765545" indent="-294440">
              <a:defRPr sz="3300">
                <a:solidFill>
                  <a:srgbClr val="000000"/>
                </a:solidFill>
                <a:latin typeface="Gill Sans"/>
                <a:ea typeface="ヒラギノ角ゴ ProN W3"/>
                <a:cs typeface="ヒラギノ角ゴ ProN W3"/>
                <a:sym typeface="Gill Sans"/>
              </a:defRPr>
            </a:lvl2pPr>
            <a:lvl3pPr marL="1177762" indent="-235552">
              <a:defRPr sz="3300">
                <a:solidFill>
                  <a:srgbClr val="000000"/>
                </a:solidFill>
                <a:latin typeface="Gill Sans"/>
                <a:ea typeface="ヒラギノ角ゴ ProN W3"/>
                <a:cs typeface="ヒラギノ角ゴ ProN W3"/>
                <a:sym typeface="Gill Sans"/>
              </a:defRPr>
            </a:lvl3pPr>
            <a:lvl4pPr marL="1648866" indent="-235552">
              <a:defRPr sz="3300">
                <a:solidFill>
                  <a:srgbClr val="000000"/>
                </a:solidFill>
                <a:latin typeface="Gill Sans"/>
                <a:ea typeface="ヒラギノ角ゴ ProN W3"/>
                <a:cs typeface="ヒラギノ角ゴ ProN W3"/>
                <a:sym typeface="Gill Sans"/>
              </a:defRPr>
            </a:lvl4pPr>
            <a:lvl5pPr marL="2119971" indent="-235552">
              <a:defRPr sz="3300">
                <a:solidFill>
                  <a:srgbClr val="000000"/>
                </a:solidFill>
                <a:latin typeface="Gill Sans"/>
                <a:ea typeface="ヒラギノ角ゴ ProN W3"/>
                <a:cs typeface="ヒラギノ角ゴ ProN W3"/>
                <a:sym typeface="Gill Sans"/>
              </a:defRPr>
            </a:lvl5pPr>
            <a:lvl6pPr marL="2591077"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6pPr>
            <a:lvl7pPr marL="3062181"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7pPr>
            <a:lvl8pPr marL="3533286"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8pPr>
            <a:lvl9pPr marL="4004390" indent="-235552" eaLnBrk="0" fontAlgn="base" hangingPunct="0">
              <a:spcBef>
                <a:spcPct val="0"/>
              </a:spcBef>
              <a:spcAft>
                <a:spcPct val="0"/>
              </a:spcAft>
              <a:defRPr sz="3300">
                <a:solidFill>
                  <a:srgbClr val="000000"/>
                </a:solidFill>
                <a:latin typeface="Gill Sans"/>
                <a:ea typeface="ヒラギノ角ゴ ProN W3"/>
                <a:cs typeface="ヒラギノ角ゴ ProN W3"/>
                <a:sym typeface="Gill Sans"/>
              </a:defRPr>
            </a:lvl9pPr>
          </a:lstStyle>
          <a:p>
            <a:fld id="{0F32C179-9F34-4983-825F-6F3E0081CF1F}" type="slidenum">
              <a:rPr lang="en-US" sz="1200"/>
              <a:pPr/>
              <a:t>42</a:t>
            </a:fld>
            <a:endParaRPr lang="en-US" sz="1200"/>
          </a:p>
        </p:txBody>
      </p:sp>
    </p:spTree>
    <p:extLst>
      <p:ext uri="{BB962C8B-B14F-4D97-AF65-F5344CB8AC3E}">
        <p14:creationId xmlns:p14="http://schemas.microsoft.com/office/powerpoint/2010/main" val="39516173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emf"/><Relationship Id="rId4" Type="http://schemas.openxmlformats.org/officeDocument/2006/relationships/image" Target="../media/image5.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hyperlink" Target="https://support.microsoft.com/en-us/office/video-import-a-chart-f03bf006-3d66-4fad-8adc-9e7919161b05" TargetMode="External"/><Relationship Id="rId7" Type="http://schemas.openxmlformats.org/officeDocument/2006/relationships/image" Target="../media/image11.emf"/><Relationship Id="rId2" Type="http://schemas.openxmlformats.org/officeDocument/2006/relationships/hyperlink" Target="https://support.microsoft.com/en-us/office/insert-and-update-excel-data-in-powerpoint-0690708a-5ce6-41b4-923f-11d57554138d" TargetMode="External"/><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hyperlink" Target="https://support.microsoft.com/en-us/office/everything-you-need-to-know-to-write-effective-alt-text-df98f884-ca3d-456c-807b-1a1fa82f5dc2" TargetMode="External"/><Relationship Id="rId10" Type="http://schemas.openxmlformats.org/officeDocument/2006/relationships/image" Target="../media/image1.png"/><Relationship Id="rId4" Type="http://schemas.openxmlformats.org/officeDocument/2006/relationships/hyperlink" Target="https://support.microsoft.com/en-us/office/use-charts-and-graphs-in-your-presentation-c74616f1-a5b2-4a37-8695-fbcc043bf526" TargetMode="External"/><Relationship Id="rId9" Type="http://schemas.openxmlformats.org/officeDocument/2006/relationships/image" Target="../media/image12.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avy Cov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61AB738-2B32-1E5F-DC31-B1B1456C4782}"/>
              </a:ext>
              <a:ext uri="{C183D7F6-B498-43B3-948B-1728B52AA6E4}">
                <adec:decorative xmlns:adec="http://schemas.microsoft.com/office/drawing/2017/decorative" val="1"/>
              </a:ext>
            </a:extLst>
          </p:cNvPr>
          <p:cNvSpPr/>
          <p:nvPr userDrawn="1"/>
        </p:nvSpPr>
        <p:spPr>
          <a:xfrm>
            <a:off x="-1" y="0"/>
            <a:ext cx="8005865"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D3F4E4-6875-4E2C-69E9-67E408867F76}"/>
              </a:ext>
            </a:extLst>
          </p:cNvPr>
          <p:cNvSpPr>
            <a:spLocks noGrp="1"/>
          </p:cNvSpPr>
          <p:nvPr>
            <p:ph type="ctrTitle"/>
          </p:nvPr>
        </p:nvSpPr>
        <p:spPr>
          <a:xfrm>
            <a:off x="860809" y="793603"/>
            <a:ext cx="6765890" cy="1793849"/>
          </a:xfrm>
        </p:spPr>
        <p:txBody>
          <a:bodyPr anchor="b"/>
          <a:lstStyle>
            <a:lvl1pPr algn="l">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4DD9F05F-03D8-12EB-CA8F-AE3C59B3A37E}"/>
              </a:ext>
            </a:extLst>
          </p:cNvPr>
          <p:cNvSpPr>
            <a:spLocks noGrp="1"/>
          </p:cNvSpPr>
          <p:nvPr>
            <p:ph type="subTitle" idx="1" hasCustomPrompt="1"/>
          </p:nvPr>
        </p:nvSpPr>
        <p:spPr>
          <a:xfrm>
            <a:off x="860809" y="2933579"/>
            <a:ext cx="6765890" cy="437427"/>
          </a:xfrm>
        </p:spPr>
        <p:txBody>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MA Learning Series</a:t>
            </a:r>
          </a:p>
        </p:txBody>
      </p:sp>
      <p:sp>
        <p:nvSpPr>
          <p:cNvPr id="7" name="Text Placeholder 5">
            <a:extLst>
              <a:ext uri="{FF2B5EF4-FFF2-40B4-BE49-F238E27FC236}">
                <a16:creationId xmlns:a16="http://schemas.microsoft.com/office/drawing/2014/main" id="{9238FC08-AA2C-75DF-C504-FFEE832C4F7F}"/>
              </a:ext>
            </a:extLst>
          </p:cNvPr>
          <p:cNvSpPr>
            <a:spLocks noGrp="1"/>
          </p:cNvSpPr>
          <p:nvPr>
            <p:ph type="body" sz="quarter" idx="11" hasCustomPrompt="1"/>
          </p:nvPr>
        </p:nvSpPr>
        <p:spPr>
          <a:xfrm>
            <a:off x="860425" y="4094926"/>
            <a:ext cx="5810250" cy="369708"/>
          </a:xfrm>
        </p:spPr>
        <p:txBody>
          <a:bodyPr>
            <a:normAutofit/>
          </a:bodyPr>
          <a:lstStyle>
            <a:lvl1pPr marL="0" indent="0">
              <a:buNone/>
              <a:defRPr sz="2000">
                <a:solidFill>
                  <a:schemeClr val="bg1"/>
                </a:solidFill>
              </a:defRPr>
            </a:lvl1pPr>
          </a:lstStyle>
          <a:p>
            <a:pPr lvl="0"/>
            <a:r>
              <a:rPr lang="en-US"/>
              <a:t>Presenter Name</a:t>
            </a:r>
          </a:p>
        </p:txBody>
      </p:sp>
      <p:sp>
        <p:nvSpPr>
          <p:cNvPr id="8" name="Text Placeholder 5">
            <a:extLst>
              <a:ext uri="{FF2B5EF4-FFF2-40B4-BE49-F238E27FC236}">
                <a16:creationId xmlns:a16="http://schemas.microsoft.com/office/drawing/2014/main" id="{770A61A1-BA72-E227-1532-DB05BC64777F}"/>
              </a:ext>
            </a:extLst>
          </p:cNvPr>
          <p:cNvSpPr>
            <a:spLocks noGrp="1"/>
          </p:cNvSpPr>
          <p:nvPr>
            <p:ph type="body" sz="quarter" idx="12" hasCustomPrompt="1"/>
          </p:nvPr>
        </p:nvSpPr>
        <p:spPr>
          <a:xfrm>
            <a:off x="860425" y="4688692"/>
            <a:ext cx="5810250" cy="369708"/>
          </a:xfrm>
        </p:spPr>
        <p:txBody>
          <a:bodyPr>
            <a:normAutofit/>
          </a:bodyPr>
          <a:lstStyle>
            <a:lvl1pPr marL="0" indent="0">
              <a:buNone/>
              <a:defRPr sz="2000">
                <a:solidFill>
                  <a:schemeClr val="bg1"/>
                </a:solidFill>
              </a:defRPr>
            </a:lvl1pPr>
          </a:lstStyle>
          <a:p>
            <a:pPr lvl="0"/>
            <a:r>
              <a:rPr lang="en-US"/>
              <a:t>Date</a:t>
            </a:r>
          </a:p>
        </p:txBody>
      </p:sp>
      <p:sp>
        <p:nvSpPr>
          <p:cNvPr id="4" name="Picture Placeholder 11">
            <a:extLst>
              <a:ext uri="{FF2B5EF4-FFF2-40B4-BE49-F238E27FC236}">
                <a16:creationId xmlns:a16="http://schemas.microsoft.com/office/drawing/2014/main" id="{A961780D-6278-0C77-ACA1-CF045A1D1898}"/>
              </a:ext>
            </a:extLst>
          </p:cNvPr>
          <p:cNvSpPr>
            <a:spLocks noGrp="1"/>
          </p:cNvSpPr>
          <p:nvPr>
            <p:ph type="pic" sz="quarter" idx="10"/>
          </p:nvPr>
        </p:nvSpPr>
        <p:spPr>
          <a:xfrm>
            <a:off x="8108950" y="0"/>
            <a:ext cx="4083050" cy="6858000"/>
          </a:xfrm>
        </p:spPr>
        <p:txBody>
          <a:bodyPr/>
          <a:lstStyle/>
          <a:p>
            <a:r>
              <a:rPr lang="en-US"/>
              <a:t>Click icon to add picture</a:t>
            </a:r>
          </a:p>
        </p:txBody>
      </p:sp>
    </p:spTree>
    <p:custDataLst>
      <p:tags r:id="rId1"/>
    </p:custDataLst>
    <p:extLst>
      <p:ext uri="{BB962C8B-B14F-4D97-AF65-F5344CB8AC3E}">
        <p14:creationId xmlns:p14="http://schemas.microsoft.com/office/powerpoint/2010/main" val="1070917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ngle Container - Title and Bullets Full Wid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C87CF-2822-59E7-D5B0-34554418998C}"/>
              </a:ext>
            </a:extLst>
          </p:cNvPr>
          <p:cNvSpPr>
            <a:spLocks noGrp="1"/>
          </p:cNvSpPr>
          <p:nvPr>
            <p:ph type="title"/>
          </p:nvPr>
        </p:nvSpPr>
        <p:spPr>
          <a:xfrm>
            <a:off x="838200" y="604434"/>
            <a:ext cx="10515600" cy="705173"/>
          </a:xfrm>
        </p:spPr>
        <p:txBody>
          <a:bodyPr anchor="t" anchorCtr="0">
            <a:normAutofit/>
          </a:bodyPr>
          <a:lstStyle>
            <a:lvl1pPr>
              <a:defRPr lang="en-US" sz="4400" b="1" i="0" kern="1200" dirty="0">
                <a:solidFill>
                  <a:schemeClr val="tx2"/>
                </a:solidFill>
                <a:latin typeface="Franklin Gothic Demi" panose="020B0603020102020204" pitchFamily="34" charset="0"/>
                <a:ea typeface="+mj-ea"/>
                <a:cs typeface="+mj-cs"/>
              </a:defRPr>
            </a:lvl1pPr>
          </a:lstStyle>
          <a:p>
            <a:r>
              <a:rPr lang="en-US"/>
              <a:t>Click to edit Master title style</a:t>
            </a:r>
          </a:p>
        </p:txBody>
      </p:sp>
      <p:sp>
        <p:nvSpPr>
          <p:cNvPr id="6" name="Content Placeholder 2">
            <a:extLst>
              <a:ext uri="{FF2B5EF4-FFF2-40B4-BE49-F238E27FC236}">
                <a16:creationId xmlns:a16="http://schemas.microsoft.com/office/drawing/2014/main" id="{A7BDD5D3-CE19-0926-CAF9-272B6BD58427}"/>
              </a:ext>
            </a:extLst>
          </p:cNvPr>
          <p:cNvSpPr>
            <a:spLocks noGrp="1"/>
          </p:cNvSpPr>
          <p:nvPr>
            <p:ph idx="13" hasCustomPrompt="1"/>
          </p:nvPr>
        </p:nvSpPr>
        <p:spPr>
          <a:xfrm>
            <a:off x="838200" y="1523731"/>
            <a:ext cx="8910234" cy="4202893"/>
          </a:xfrm>
        </p:spPr>
        <p:txBody>
          <a:bodyPr tIns="0">
            <a:noAutofit/>
          </a:bodyPr>
          <a:lstStyle>
            <a:lvl1pPr marL="0" indent="0" algn="l" defTabSz="914400" rtl="0" eaLnBrk="1" latinLnBrk="0" hangingPunct="1">
              <a:lnSpc>
                <a:spcPct val="100000"/>
              </a:lnSpc>
              <a:spcBef>
                <a:spcPts val="1000"/>
              </a:spcBef>
              <a:spcAft>
                <a:spcPts val="600"/>
              </a:spcAft>
              <a:buClr>
                <a:schemeClr val="accent1"/>
              </a:buClr>
              <a:buSzPct val="100000"/>
              <a:buFont typeface="Arial" panose="020B0604020202020204" pitchFamily="34" charset="0"/>
              <a:buNone/>
              <a:tabLst/>
              <a:defRPr lang="en-US" sz="2800" b="1" kern="1200" dirty="0">
                <a:solidFill>
                  <a:schemeClr val="accent1"/>
                </a:solidFill>
                <a:latin typeface="Franklin Gothic Book" panose="020B0503020102020204" pitchFamily="34" charset="0"/>
                <a:ea typeface="+mn-ea"/>
                <a:cs typeface="+mn-cs"/>
              </a:defRPr>
            </a:lvl1pPr>
            <a:lvl2pPr marL="685800" indent="-228600">
              <a:lnSpc>
                <a:spcPct val="100000"/>
              </a:lnSpc>
              <a:spcAft>
                <a:spcPts val="600"/>
              </a:spcAft>
              <a:buClr>
                <a:schemeClr val="accent1"/>
              </a:buClr>
              <a:buFont typeface="Wingdings" panose="05000000000000000000" pitchFamily="2" charset="2"/>
              <a:buChar char="§"/>
              <a:defRPr lang="en-US" sz="2800" b="0" i="0" kern="1200" dirty="0">
                <a:solidFill>
                  <a:schemeClr val="tx1"/>
                </a:solidFill>
                <a:latin typeface="Franklin Gothic Book" panose="020B0503020102020204" pitchFamily="34" charset="0"/>
                <a:ea typeface="+mn-ea"/>
                <a:cs typeface="+mn-cs"/>
              </a:defRPr>
            </a:lvl2pPr>
            <a:lvl3pPr marL="1143000" indent="-228600">
              <a:lnSpc>
                <a:spcPct val="100000"/>
              </a:lnSpc>
              <a:spcAft>
                <a:spcPts val="600"/>
              </a:spcAft>
              <a:buClr>
                <a:schemeClr val="accent1"/>
              </a:buClr>
              <a:buFont typeface="Courier New" panose="02070309020205020404" pitchFamily="49" charset="0"/>
              <a:buChar char="o"/>
              <a:defRPr/>
            </a:lvl3pPr>
            <a:lvl4pPr marL="1600200" indent="-228600">
              <a:lnSpc>
                <a:spcPct val="100000"/>
              </a:lnSpc>
              <a:spcAft>
                <a:spcPts val="600"/>
              </a:spcAft>
              <a:buClr>
                <a:schemeClr val="accent1"/>
              </a:buClr>
              <a:buFont typeface="Courier New" panose="02070309020205020404" pitchFamily="49" charset="0"/>
              <a:buChar char="o"/>
              <a:defRPr/>
            </a:lvl4pPr>
            <a:lvl5pPr>
              <a:lnSpc>
                <a:spcPct val="100000"/>
              </a:lnSpc>
              <a:spcAft>
                <a:spcPts val="600"/>
              </a:spcAft>
              <a:buClr>
                <a:schemeClr val="accent1"/>
              </a:buClr>
              <a:defRPr/>
            </a:lvl5pPr>
          </a:lstStyle>
          <a:p>
            <a:pPr marL="0" marR="0" lvl="0" indent="0" algn="l" defTabSz="914400" rtl="0" eaLnBrk="1" fontAlgn="auto" latinLnBrk="0" hangingPunct="1">
              <a:lnSpc>
                <a:spcPct val="150000"/>
              </a:lnSpc>
              <a:spcBef>
                <a:spcPts val="1000"/>
              </a:spcBef>
              <a:spcAft>
                <a:spcPts val="0"/>
              </a:spcAft>
              <a:buClr>
                <a:schemeClr val="accent2"/>
              </a:buClr>
              <a:buSzPct val="115000"/>
              <a:buFont typeface="Wingdings" pitchFamily="2" charset="2"/>
              <a:buNone/>
              <a:tabLst/>
              <a:defRPr/>
            </a:pPr>
            <a:r>
              <a:rPr lang="en-US"/>
              <a:t>Single container slide</a:t>
            </a:r>
          </a:p>
          <a:p>
            <a:pPr lvl="1"/>
            <a:r>
              <a:rPr lang="en-US"/>
              <a:t>Click to add level 1 bullet</a:t>
            </a:r>
          </a:p>
          <a:p>
            <a:pPr lvl="2"/>
            <a:r>
              <a:rPr lang="en-US"/>
              <a:t>Click to add level 2 bullets </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pic>
        <p:nvPicPr>
          <p:cNvPr id="3" name="Picture 2">
            <a:extLst>
              <a:ext uri="{FF2B5EF4-FFF2-40B4-BE49-F238E27FC236}">
                <a16:creationId xmlns:a16="http://schemas.microsoft.com/office/drawing/2014/main" id="{93A85B84-FA9A-440E-B3AA-3340B0BBBBE5}"/>
              </a:ext>
            </a:extLst>
          </p:cNvPr>
          <p:cNvPicPr>
            <a:picLocks noChangeAspect="1"/>
          </p:cNvPicPr>
          <p:nvPr userDrawn="1"/>
        </p:nvPicPr>
        <p:blipFill>
          <a:blip r:embed="rId3"/>
          <a:srcRect/>
          <a:stretch/>
        </p:blipFill>
        <p:spPr>
          <a:xfrm>
            <a:off x="2286783" y="6207982"/>
            <a:ext cx="1450332" cy="640079"/>
          </a:xfrm>
          <a:prstGeom prst="rect">
            <a:avLst/>
          </a:prstGeom>
        </p:spPr>
      </p:pic>
    </p:spTree>
    <p:extLst>
      <p:ext uri="{BB962C8B-B14F-4D97-AF65-F5344CB8AC3E}">
        <p14:creationId xmlns:p14="http://schemas.microsoft.com/office/powerpoint/2010/main" val="11104632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ingle Container - Title and Bullets Full Wid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C87CF-2822-59E7-D5B0-34554418998C}"/>
              </a:ext>
            </a:extLst>
          </p:cNvPr>
          <p:cNvSpPr>
            <a:spLocks noGrp="1"/>
          </p:cNvSpPr>
          <p:nvPr>
            <p:ph type="title"/>
          </p:nvPr>
        </p:nvSpPr>
        <p:spPr>
          <a:xfrm>
            <a:off x="838200" y="604434"/>
            <a:ext cx="10515600" cy="705173"/>
          </a:xfrm>
        </p:spPr>
        <p:txBody>
          <a:bodyPr anchor="t" anchorCtr="0">
            <a:normAutofit/>
          </a:bodyPr>
          <a:lstStyle>
            <a:lvl1pPr>
              <a:defRPr lang="en-US" sz="4400" b="1" i="0" kern="1200" dirty="0">
                <a:solidFill>
                  <a:schemeClr val="tx2"/>
                </a:solidFill>
                <a:latin typeface="Franklin Gothic Demi" panose="020B0603020102020204" pitchFamily="34" charset="0"/>
                <a:ea typeface="+mj-ea"/>
                <a:cs typeface="+mj-cs"/>
              </a:defRPr>
            </a:lvl1pPr>
          </a:lstStyle>
          <a:p>
            <a:r>
              <a:rPr lang="en-US"/>
              <a:t>Click to edit Master title style</a:t>
            </a:r>
          </a:p>
        </p:txBody>
      </p:sp>
      <p:sp>
        <p:nvSpPr>
          <p:cNvPr id="6" name="Content Placeholder 2">
            <a:extLst>
              <a:ext uri="{FF2B5EF4-FFF2-40B4-BE49-F238E27FC236}">
                <a16:creationId xmlns:a16="http://schemas.microsoft.com/office/drawing/2014/main" id="{A7BDD5D3-CE19-0926-CAF9-272B6BD58427}"/>
              </a:ext>
            </a:extLst>
          </p:cNvPr>
          <p:cNvSpPr>
            <a:spLocks noGrp="1"/>
          </p:cNvSpPr>
          <p:nvPr>
            <p:ph idx="13" hasCustomPrompt="1"/>
          </p:nvPr>
        </p:nvSpPr>
        <p:spPr>
          <a:xfrm>
            <a:off x="838200" y="1523731"/>
            <a:ext cx="8910234" cy="4202893"/>
          </a:xfrm>
        </p:spPr>
        <p:txBody>
          <a:bodyPr tIns="0">
            <a:noAutofit/>
          </a:bodyPr>
          <a:lstStyle>
            <a:lvl1pPr marL="0" indent="0" algn="l" defTabSz="914400" rtl="0" eaLnBrk="1" latinLnBrk="0" hangingPunct="1">
              <a:lnSpc>
                <a:spcPct val="100000"/>
              </a:lnSpc>
              <a:spcBef>
                <a:spcPts val="1000"/>
              </a:spcBef>
              <a:spcAft>
                <a:spcPts val="600"/>
              </a:spcAft>
              <a:buClr>
                <a:schemeClr val="accent1"/>
              </a:buClr>
              <a:buSzPct val="100000"/>
              <a:buFont typeface="Arial" panose="020B0604020202020204" pitchFamily="34" charset="0"/>
              <a:buNone/>
              <a:tabLst/>
              <a:defRPr lang="en-US" sz="2800" b="1" kern="1200" dirty="0">
                <a:solidFill>
                  <a:schemeClr val="accent1"/>
                </a:solidFill>
                <a:latin typeface="Franklin Gothic Book" panose="020B0503020102020204" pitchFamily="34" charset="0"/>
                <a:ea typeface="+mn-ea"/>
                <a:cs typeface="+mn-cs"/>
              </a:defRPr>
            </a:lvl1pPr>
            <a:lvl2pPr marL="685800" indent="-228600">
              <a:lnSpc>
                <a:spcPct val="100000"/>
              </a:lnSpc>
              <a:spcAft>
                <a:spcPts val="600"/>
              </a:spcAft>
              <a:buClr>
                <a:schemeClr val="accent1"/>
              </a:buClr>
              <a:buFont typeface="Wingdings" panose="05000000000000000000" pitchFamily="2" charset="2"/>
              <a:buChar char="§"/>
              <a:defRPr lang="en-US" sz="2800" b="0" i="0" kern="1200" dirty="0">
                <a:solidFill>
                  <a:schemeClr val="tx1"/>
                </a:solidFill>
                <a:latin typeface="Franklin Gothic Book" panose="020B0503020102020204" pitchFamily="34" charset="0"/>
                <a:ea typeface="+mn-ea"/>
                <a:cs typeface="+mn-cs"/>
              </a:defRPr>
            </a:lvl2pPr>
            <a:lvl3pPr marL="1143000" indent="-228600">
              <a:lnSpc>
                <a:spcPct val="100000"/>
              </a:lnSpc>
              <a:spcAft>
                <a:spcPts val="600"/>
              </a:spcAft>
              <a:buClr>
                <a:schemeClr val="accent1"/>
              </a:buClr>
              <a:buFont typeface="Courier New" panose="02070309020205020404" pitchFamily="49" charset="0"/>
              <a:buChar char="o"/>
              <a:defRPr/>
            </a:lvl3pPr>
            <a:lvl4pPr marL="1600200" indent="-228600">
              <a:lnSpc>
                <a:spcPct val="100000"/>
              </a:lnSpc>
              <a:spcAft>
                <a:spcPts val="600"/>
              </a:spcAft>
              <a:buClr>
                <a:schemeClr val="accent1"/>
              </a:buClr>
              <a:buFont typeface="Courier New" panose="02070309020205020404" pitchFamily="49" charset="0"/>
              <a:buChar char="o"/>
              <a:defRPr/>
            </a:lvl4pPr>
            <a:lvl5pPr>
              <a:lnSpc>
                <a:spcPct val="100000"/>
              </a:lnSpc>
              <a:spcAft>
                <a:spcPts val="600"/>
              </a:spcAft>
              <a:buClr>
                <a:schemeClr val="accent1"/>
              </a:buClr>
              <a:defRPr/>
            </a:lvl5pPr>
          </a:lstStyle>
          <a:p>
            <a:pPr marL="0" marR="0" lvl="0" indent="0" algn="l" defTabSz="914400" rtl="0" eaLnBrk="1" fontAlgn="auto" latinLnBrk="0" hangingPunct="1">
              <a:lnSpc>
                <a:spcPct val="150000"/>
              </a:lnSpc>
              <a:spcBef>
                <a:spcPts val="1000"/>
              </a:spcBef>
              <a:spcAft>
                <a:spcPts val="0"/>
              </a:spcAft>
              <a:buClr>
                <a:schemeClr val="accent2"/>
              </a:buClr>
              <a:buSzPct val="115000"/>
              <a:buFont typeface="Wingdings" pitchFamily="2" charset="2"/>
              <a:buNone/>
              <a:tabLst/>
              <a:defRPr/>
            </a:pPr>
            <a:r>
              <a:rPr lang="en-US"/>
              <a:t>Single container slide</a:t>
            </a:r>
          </a:p>
          <a:p>
            <a:pPr lvl="1"/>
            <a:r>
              <a:rPr lang="en-US"/>
              <a:t>Click to add level 1 bullet</a:t>
            </a:r>
          </a:p>
          <a:p>
            <a:pPr lvl="2"/>
            <a:r>
              <a:rPr lang="en-US"/>
              <a:t>Click to add level 2 bullets </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38767385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ingle Container - Title and Bullets Full Wid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C87CF-2822-59E7-D5B0-34554418998C}"/>
              </a:ext>
            </a:extLst>
          </p:cNvPr>
          <p:cNvSpPr>
            <a:spLocks noGrp="1"/>
          </p:cNvSpPr>
          <p:nvPr>
            <p:ph type="title"/>
          </p:nvPr>
        </p:nvSpPr>
        <p:spPr>
          <a:xfrm>
            <a:off x="838200" y="604434"/>
            <a:ext cx="10515600" cy="705173"/>
          </a:xfrm>
        </p:spPr>
        <p:txBody>
          <a:bodyPr anchor="t" anchorCtr="0">
            <a:normAutofit/>
          </a:bodyPr>
          <a:lstStyle>
            <a:lvl1pPr>
              <a:defRPr lang="en-US" sz="4400" b="1" i="0" kern="1200" dirty="0">
                <a:solidFill>
                  <a:schemeClr val="tx2"/>
                </a:solidFill>
                <a:latin typeface="Franklin Gothic Demi" panose="020B0603020102020204" pitchFamily="34" charset="0"/>
                <a:ea typeface="+mj-ea"/>
                <a:cs typeface="+mj-cs"/>
              </a:defRPr>
            </a:lvl1pPr>
          </a:lstStyle>
          <a:p>
            <a:r>
              <a:rPr lang="en-US"/>
              <a:t>Click to edit Master title style</a:t>
            </a:r>
          </a:p>
        </p:txBody>
      </p:sp>
      <p:sp>
        <p:nvSpPr>
          <p:cNvPr id="6" name="Content Placeholder 2">
            <a:extLst>
              <a:ext uri="{FF2B5EF4-FFF2-40B4-BE49-F238E27FC236}">
                <a16:creationId xmlns:a16="http://schemas.microsoft.com/office/drawing/2014/main" id="{A7BDD5D3-CE19-0926-CAF9-272B6BD58427}"/>
              </a:ext>
            </a:extLst>
          </p:cNvPr>
          <p:cNvSpPr>
            <a:spLocks noGrp="1"/>
          </p:cNvSpPr>
          <p:nvPr>
            <p:ph idx="13" hasCustomPrompt="1"/>
          </p:nvPr>
        </p:nvSpPr>
        <p:spPr>
          <a:xfrm>
            <a:off x="838200" y="1523731"/>
            <a:ext cx="8910234" cy="4202893"/>
          </a:xfrm>
        </p:spPr>
        <p:txBody>
          <a:bodyPr tIns="0">
            <a:noAutofit/>
          </a:bodyPr>
          <a:lstStyle>
            <a:lvl1pPr marL="0" indent="0" algn="l" defTabSz="914400" rtl="0" eaLnBrk="1" latinLnBrk="0" hangingPunct="1">
              <a:lnSpc>
                <a:spcPct val="100000"/>
              </a:lnSpc>
              <a:spcBef>
                <a:spcPts val="1000"/>
              </a:spcBef>
              <a:spcAft>
                <a:spcPts val="600"/>
              </a:spcAft>
              <a:buClr>
                <a:schemeClr val="accent1"/>
              </a:buClr>
              <a:buSzPct val="100000"/>
              <a:buFont typeface="Arial" panose="020B0604020202020204" pitchFamily="34" charset="0"/>
              <a:buNone/>
              <a:tabLst/>
              <a:defRPr lang="en-US" sz="2800" b="1" kern="1200" dirty="0">
                <a:solidFill>
                  <a:schemeClr val="accent1"/>
                </a:solidFill>
                <a:latin typeface="Franklin Gothic Book" panose="020B0503020102020204" pitchFamily="34" charset="0"/>
                <a:ea typeface="+mn-ea"/>
                <a:cs typeface="+mn-cs"/>
              </a:defRPr>
            </a:lvl1pPr>
            <a:lvl2pPr marL="685800" indent="-228600">
              <a:lnSpc>
                <a:spcPct val="100000"/>
              </a:lnSpc>
              <a:spcAft>
                <a:spcPts val="600"/>
              </a:spcAft>
              <a:buClr>
                <a:schemeClr val="accent1"/>
              </a:buClr>
              <a:buFont typeface="Wingdings" panose="05000000000000000000" pitchFamily="2" charset="2"/>
              <a:buChar char="§"/>
              <a:defRPr lang="en-US" sz="2800" b="0" i="0" kern="1200" dirty="0">
                <a:solidFill>
                  <a:schemeClr val="tx1"/>
                </a:solidFill>
                <a:latin typeface="Franklin Gothic Book" panose="020B0503020102020204" pitchFamily="34" charset="0"/>
                <a:ea typeface="+mn-ea"/>
                <a:cs typeface="+mn-cs"/>
              </a:defRPr>
            </a:lvl2pPr>
            <a:lvl3pPr marL="1143000" indent="-228600">
              <a:lnSpc>
                <a:spcPct val="100000"/>
              </a:lnSpc>
              <a:spcAft>
                <a:spcPts val="600"/>
              </a:spcAft>
              <a:buClr>
                <a:schemeClr val="accent1"/>
              </a:buClr>
              <a:buFont typeface="Courier New" panose="02070309020205020404" pitchFamily="49" charset="0"/>
              <a:buChar char="o"/>
              <a:defRPr/>
            </a:lvl3pPr>
            <a:lvl4pPr marL="1600200" indent="-228600">
              <a:lnSpc>
                <a:spcPct val="100000"/>
              </a:lnSpc>
              <a:spcAft>
                <a:spcPts val="600"/>
              </a:spcAft>
              <a:buClr>
                <a:schemeClr val="accent1"/>
              </a:buClr>
              <a:buFont typeface="Courier New" panose="02070309020205020404" pitchFamily="49" charset="0"/>
              <a:buChar char="o"/>
              <a:defRPr/>
            </a:lvl4pPr>
            <a:lvl5pPr>
              <a:lnSpc>
                <a:spcPct val="100000"/>
              </a:lnSpc>
              <a:spcAft>
                <a:spcPts val="600"/>
              </a:spcAft>
              <a:buClr>
                <a:schemeClr val="accent1"/>
              </a:buClr>
              <a:defRPr/>
            </a:lvl5pPr>
          </a:lstStyle>
          <a:p>
            <a:pPr marL="0" marR="0" lvl="0" indent="0" algn="l" defTabSz="914400" rtl="0" eaLnBrk="1" fontAlgn="auto" latinLnBrk="0" hangingPunct="1">
              <a:lnSpc>
                <a:spcPct val="150000"/>
              </a:lnSpc>
              <a:spcBef>
                <a:spcPts val="1000"/>
              </a:spcBef>
              <a:spcAft>
                <a:spcPts val="0"/>
              </a:spcAft>
              <a:buClr>
                <a:schemeClr val="accent2"/>
              </a:buClr>
              <a:buSzPct val="115000"/>
              <a:buFont typeface="Wingdings" pitchFamily="2" charset="2"/>
              <a:buNone/>
              <a:tabLst/>
              <a:defRPr/>
            </a:pPr>
            <a:r>
              <a:rPr lang="en-US"/>
              <a:t>Single container slide</a:t>
            </a:r>
          </a:p>
          <a:p>
            <a:pPr lvl="1"/>
            <a:r>
              <a:rPr lang="en-US"/>
              <a:t>Click to add level 1 bullet</a:t>
            </a:r>
          </a:p>
          <a:p>
            <a:pPr lvl="2"/>
            <a:r>
              <a:rPr lang="en-US"/>
              <a:t>Click to add level 2 bullets </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3" name="Picture 2">
            <a:extLst>
              <a:ext uri="{FF2B5EF4-FFF2-40B4-BE49-F238E27FC236}">
                <a16:creationId xmlns:a16="http://schemas.microsoft.com/office/drawing/2014/main" id="{7CADC144-B312-218E-7562-F13A2390AF4D}"/>
              </a:ext>
            </a:extLst>
          </p:cNvPr>
          <p:cNvPicPr>
            <a:picLocks noChangeAspect="1"/>
          </p:cNvPicPr>
          <p:nvPr userDrawn="1"/>
        </p:nvPicPr>
        <p:blipFill>
          <a:blip r:embed="rId2"/>
          <a:srcRect/>
          <a:stretch/>
        </p:blipFill>
        <p:spPr>
          <a:xfrm>
            <a:off x="855547" y="6207982"/>
            <a:ext cx="1450332" cy="640079"/>
          </a:xfrm>
          <a:prstGeom prst="rect">
            <a:avLst/>
          </a:prstGeom>
        </p:spPr>
      </p:pic>
    </p:spTree>
    <p:extLst>
      <p:ext uri="{BB962C8B-B14F-4D97-AF65-F5344CB8AC3E}">
        <p14:creationId xmlns:p14="http://schemas.microsoft.com/office/powerpoint/2010/main" val="198327399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Bullets Full Wid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C87CF-2822-59E7-D5B0-34554418998C}"/>
              </a:ext>
            </a:extLst>
          </p:cNvPr>
          <p:cNvSpPr>
            <a:spLocks noGrp="1"/>
          </p:cNvSpPr>
          <p:nvPr>
            <p:ph type="title"/>
          </p:nvPr>
        </p:nvSpPr>
        <p:spPr>
          <a:xfrm>
            <a:off x="838200" y="604434"/>
            <a:ext cx="10515600" cy="705173"/>
          </a:xfrm>
        </p:spPr>
        <p:txBody>
          <a:bodyPr anchor="t" anchorCtr="0"/>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6BD9B4B-87B5-54A1-ED8B-C2C524DF212A}"/>
              </a:ext>
            </a:extLst>
          </p:cNvPr>
          <p:cNvSpPr>
            <a:spLocks noGrp="1"/>
          </p:cNvSpPr>
          <p:nvPr>
            <p:ph idx="1"/>
          </p:nvPr>
        </p:nvSpPr>
        <p:spPr>
          <a:xfrm>
            <a:off x="838200" y="1523731"/>
            <a:ext cx="8600268" cy="4202893"/>
          </a:xfrm>
        </p:spPr>
        <p:txBody>
          <a:bodyPr>
            <a:noAutofit/>
          </a:bodyPr>
          <a:lstStyle>
            <a:lvl1pPr>
              <a:lnSpc>
                <a:spcPct val="100000"/>
              </a:lnSpc>
              <a:spcAft>
                <a:spcPts val="600"/>
              </a:spcAft>
              <a:buClr>
                <a:schemeClr val="accent1"/>
              </a:buClr>
              <a:defRPr sz="2800"/>
            </a:lvl1pPr>
            <a:lvl2pPr marL="685800" indent="-228600">
              <a:lnSpc>
                <a:spcPct val="100000"/>
              </a:lnSpc>
              <a:spcAft>
                <a:spcPts val="600"/>
              </a:spcAft>
              <a:buClr>
                <a:schemeClr val="accent1"/>
              </a:buClr>
              <a:buFont typeface="Courier New" panose="02070309020205020404" pitchFamily="49" charset="0"/>
              <a:buChar char="o"/>
              <a:defRPr sz="2800"/>
            </a:lvl2pPr>
            <a:lvl3pPr marL="1143000" indent="-228600">
              <a:lnSpc>
                <a:spcPct val="100000"/>
              </a:lnSpc>
              <a:spcAft>
                <a:spcPts val="600"/>
              </a:spcAft>
              <a:buClr>
                <a:schemeClr val="accent1"/>
              </a:buClr>
              <a:buFont typeface="Wingdings" pitchFamily="2" charset="2"/>
              <a:buChar char="§"/>
              <a:defRPr sz="2800"/>
            </a:lvl3pPr>
            <a:lvl4pPr marL="1600200" indent="-228600">
              <a:lnSpc>
                <a:spcPct val="100000"/>
              </a:lnSpc>
              <a:spcAft>
                <a:spcPts val="600"/>
              </a:spcAft>
              <a:buClr>
                <a:schemeClr val="accent1"/>
              </a:buClr>
              <a:buFont typeface="Courier New" panose="02070309020205020404" pitchFamily="49" charset="0"/>
              <a:buChar char="o"/>
              <a:defRPr sz="2800"/>
            </a:lvl4pPr>
            <a:lvl5pPr>
              <a:lnSpc>
                <a:spcPct val="100000"/>
              </a:lnSpc>
              <a:spcAft>
                <a:spcPts val="600"/>
              </a:spcAft>
              <a:buClr>
                <a:schemeClr val="accent1"/>
              </a:buCl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4028404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Double Container_Title and Content with Imag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D60852-00E9-3F20-EC61-6EEA0C2E6920}"/>
              </a:ext>
            </a:extLst>
          </p:cNvPr>
          <p:cNvSpPr>
            <a:spLocks noGrp="1"/>
          </p:cNvSpPr>
          <p:nvPr>
            <p:ph type="title"/>
          </p:nvPr>
        </p:nvSpPr>
        <p:spPr>
          <a:xfrm>
            <a:off x="838200" y="604434"/>
            <a:ext cx="10515600" cy="705173"/>
          </a:xfrm>
        </p:spPr>
        <p:txBody>
          <a:bodyPr anchor="t" anchorCtr="0"/>
          <a:lstStyle>
            <a:lvl1pPr>
              <a:defRPr>
                <a:solidFill>
                  <a:schemeClr val="tx2"/>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D89DD478-0DE6-A2D3-66D5-8EE68B3A2A06}"/>
              </a:ext>
            </a:extLst>
          </p:cNvPr>
          <p:cNvSpPr>
            <a:spLocks noGrp="1"/>
          </p:cNvSpPr>
          <p:nvPr>
            <p:ph idx="1"/>
          </p:nvPr>
        </p:nvSpPr>
        <p:spPr>
          <a:xfrm>
            <a:off x="838200" y="1523731"/>
            <a:ext cx="5257800" cy="4202893"/>
          </a:xfrm>
        </p:spPr>
        <p:txBody>
          <a:bodyPr>
            <a:noAutofit/>
          </a:bodyPr>
          <a:lstStyle>
            <a:lvl1pPr marL="0" indent="0">
              <a:lnSpc>
                <a:spcPct val="100000"/>
              </a:lnSpc>
              <a:spcAft>
                <a:spcPts val="600"/>
              </a:spcAft>
              <a:buClr>
                <a:schemeClr val="accent1"/>
              </a:buClr>
              <a:buNone/>
              <a:defRPr/>
            </a:lvl1pPr>
            <a:lvl2pPr marL="457200" indent="0">
              <a:lnSpc>
                <a:spcPct val="100000"/>
              </a:lnSpc>
              <a:spcAft>
                <a:spcPts val="600"/>
              </a:spcAft>
              <a:buClr>
                <a:schemeClr val="accent1"/>
              </a:buClr>
              <a:buFont typeface="Courier New" panose="02070309020205020404" pitchFamily="49" charset="0"/>
              <a:buNone/>
              <a:defRPr/>
            </a:lvl2pPr>
            <a:lvl3pPr marL="914400" indent="0">
              <a:lnSpc>
                <a:spcPct val="100000"/>
              </a:lnSpc>
              <a:spcAft>
                <a:spcPts val="600"/>
              </a:spcAft>
              <a:buClr>
                <a:schemeClr val="accent1"/>
              </a:buClr>
              <a:buFont typeface="Wingdings" pitchFamily="2" charset="2"/>
              <a:buNone/>
              <a:defRPr/>
            </a:lvl3pPr>
            <a:lvl4pPr marL="1371600" indent="0">
              <a:lnSpc>
                <a:spcPct val="100000"/>
              </a:lnSpc>
              <a:spcAft>
                <a:spcPts val="600"/>
              </a:spcAft>
              <a:buClr>
                <a:schemeClr val="accent1"/>
              </a:buClr>
              <a:buFont typeface="Courier New" panose="02070309020205020404" pitchFamily="49" charset="0"/>
              <a:buNone/>
              <a:defRPr/>
            </a:lvl4pPr>
            <a:lvl5pPr marL="1828800" indent="0">
              <a:lnSpc>
                <a:spcPct val="100000"/>
              </a:lnSpc>
              <a:spcAft>
                <a:spcPts val="600"/>
              </a:spcAft>
              <a:buClr>
                <a:schemeClr val="accent1"/>
              </a:buClr>
              <a:buNone/>
              <a:defRPr/>
            </a:lvl5pPr>
          </a:lstStyle>
          <a:p>
            <a:pPr lvl="0"/>
            <a:r>
              <a:rPr lang="en-US"/>
              <a:t>Click to edit Master text styles</a:t>
            </a:r>
          </a:p>
        </p:txBody>
      </p:sp>
      <p:sp>
        <p:nvSpPr>
          <p:cNvPr id="5" name="Picture Placeholder 4">
            <a:extLst>
              <a:ext uri="{FF2B5EF4-FFF2-40B4-BE49-F238E27FC236}">
                <a16:creationId xmlns:a16="http://schemas.microsoft.com/office/drawing/2014/main" id="{4A65DE35-BAC3-3B6C-3019-B3E6773A39E4}"/>
              </a:ext>
            </a:extLst>
          </p:cNvPr>
          <p:cNvSpPr>
            <a:spLocks noGrp="1"/>
          </p:cNvSpPr>
          <p:nvPr>
            <p:ph type="pic" sz="quarter" idx="13"/>
          </p:nvPr>
        </p:nvSpPr>
        <p:spPr>
          <a:xfrm>
            <a:off x="6294438" y="1519156"/>
            <a:ext cx="5059362" cy="4202893"/>
          </a:xfrm>
        </p:spPr>
        <p:txBody>
          <a:bodyPr/>
          <a:lstStyle/>
          <a:p>
            <a:r>
              <a:rPr lang="en-US"/>
              <a:t>Click icon to add picture</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1273756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Bullets with Imag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D60852-00E9-3F20-EC61-6EEA0C2E6920}"/>
              </a:ext>
            </a:extLst>
          </p:cNvPr>
          <p:cNvSpPr>
            <a:spLocks noGrp="1"/>
          </p:cNvSpPr>
          <p:nvPr>
            <p:ph type="title"/>
          </p:nvPr>
        </p:nvSpPr>
        <p:spPr>
          <a:xfrm>
            <a:off x="838200" y="604434"/>
            <a:ext cx="10515600" cy="705173"/>
          </a:xfrm>
        </p:spPr>
        <p:txBody>
          <a:bodyPr anchor="t" anchorCtr="0"/>
          <a:lstStyle>
            <a:lvl1pPr>
              <a:defRPr>
                <a:solidFill>
                  <a:schemeClr val="tx2"/>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D89DD478-0DE6-A2D3-66D5-8EE68B3A2A06}"/>
              </a:ext>
            </a:extLst>
          </p:cNvPr>
          <p:cNvSpPr>
            <a:spLocks noGrp="1"/>
          </p:cNvSpPr>
          <p:nvPr>
            <p:ph idx="1"/>
          </p:nvPr>
        </p:nvSpPr>
        <p:spPr>
          <a:xfrm>
            <a:off x="838200" y="1523731"/>
            <a:ext cx="5257800" cy="4202893"/>
          </a:xfrm>
        </p:spPr>
        <p:txBody>
          <a:bodyPr>
            <a:noAutofit/>
          </a:bodyPr>
          <a:lstStyle>
            <a:lvl1pPr>
              <a:lnSpc>
                <a:spcPct val="100000"/>
              </a:lnSpc>
              <a:spcAft>
                <a:spcPts val="600"/>
              </a:spcAft>
              <a:buClr>
                <a:schemeClr val="accent1"/>
              </a:buClr>
              <a:defRPr sz="2800"/>
            </a:lvl1pPr>
            <a:lvl2pPr marL="685800" indent="-228600">
              <a:lnSpc>
                <a:spcPct val="100000"/>
              </a:lnSpc>
              <a:spcAft>
                <a:spcPts val="600"/>
              </a:spcAft>
              <a:buClr>
                <a:schemeClr val="accent1"/>
              </a:buClr>
              <a:buFont typeface="Courier New" panose="02070309020205020404" pitchFamily="49" charset="0"/>
              <a:buChar char="o"/>
              <a:defRPr sz="2800"/>
            </a:lvl2pPr>
            <a:lvl3pPr marL="1143000" indent="-228600">
              <a:lnSpc>
                <a:spcPct val="100000"/>
              </a:lnSpc>
              <a:spcAft>
                <a:spcPts val="600"/>
              </a:spcAft>
              <a:buClr>
                <a:schemeClr val="accent1"/>
              </a:buClr>
              <a:buFont typeface="Wingdings" pitchFamily="2" charset="2"/>
              <a:buChar char="§"/>
              <a:defRPr sz="2800"/>
            </a:lvl3pPr>
            <a:lvl4pPr marL="1600200" indent="-228600">
              <a:lnSpc>
                <a:spcPct val="100000"/>
              </a:lnSpc>
              <a:spcAft>
                <a:spcPts val="600"/>
              </a:spcAft>
              <a:buClr>
                <a:schemeClr val="accent1"/>
              </a:buClr>
              <a:buFont typeface="Courier New" panose="02070309020205020404" pitchFamily="49" charset="0"/>
              <a:buChar char="o"/>
              <a:defRPr sz="2800"/>
            </a:lvl4pPr>
            <a:lvl5pPr>
              <a:lnSpc>
                <a:spcPct val="100000"/>
              </a:lnSpc>
              <a:spcAft>
                <a:spcPts val="600"/>
              </a:spcAft>
              <a:buClr>
                <a:schemeClr val="accent1"/>
              </a:buCl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4A65DE35-BAC3-3B6C-3019-B3E6773A39E4}"/>
              </a:ext>
            </a:extLst>
          </p:cNvPr>
          <p:cNvSpPr>
            <a:spLocks noGrp="1"/>
          </p:cNvSpPr>
          <p:nvPr>
            <p:ph type="pic" sz="quarter" idx="13"/>
          </p:nvPr>
        </p:nvSpPr>
        <p:spPr>
          <a:xfrm>
            <a:off x="6294438" y="1519156"/>
            <a:ext cx="5059362" cy="4202893"/>
          </a:xfrm>
        </p:spPr>
        <p:txBody>
          <a:bodyPr/>
          <a:lstStyle/>
          <a:p>
            <a:r>
              <a:rPr lang="en-US"/>
              <a:t>Click icon to add picture</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2006972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Bullets Full Wid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C87CF-2822-59E7-D5B0-34554418998C}"/>
              </a:ext>
            </a:extLst>
          </p:cNvPr>
          <p:cNvSpPr>
            <a:spLocks noGrp="1"/>
          </p:cNvSpPr>
          <p:nvPr>
            <p:ph type="title"/>
          </p:nvPr>
        </p:nvSpPr>
        <p:spPr>
          <a:xfrm>
            <a:off x="838200" y="604434"/>
            <a:ext cx="10515600" cy="705173"/>
          </a:xfrm>
        </p:spPr>
        <p:txBody>
          <a:bodyPr anchor="t" anchorCtr="0"/>
          <a:lstStyle>
            <a:lvl1pPr>
              <a:defRPr>
                <a:solidFill>
                  <a:schemeClr val="tx2"/>
                </a:solidFill>
              </a:defRPr>
            </a:lvl1pPr>
          </a:lstStyle>
          <a:p>
            <a:r>
              <a:rPr lang="en-US"/>
              <a:t>Click to edit Master title style</a:t>
            </a:r>
          </a:p>
        </p:txBody>
      </p:sp>
      <p:sp>
        <p:nvSpPr>
          <p:cNvPr id="5" name="Chart Placeholder 4">
            <a:extLst>
              <a:ext uri="{FF2B5EF4-FFF2-40B4-BE49-F238E27FC236}">
                <a16:creationId xmlns:a16="http://schemas.microsoft.com/office/drawing/2014/main" id="{79C9E923-D225-46D0-A5AA-C56126553E79}"/>
              </a:ext>
            </a:extLst>
          </p:cNvPr>
          <p:cNvSpPr>
            <a:spLocks noGrp="1"/>
          </p:cNvSpPr>
          <p:nvPr>
            <p:ph type="chart" sz="quarter" idx="13" hasCustomPrompt="1"/>
          </p:nvPr>
        </p:nvSpPr>
        <p:spPr>
          <a:xfrm>
            <a:off x="1790700" y="1511300"/>
            <a:ext cx="8562167" cy="4214813"/>
          </a:xfrm>
        </p:spPr>
        <p:txBody>
          <a:bodyPr/>
          <a:lstStyle>
            <a:lvl1pPr algn="ctr">
              <a:defRPr/>
            </a:lvl1pPr>
          </a:lstStyle>
          <a:p>
            <a:r>
              <a:rPr lang="en-US"/>
              <a:t>Click to add chart</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pic>
        <p:nvPicPr>
          <p:cNvPr id="3" name="Picture 2">
            <a:extLst>
              <a:ext uri="{FF2B5EF4-FFF2-40B4-BE49-F238E27FC236}">
                <a16:creationId xmlns:a16="http://schemas.microsoft.com/office/drawing/2014/main" id="{A31FE18A-BE8E-8893-69E9-542ED71EBA56}"/>
              </a:ext>
            </a:extLst>
          </p:cNvPr>
          <p:cNvPicPr>
            <a:picLocks noChangeAspect="1"/>
          </p:cNvPicPr>
          <p:nvPr userDrawn="1"/>
        </p:nvPicPr>
        <p:blipFill>
          <a:blip r:embed="rId3"/>
          <a:srcRect/>
          <a:stretch/>
        </p:blipFill>
        <p:spPr>
          <a:xfrm>
            <a:off x="2286783" y="6207982"/>
            <a:ext cx="1450332" cy="640079"/>
          </a:xfrm>
          <a:prstGeom prst="rect">
            <a:avLst/>
          </a:prstGeom>
        </p:spPr>
      </p:pic>
    </p:spTree>
    <p:extLst>
      <p:ext uri="{BB962C8B-B14F-4D97-AF65-F5344CB8AC3E}">
        <p14:creationId xmlns:p14="http://schemas.microsoft.com/office/powerpoint/2010/main" val="1391507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A9F4330-D9E2-7FAF-7571-6E1AEEA10E00}"/>
              </a:ext>
            </a:extLst>
          </p:cNvPr>
          <p:cNvSpPr>
            <a:spLocks noGrp="1"/>
          </p:cNvSpPr>
          <p:nvPr userDrawn="1"/>
        </p:nvSpPr>
        <p:spPr>
          <a:xfrm>
            <a:off x="838200" y="604433"/>
            <a:ext cx="9964119" cy="70517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b="1" i="0">
                <a:latin typeface="Franklin Gothic Demi" panose="020B0603020102020204" pitchFamily="34" charset="0"/>
              </a:rPr>
              <a:t>Presentation Guidelines</a:t>
            </a:r>
          </a:p>
        </p:txBody>
      </p:sp>
      <p:sp>
        <p:nvSpPr>
          <p:cNvPr id="17" name="Content Placeholder 6">
            <a:extLst>
              <a:ext uri="{FF2B5EF4-FFF2-40B4-BE49-F238E27FC236}">
                <a16:creationId xmlns:a16="http://schemas.microsoft.com/office/drawing/2014/main" id="{30DC3A1E-C9AF-50F0-6BFC-F86C10D0BE8F}"/>
              </a:ext>
            </a:extLst>
          </p:cNvPr>
          <p:cNvSpPr>
            <a:spLocks noGrp="1"/>
          </p:cNvSpPr>
          <p:nvPr userDrawn="1"/>
        </p:nvSpPr>
        <p:spPr>
          <a:xfrm>
            <a:off x="838199" y="1526906"/>
            <a:ext cx="9695213" cy="420289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a:solidFill>
                  <a:schemeClr val="accent1"/>
                </a:solidFill>
                <a:latin typeface="Franklin Gothic Book" panose="020B0503020102020204" pitchFamily="34" charset="0"/>
              </a:rPr>
              <a:t>Font and font sizes:</a:t>
            </a:r>
          </a:p>
          <a:p>
            <a:r>
              <a:rPr lang="en-US" sz="2800">
                <a:latin typeface="Franklin Gothic Book" panose="020B0503020102020204" pitchFamily="34" charset="0"/>
              </a:rPr>
              <a:t>Cover and section headers are 60-point font.</a:t>
            </a:r>
          </a:p>
          <a:p>
            <a:r>
              <a:rPr lang="en-US" sz="2800">
                <a:latin typeface="Franklin Gothic Book" panose="020B0503020102020204" pitchFamily="34" charset="0"/>
              </a:rPr>
              <a:t>Slide headers are 44-point font.</a:t>
            </a:r>
          </a:p>
          <a:p>
            <a:r>
              <a:rPr lang="en-US" sz="2800">
                <a:latin typeface="Franklin Gothic Book" panose="020B0503020102020204" pitchFamily="34" charset="0"/>
              </a:rPr>
              <a:t>Body copy is a minimum of 28-point font.</a:t>
            </a:r>
          </a:p>
          <a:p>
            <a:pPr lvl="1"/>
            <a:r>
              <a:rPr lang="en-US" sz="2800">
                <a:latin typeface="Franklin Gothic Book" panose="020B0503020102020204" pitchFamily="34" charset="0"/>
              </a:rPr>
              <a:t>Bullets and sub-bullets can be decreased to 24-point font.</a:t>
            </a:r>
          </a:p>
          <a:p>
            <a:r>
              <a:rPr lang="en-US" sz="2800">
                <a:latin typeface="Franklin Gothic Book" panose="020B0503020102020204" pitchFamily="34" charset="0"/>
              </a:rPr>
              <a:t>Use the Franklin Gothic typeface. This ensures the presentation will be accessible regardless of where its accessed.</a:t>
            </a: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4099603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A9F4330-D9E2-7FAF-7571-6E1AEEA10E00}"/>
              </a:ext>
            </a:extLst>
          </p:cNvPr>
          <p:cNvSpPr>
            <a:spLocks noGrp="1"/>
          </p:cNvSpPr>
          <p:nvPr userDrawn="1"/>
        </p:nvSpPr>
        <p:spPr>
          <a:xfrm>
            <a:off x="838200" y="604433"/>
            <a:ext cx="9964119" cy="70517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b="1" i="0">
                <a:latin typeface="Franklin Gothic Demi" panose="020B0603020102020204" pitchFamily="34" charset="0"/>
              </a:rPr>
              <a:t>Presentation Guidelines</a:t>
            </a:r>
          </a:p>
        </p:txBody>
      </p:sp>
      <p:sp>
        <p:nvSpPr>
          <p:cNvPr id="17" name="Content Placeholder 6">
            <a:extLst>
              <a:ext uri="{FF2B5EF4-FFF2-40B4-BE49-F238E27FC236}">
                <a16:creationId xmlns:a16="http://schemas.microsoft.com/office/drawing/2014/main" id="{30DC3A1E-C9AF-50F0-6BFC-F86C10D0BE8F}"/>
              </a:ext>
            </a:extLst>
          </p:cNvPr>
          <p:cNvSpPr>
            <a:spLocks noGrp="1"/>
          </p:cNvSpPr>
          <p:nvPr userDrawn="1"/>
        </p:nvSpPr>
        <p:spPr>
          <a:xfrm>
            <a:off x="838200" y="1526906"/>
            <a:ext cx="8600268" cy="420289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i="0">
                <a:solidFill>
                  <a:schemeClr val="accent1"/>
                </a:solidFill>
                <a:latin typeface="Franklin Gothic Book" panose="020B0503020102020204" pitchFamily="34" charset="0"/>
              </a:rPr>
              <a:t>Slide structure:</a:t>
            </a:r>
          </a:p>
          <a:p>
            <a:pPr marL="228600" marR="0" lvl="0" indent="-228600" algn="l" defTabSz="914400" rtl="0" eaLnBrk="1" fontAlgn="auto" latinLnBrk="0" hangingPunct="1">
              <a:lnSpc>
                <a:spcPct val="100000"/>
              </a:lnSpc>
              <a:spcBef>
                <a:spcPts val="1000"/>
              </a:spcBef>
              <a:spcAft>
                <a:spcPts val="600"/>
              </a:spcAft>
              <a:buClr>
                <a:schemeClr val="accent1"/>
              </a:buClr>
              <a:buSzTx/>
              <a:buFont typeface="Arial" panose="020B0604020202020204" pitchFamily="34" charset="0"/>
              <a:buChar char="•"/>
              <a:tabLst/>
              <a:defRPr/>
            </a:pPr>
            <a:r>
              <a:rPr lang="en-US" sz="2800" b="0" i="0">
                <a:latin typeface="Franklin Gothic Book" panose="020B0503020102020204" pitchFamily="34" charset="0"/>
              </a:rPr>
              <a:t>Include slide numbers for easy navigation.</a:t>
            </a:r>
          </a:p>
          <a:p>
            <a:r>
              <a:rPr lang="en-US" sz="2800" b="0" i="0">
                <a:latin typeface="Franklin Gothic Book" panose="020B0503020102020204" pitchFamily="34" charset="0"/>
              </a:rPr>
              <a:t>Use the 5-5-5 Rule:</a:t>
            </a:r>
          </a:p>
          <a:p>
            <a:pPr lvl="1"/>
            <a:r>
              <a:rPr lang="en-US" sz="2800" b="0" i="0">
                <a:solidFill>
                  <a:srgbClr val="000000"/>
                </a:solidFill>
                <a:effectLst/>
                <a:latin typeface="Franklin Gothic Book" panose="020B0503020102020204" pitchFamily="34" charset="0"/>
              </a:rPr>
              <a:t>5 words per line 	</a:t>
            </a:r>
          </a:p>
          <a:p>
            <a:pPr lvl="1"/>
            <a:r>
              <a:rPr lang="en-US" sz="2800" b="0" i="0">
                <a:solidFill>
                  <a:srgbClr val="000000"/>
                </a:solidFill>
                <a:effectLst/>
                <a:latin typeface="Franklin Gothic Book" panose="020B0503020102020204" pitchFamily="34" charset="0"/>
              </a:rPr>
              <a:t>5 lines per slide </a:t>
            </a:r>
          </a:p>
          <a:p>
            <a:pPr lvl="1"/>
            <a:r>
              <a:rPr lang="en-US" sz="2800" b="0" i="0">
                <a:solidFill>
                  <a:srgbClr val="000000"/>
                </a:solidFill>
                <a:effectLst/>
                <a:latin typeface="Franklin Gothic Book" panose="020B0503020102020204" pitchFamily="34" charset="0"/>
              </a:rPr>
              <a:t>5 text-heavy slides in a row </a:t>
            </a:r>
            <a:endParaRPr lang="en-US" sz="2800" b="0" i="0">
              <a:latin typeface="Franklin Gothic Book" panose="020B0503020102020204" pitchFamily="34" charset="0"/>
            </a:endParaRPr>
          </a:p>
        </p:txBody>
      </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564722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A9F4330-D9E2-7FAF-7571-6E1AEEA10E00}"/>
              </a:ext>
            </a:extLst>
          </p:cNvPr>
          <p:cNvSpPr>
            <a:spLocks noGrp="1"/>
          </p:cNvSpPr>
          <p:nvPr userDrawn="1"/>
        </p:nvSpPr>
        <p:spPr>
          <a:xfrm>
            <a:off x="838200" y="604433"/>
            <a:ext cx="9964119" cy="70517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b="1" i="0">
                <a:latin typeface="Franklin Gothic Demi" panose="020B0603020102020204" pitchFamily="34" charset="0"/>
              </a:rPr>
              <a:t>Presentation Guidelines</a:t>
            </a:r>
          </a:p>
        </p:txBody>
      </p:sp>
      <p:sp>
        <p:nvSpPr>
          <p:cNvPr id="19" name="Content Placeholder 6">
            <a:extLst>
              <a:ext uri="{FF2B5EF4-FFF2-40B4-BE49-F238E27FC236}">
                <a16:creationId xmlns:a16="http://schemas.microsoft.com/office/drawing/2014/main" id="{30DC3A1E-C9AF-50F0-6BFC-F86C10D0BE8F}"/>
              </a:ext>
            </a:extLst>
          </p:cNvPr>
          <p:cNvSpPr>
            <a:spLocks noGrp="1"/>
          </p:cNvSpPr>
          <p:nvPr userDrawn="1"/>
        </p:nvSpPr>
        <p:spPr>
          <a:xfrm>
            <a:off x="838201" y="1526906"/>
            <a:ext cx="7162799" cy="420289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solidFill>
                  <a:schemeClr val="accent1"/>
                </a:solidFill>
                <a:latin typeface="Franklin Gothic Book" panose="020B0503020102020204" pitchFamily="34" charset="0"/>
              </a:rPr>
              <a:t>Layout and design:</a:t>
            </a:r>
          </a:p>
          <a:p>
            <a:r>
              <a:rPr lang="en-US">
                <a:latin typeface="Franklin Gothic Book" panose="020B0503020102020204" pitchFamily="34" charset="0"/>
              </a:rPr>
              <a:t>Give content room to breathe by leaving ample space around text and visuals.</a:t>
            </a:r>
          </a:p>
          <a:p>
            <a:r>
              <a:rPr lang="en-US">
                <a:latin typeface="Franklin Gothic Book" panose="020B0503020102020204" pitchFamily="34" charset="0"/>
              </a:rPr>
              <a:t>Maintain consistent margins on all slides </a:t>
            </a:r>
            <a:br>
              <a:rPr lang="en-US">
                <a:latin typeface="Franklin Gothic Book" panose="020B0503020102020204" pitchFamily="34" charset="0"/>
              </a:rPr>
            </a:br>
            <a:r>
              <a:rPr lang="en-US">
                <a:latin typeface="Franklin Gothic Book" panose="020B0503020102020204" pitchFamily="34" charset="0"/>
              </a:rPr>
              <a:t>to create a uniform appearance. </a:t>
            </a:r>
          </a:p>
          <a:p>
            <a:r>
              <a:rPr lang="en-US">
                <a:latin typeface="Franklin Gothic Book" panose="020B0503020102020204" pitchFamily="34" charset="0"/>
              </a:rPr>
              <a:t>Use bullet points instead of long paragraphs.</a:t>
            </a:r>
          </a:p>
          <a:p>
            <a:pPr marL="228600" marR="0" lvl="0" indent="-228600" algn="l" defTabSz="914400" rtl="0" eaLnBrk="1" fontAlgn="auto" latinLnBrk="0" hangingPunct="1">
              <a:lnSpc>
                <a:spcPct val="100000"/>
              </a:lnSpc>
              <a:spcBef>
                <a:spcPts val="1000"/>
              </a:spcBef>
              <a:spcAft>
                <a:spcPts val="600"/>
              </a:spcAft>
              <a:buClr>
                <a:schemeClr val="accent1"/>
              </a:buClr>
              <a:buSzTx/>
              <a:buFont typeface="Arial" panose="020B0604020202020204" pitchFamily="34" charset="0"/>
              <a:buChar char="•"/>
              <a:tabLst/>
              <a:defRPr/>
            </a:pPr>
            <a:r>
              <a:rPr lang="en-US" sz="2800" b="0" i="0">
                <a:latin typeface="Franklin Gothic Book" panose="020B0503020102020204" pitchFamily="34" charset="0"/>
              </a:rPr>
              <a:t>Decrease line length for better readability.</a:t>
            </a:r>
          </a:p>
          <a:p>
            <a:endParaRPr lang="en-US">
              <a:latin typeface="Franklin Gothic Book" panose="020B0503020102020204" pitchFamily="34" charset="0"/>
            </a:endParaRPr>
          </a:p>
        </p:txBody>
      </p:sp>
      <p:grpSp>
        <p:nvGrpSpPr>
          <p:cNvPr id="5" name="Group 4">
            <a:extLst>
              <a:ext uri="{FF2B5EF4-FFF2-40B4-BE49-F238E27FC236}">
                <a16:creationId xmlns:a16="http://schemas.microsoft.com/office/drawing/2014/main" id="{E0132DF4-BF48-3AE5-CF62-95EADA046B9A}"/>
              </a:ext>
            </a:extLst>
          </p:cNvPr>
          <p:cNvGrpSpPr/>
          <p:nvPr userDrawn="1"/>
        </p:nvGrpSpPr>
        <p:grpSpPr>
          <a:xfrm>
            <a:off x="7934040" y="1380329"/>
            <a:ext cx="3475177" cy="2004120"/>
            <a:chOff x="7934040" y="1380329"/>
            <a:chExt cx="3475177" cy="2004120"/>
          </a:xfrm>
        </p:grpSpPr>
        <p:sp>
          <p:nvSpPr>
            <p:cNvPr id="2" name="Rectangle 1">
              <a:extLst>
                <a:ext uri="{FF2B5EF4-FFF2-40B4-BE49-F238E27FC236}">
                  <a16:creationId xmlns:a16="http://schemas.microsoft.com/office/drawing/2014/main" id="{43981CDC-8930-5510-6B5E-8EA70C181D3E}"/>
                </a:ext>
              </a:extLst>
            </p:cNvPr>
            <p:cNvSpPr/>
            <p:nvPr userDrawn="1"/>
          </p:nvSpPr>
          <p:spPr>
            <a:xfrm>
              <a:off x="8138229" y="1526906"/>
              <a:ext cx="3270988" cy="1857543"/>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3CC95CD-5C7A-8C73-88AB-D9AAB2BE7819}"/>
                </a:ext>
              </a:extLst>
            </p:cNvPr>
            <p:cNvSpPr txBox="1"/>
            <p:nvPr userDrawn="1"/>
          </p:nvSpPr>
          <p:spPr>
            <a:xfrm>
              <a:off x="8138229" y="1591131"/>
              <a:ext cx="3097726" cy="707886"/>
            </a:xfrm>
            <a:prstGeom prst="rect">
              <a:avLst/>
            </a:prstGeom>
            <a:noFill/>
          </p:spPr>
          <p:txBody>
            <a:bodyPr wrap="square" rtlCol="0">
              <a:spAutoFit/>
            </a:bodyPr>
            <a:lstStyle/>
            <a:p>
              <a:r>
                <a:rPr lang="en-US" sz="2000">
                  <a:latin typeface="Franklin Gothic Book" panose="020B0503020102020204" pitchFamily="34" charset="0"/>
                </a:rPr>
                <a:t>The Importance of White Space</a:t>
              </a:r>
            </a:p>
          </p:txBody>
        </p:sp>
        <p:pic>
          <p:nvPicPr>
            <p:cNvPr id="13" name="Picture 12">
              <a:extLst>
                <a:ext uri="{FF2B5EF4-FFF2-40B4-BE49-F238E27FC236}">
                  <a16:creationId xmlns:a16="http://schemas.microsoft.com/office/drawing/2014/main" id="{C699E0FA-3865-7EFB-34AC-867E64000FBB}"/>
                </a:ext>
              </a:extLst>
            </p:cNvPr>
            <p:cNvPicPr>
              <a:picLocks noChangeAspect="1"/>
            </p:cNvPicPr>
            <p:nvPr userDrawn="1"/>
          </p:nvPicPr>
          <p:blipFill>
            <a:blip r:embed="rId2"/>
            <a:stretch>
              <a:fillRect/>
            </a:stretch>
          </p:blipFill>
          <p:spPr>
            <a:xfrm>
              <a:off x="7934040" y="1380329"/>
              <a:ext cx="353868" cy="353868"/>
            </a:xfrm>
            <a:prstGeom prst="rect">
              <a:avLst/>
            </a:prstGeom>
          </p:spPr>
        </p:pic>
        <p:pic>
          <p:nvPicPr>
            <p:cNvPr id="17" name="Picture 16">
              <a:extLst>
                <a:ext uri="{FF2B5EF4-FFF2-40B4-BE49-F238E27FC236}">
                  <a16:creationId xmlns:a16="http://schemas.microsoft.com/office/drawing/2014/main" id="{F7EC8638-FF59-0D0E-9FD9-6F33DAE8756D}"/>
                </a:ext>
              </a:extLst>
            </p:cNvPr>
            <p:cNvPicPr>
              <a:picLocks noChangeAspect="1"/>
            </p:cNvPicPr>
            <p:nvPr userDrawn="1"/>
          </p:nvPicPr>
          <p:blipFill>
            <a:blip r:embed="rId3"/>
            <a:stretch>
              <a:fillRect/>
            </a:stretch>
          </p:blipFill>
          <p:spPr>
            <a:xfrm>
              <a:off x="8256073" y="2386171"/>
              <a:ext cx="3097726" cy="660400"/>
            </a:xfrm>
            <a:prstGeom prst="rect">
              <a:avLst/>
            </a:prstGeom>
          </p:spPr>
        </p:pic>
      </p:grpSp>
      <p:grpSp>
        <p:nvGrpSpPr>
          <p:cNvPr id="10" name="Group 9">
            <a:extLst>
              <a:ext uri="{FF2B5EF4-FFF2-40B4-BE49-F238E27FC236}">
                <a16:creationId xmlns:a16="http://schemas.microsoft.com/office/drawing/2014/main" id="{FDEDB061-DDF7-BB4B-4B49-3FFFFDB0B92B}"/>
              </a:ext>
            </a:extLst>
          </p:cNvPr>
          <p:cNvGrpSpPr/>
          <p:nvPr userDrawn="1"/>
        </p:nvGrpSpPr>
        <p:grpSpPr>
          <a:xfrm>
            <a:off x="7934040" y="3533968"/>
            <a:ext cx="3475177" cy="1984081"/>
            <a:chOff x="7934040" y="3533968"/>
            <a:chExt cx="3475177" cy="1984081"/>
          </a:xfrm>
        </p:grpSpPr>
        <p:sp>
          <p:nvSpPr>
            <p:cNvPr id="3" name="Rectangle 2">
              <a:extLst>
                <a:ext uri="{FF2B5EF4-FFF2-40B4-BE49-F238E27FC236}">
                  <a16:creationId xmlns:a16="http://schemas.microsoft.com/office/drawing/2014/main" id="{A56FD866-4A65-1518-4F92-344739A03281}"/>
                </a:ext>
              </a:extLst>
            </p:cNvPr>
            <p:cNvSpPr/>
            <p:nvPr userDrawn="1"/>
          </p:nvSpPr>
          <p:spPr>
            <a:xfrm>
              <a:off x="8138229" y="3660506"/>
              <a:ext cx="3270988" cy="1857543"/>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2098A76-F727-2985-C815-F25B2B87FFE9}"/>
                </a:ext>
              </a:extLst>
            </p:cNvPr>
            <p:cNvSpPr txBox="1"/>
            <p:nvPr userDrawn="1"/>
          </p:nvSpPr>
          <p:spPr>
            <a:xfrm>
              <a:off x="8271164" y="3804788"/>
              <a:ext cx="2161309" cy="584775"/>
            </a:xfrm>
            <a:prstGeom prst="rect">
              <a:avLst/>
            </a:prstGeom>
            <a:noFill/>
          </p:spPr>
          <p:txBody>
            <a:bodyPr wrap="square" rtlCol="0">
              <a:spAutoFit/>
            </a:bodyPr>
            <a:lstStyle/>
            <a:p>
              <a:r>
                <a:rPr lang="en-US" sz="1600">
                  <a:latin typeface="Franklin Gothic Book" panose="020B0503020102020204" pitchFamily="34" charset="0"/>
                </a:rPr>
                <a:t>The Importance of White Space</a:t>
              </a:r>
            </a:p>
          </p:txBody>
        </p:sp>
        <p:pic>
          <p:nvPicPr>
            <p:cNvPr id="12" name="Picture 11">
              <a:extLst>
                <a:ext uri="{FF2B5EF4-FFF2-40B4-BE49-F238E27FC236}">
                  <a16:creationId xmlns:a16="http://schemas.microsoft.com/office/drawing/2014/main" id="{669FBC96-820D-957B-D0A1-1483247B10C6}"/>
                </a:ext>
              </a:extLst>
            </p:cNvPr>
            <p:cNvPicPr>
              <a:picLocks noChangeAspect="1"/>
            </p:cNvPicPr>
            <p:nvPr userDrawn="1"/>
          </p:nvPicPr>
          <p:blipFill>
            <a:blip r:embed="rId4"/>
            <a:stretch>
              <a:fillRect/>
            </a:stretch>
          </p:blipFill>
          <p:spPr>
            <a:xfrm>
              <a:off x="7934040" y="3533968"/>
              <a:ext cx="399790" cy="353868"/>
            </a:xfrm>
            <a:prstGeom prst="rect">
              <a:avLst/>
            </a:prstGeom>
          </p:spPr>
        </p:pic>
        <p:pic>
          <p:nvPicPr>
            <p:cNvPr id="20" name="Picture 19">
              <a:extLst>
                <a:ext uri="{FF2B5EF4-FFF2-40B4-BE49-F238E27FC236}">
                  <a16:creationId xmlns:a16="http://schemas.microsoft.com/office/drawing/2014/main" id="{A8BC4FF2-3F94-7E44-D876-4F1C174482F8}"/>
                </a:ext>
              </a:extLst>
            </p:cNvPr>
            <p:cNvPicPr>
              <a:picLocks noChangeAspect="1"/>
            </p:cNvPicPr>
            <p:nvPr userDrawn="1"/>
          </p:nvPicPr>
          <p:blipFill>
            <a:blip r:embed="rId5"/>
            <a:stretch>
              <a:fillRect/>
            </a:stretch>
          </p:blipFill>
          <p:spPr>
            <a:xfrm>
              <a:off x="8394369" y="4438492"/>
              <a:ext cx="2336800" cy="838200"/>
            </a:xfrm>
            <a:prstGeom prst="rect">
              <a:avLst/>
            </a:prstGeom>
          </p:spPr>
        </p:pic>
      </p:grpSp>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29326571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A9F4330-D9E2-7FAF-7571-6E1AEEA10E00}"/>
              </a:ext>
            </a:extLst>
          </p:cNvPr>
          <p:cNvSpPr>
            <a:spLocks noGrp="1"/>
          </p:cNvSpPr>
          <p:nvPr userDrawn="1"/>
        </p:nvSpPr>
        <p:spPr>
          <a:xfrm>
            <a:off x="838200" y="604433"/>
            <a:ext cx="9964119" cy="70517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b="1" i="0">
                <a:latin typeface="Franklin Gothic Demi" panose="020B0603020102020204" pitchFamily="34" charset="0"/>
              </a:rPr>
              <a:t>Presentation Guidelines</a:t>
            </a:r>
          </a:p>
        </p:txBody>
      </p:sp>
      <p:sp>
        <p:nvSpPr>
          <p:cNvPr id="2" name="Content Placeholder 6">
            <a:extLst>
              <a:ext uri="{FF2B5EF4-FFF2-40B4-BE49-F238E27FC236}">
                <a16:creationId xmlns:a16="http://schemas.microsoft.com/office/drawing/2014/main" id="{30DC3A1E-C9AF-50F0-6BFC-F86C10D0BE8F}"/>
              </a:ext>
            </a:extLst>
          </p:cNvPr>
          <p:cNvSpPr>
            <a:spLocks noGrp="1"/>
          </p:cNvSpPr>
          <p:nvPr userDrawn="1"/>
        </p:nvSpPr>
        <p:spPr>
          <a:xfrm>
            <a:off x="838201" y="1511406"/>
            <a:ext cx="5650798" cy="3967803"/>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i="0">
                <a:solidFill>
                  <a:schemeClr val="accent1"/>
                </a:solidFill>
                <a:latin typeface="Franklin Gothic Book" panose="020B0503020102020204" pitchFamily="34" charset="0"/>
              </a:rPr>
              <a:t>Add alt text for accessibility:</a:t>
            </a:r>
          </a:p>
          <a:p>
            <a:r>
              <a:rPr lang="en-US" sz="2800" b="0" i="0">
                <a:latin typeface="Franklin Gothic Book" panose="020B0503020102020204" pitchFamily="34" charset="0"/>
              </a:rPr>
              <a:t>Add descriptive alt text </a:t>
            </a:r>
            <a:br>
              <a:rPr lang="en-US" sz="2800" b="0" i="0">
                <a:latin typeface="Franklin Gothic Book" panose="020B0503020102020204" pitchFamily="34" charset="0"/>
              </a:rPr>
            </a:br>
            <a:r>
              <a:rPr lang="en-US" sz="2800" b="0" i="0">
                <a:latin typeface="Franklin Gothic Book" panose="020B0503020102020204" pitchFamily="34" charset="0"/>
              </a:rPr>
              <a:t>to images for screen reader users.</a:t>
            </a:r>
          </a:p>
          <a:p>
            <a:pPr marL="685800" marR="0" lvl="1" indent="-228600" algn="l" defTabSz="914400" rtl="0" eaLnBrk="1" fontAlgn="auto" latinLnBrk="0" hangingPunct="1">
              <a:lnSpc>
                <a:spcPct val="100000"/>
              </a:lnSpc>
              <a:spcBef>
                <a:spcPts val="1000"/>
              </a:spcBef>
              <a:spcAft>
                <a:spcPts val="600"/>
              </a:spcAft>
              <a:buClr>
                <a:schemeClr val="accent1"/>
              </a:buClr>
              <a:buSzTx/>
              <a:buFont typeface="Courier New" panose="02070309020205020404" pitchFamily="49" charset="0"/>
              <a:buChar char="o"/>
              <a:tabLst/>
              <a:defRPr/>
            </a:pPr>
            <a:r>
              <a:rPr lang="en-US" sz="2800" b="0" i="0">
                <a:latin typeface="Franklin Gothic Book" panose="020B0503020102020204" pitchFamily="34" charset="0"/>
              </a:rPr>
              <a:t>To add alt text, right click </a:t>
            </a:r>
            <a:br>
              <a:rPr lang="en-US" sz="2800" b="0" i="0">
                <a:latin typeface="Franklin Gothic Book" panose="020B0503020102020204" pitchFamily="34" charset="0"/>
              </a:rPr>
            </a:br>
            <a:r>
              <a:rPr lang="en-US" sz="2800" b="0" i="0">
                <a:latin typeface="Franklin Gothic Book" panose="020B0503020102020204" pitchFamily="34" charset="0"/>
              </a:rPr>
              <a:t>the image and select </a:t>
            </a:r>
            <a:br>
              <a:rPr lang="en-US" sz="2800" b="0" i="0">
                <a:latin typeface="Franklin Gothic Book" panose="020B0503020102020204" pitchFamily="34" charset="0"/>
              </a:rPr>
            </a:br>
            <a:r>
              <a:rPr lang="en-US" sz="2800" b="0" i="0">
                <a:latin typeface="Franklin Gothic Book" panose="020B0503020102020204" pitchFamily="34" charset="0"/>
              </a:rPr>
              <a:t>“View Alt Text.”</a:t>
            </a:r>
          </a:p>
          <a:p>
            <a:endParaRPr lang="en-US" sz="2800" b="0" i="0">
              <a:latin typeface="Franklin Gothic Book" panose="020B0503020102020204" pitchFamily="34" charset="0"/>
            </a:endParaRPr>
          </a:p>
        </p:txBody>
      </p:sp>
      <p:pic>
        <p:nvPicPr>
          <p:cNvPr id="14" name="Picture 13" descr="A person in a wheelchair holding a basketball&#10;&#10;Description automatically generated">
            <a:extLst>
              <a:ext uri="{FF2B5EF4-FFF2-40B4-BE49-F238E27FC236}">
                <a16:creationId xmlns:a16="http://schemas.microsoft.com/office/drawing/2014/main" id="{12E6A3D3-FF4A-9DAB-0D84-4CE7EAAE2637}"/>
              </a:ext>
            </a:extLst>
          </p:cNvPr>
          <p:cNvPicPr>
            <a:picLocks noChangeAspect="1"/>
          </p:cNvPicPr>
          <p:nvPr userDrawn="1"/>
        </p:nvPicPr>
        <p:blipFill>
          <a:blip r:embed="rId2"/>
          <a:stretch>
            <a:fillRect/>
          </a:stretch>
        </p:blipFill>
        <p:spPr>
          <a:xfrm>
            <a:off x="6487317" y="1327800"/>
            <a:ext cx="3493201" cy="2720739"/>
          </a:xfrm>
          <a:prstGeom prst="rect">
            <a:avLst/>
          </a:prstGeom>
        </p:spPr>
      </p:pic>
      <p:pic>
        <p:nvPicPr>
          <p:cNvPr id="13" name="Picture 12">
            <a:extLst>
              <a:ext uri="{FF2B5EF4-FFF2-40B4-BE49-F238E27FC236}">
                <a16:creationId xmlns:a16="http://schemas.microsoft.com/office/drawing/2014/main" id="{1EA263E4-AC43-EA21-0A46-C44EAF24B3BE}"/>
              </a:ext>
            </a:extLst>
          </p:cNvPr>
          <p:cNvPicPr>
            <a:picLocks noChangeAspect="1"/>
          </p:cNvPicPr>
          <p:nvPr userDrawn="1"/>
        </p:nvPicPr>
        <p:blipFill>
          <a:blip r:embed="rId3"/>
          <a:stretch>
            <a:fillRect/>
          </a:stretch>
        </p:blipFill>
        <p:spPr>
          <a:xfrm>
            <a:off x="9581598" y="1511406"/>
            <a:ext cx="2115984" cy="4271893"/>
          </a:xfrm>
          <a:prstGeom prst="rect">
            <a:avLst/>
          </a:prstGeom>
        </p:spPr>
      </p:pic>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1131739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A9F4330-D9E2-7FAF-7571-6E1AEEA10E00}"/>
              </a:ext>
            </a:extLst>
          </p:cNvPr>
          <p:cNvSpPr>
            <a:spLocks noGrp="1"/>
          </p:cNvSpPr>
          <p:nvPr userDrawn="1"/>
        </p:nvSpPr>
        <p:spPr>
          <a:xfrm>
            <a:off x="838200" y="604433"/>
            <a:ext cx="9964119" cy="70517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b="1" i="0">
                <a:latin typeface="Franklin Gothic Demi" panose="020B0603020102020204" pitchFamily="34" charset="0"/>
              </a:rPr>
              <a:t>Presentation Guidelines</a:t>
            </a:r>
          </a:p>
        </p:txBody>
      </p:sp>
      <p:sp>
        <p:nvSpPr>
          <p:cNvPr id="2" name="Content Placeholder 6">
            <a:extLst>
              <a:ext uri="{FF2B5EF4-FFF2-40B4-BE49-F238E27FC236}">
                <a16:creationId xmlns:a16="http://schemas.microsoft.com/office/drawing/2014/main" id="{30DC3A1E-C9AF-50F0-6BFC-F86C10D0BE8F}"/>
              </a:ext>
            </a:extLst>
          </p:cNvPr>
          <p:cNvSpPr>
            <a:spLocks noGrp="1"/>
          </p:cNvSpPr>
          <p:nvPr userDrawn="1"/>
        </p:nvSpPr>
        <p:spPr>
          <a:xfrm>
            <a:off x="838200" y="1511406"/>
            <a:ext cx="5841274" cy="420289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i="0">
                <a:solidFill>
                  <a:schemeClr val="accent1"/>
                </a:solidFill>
                <a:latin typeface="Franklin Gothic Book" panose="020B0503020102020204" pitchFamily="34" charset="0"/>
              </a:rPr>
              <a:t>Writing alt text for accessibility</a:t>
            </a:r>
          </a:p>
          <a:p>
            <a:r>
              <a:rPr lang="en-US">
                <a:solidFill>
                  <a:schemeClr val="tx1"/>
                </a:solidFill>
                <a:effectLst/>
                <a:latin typeface="Franklin Gothic Book" panose="020B0503020102020204" pitchFamily="34" charset="0"/>
              </a:rPr>
              <a:t>Be concise.</a:t>
            </a:r>
          </a:p>
          <a:p>
            <a:r>
              <a:rPr lang="en-US">
                <a:solidFill>
                  <a:schemeClr val="tx1"/>
                </a:solidFill>
                <a:effectLst/>
                <a:latin typeface="Franklin Gothic Book" panose="020B0503020102020204" pitchFamily="34" charset="0"/>
              </a:rPr>
              <a:t>Describe the action or relevance.</a:t>
            </a:r>
          </a:p>
          <a:p>
            <a:r>
              <a:rPr lang="en-US">
                <a:solidFill>
                  <a:schemeClr val="tx1"/>
                </a:solidFill>
                <a:effectLst/>
                <a:latin typeface="Franklin Gothic Book" panose="020B0503020102020204" pitchFamily="34" charset="0"/>
              </a:rPr>
              <a:t>Use race, ethnicity, gender, or age detail with intention and care.</a:t>
            </a:r>
          </a:p>
          <a:p>
            <a:r>
              <a:rPr lang="en-US">
                <a:solidFill>
                  <a:schemeClr val="tx1"/>
                </a:solidFill>
                <a:effectLst/>
                <a:latin typeface="Franklin Gothic Book" panose="020B0503020102020204" pitchFamily="34" charset="0"/>
              </a:rPr>
              <a:t>Don’t forget punctuation.</a:t>
            </a:r>
          </a:p>
        </p:txBody>
      </p:sp>
      <p:pic>
        <p:nvPicPr>
          <p:cNvPr id="6" name="Picture 5" descr="A person in a wheelchair holding a basketball&#10;&#10;Description automatically generated">
            <a:extLst>
              <a:ext uri="{FF2B5EF4-FFF2-40B4-BE49-F238E27FC236}">
                <a16:creationId xmlns:a16="http://schemas.microsoft.com/office/drawing/2014/main" id="{F42EDFDC-17AB-B921-0CA1-DAC2CAC5C1FE}"/>
              </a:ext>
            </a:extLst>
          </p:cNvPr>
          <p:cNvPicPr>
            <a:picLocks noChangeAspect="1"/>
          </p:cNvPicPr>
          <p:nvPr userDrawn="1"/>
        </p:nvPicPr>
        <p:blipFill>
          <a:blip r:embed="rId2"/>
          <a:stretch>
            <a:fillRect/>
          </a:stretch>
        </p:blipFill>
        <p:spPr>
          <a:xfrm>
            <a:off x="6487317" y="1327800"/>
            <a:ext cx="3493201" cy="2720739"/>
          </a:xfrm>
          <a:prstGeom prst="rect">
            <a:avLst/>
          </a:prstGeom>
        </p:spPr>
      </p:pic>
      <p:pic>
        <p:nvPicPr>
          <p:cNvPr id="3" name="Picture 2" descr="A screenshot of a computer&#10;&#10;Description automatically generated">
            <a:extLst>
              <a:ext uri="{FF2B5EF4-FFF2-40B4-BE49-F238E27FC236}">
                <a16:creationId xmlns:a16="http://schemas.microsoft.com/office/drawing/2014/main" id="{958A0C25-9068-89EA-850D-A4780D808D56}"/>
              </a:ext>
            </a:extLst>
          </p:cNvPr>
          <p:cNvPicPr>
            <a:picLocks noChangeAspect="1"/>
          </p:cNvPicPr>
          <p:nvPr userDrawn="1"/>
        </p:nvPicPr>
        <p:blipFill rotWithShape="1">
          <a:blip r:embed="rId3"/>
          <a:srcRect l="68011" t="1626" r="511" b="65154"/>
          <a:stretch/>
        </p:blipFill>
        <p:spPr>
          <a:xfrm>
            <a:off x="9455981" y="3429000"/>
            <a:ext cx="2377440" cy="2534194"/>
          </a:xfrm>
          <a:prstGeom prst="rect">
            <a:avLst/>
          </a:prstGeom>
          <a:ln w="44450">
            <a:solidFill>
              <a:schemeClr val="bg1"/>
            </a:solidFill>
          </a:ln>
        </p:spPr>
      </p:pic>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549696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A9F4330-D9E2-7FAF-7571-6E1AEEA10E00}"/>
              </a:ext>
            </a:extLst>
          </p:cNvPr>
          <p:cNvSpPr>
            <a:spLocks noGrp="1"/>
          </p:cNvSpPr>
          <p:nvPr userDrawn="1"/>
        </p:nvSpPr>
        <p:spPr>
          <a:xfrm>
            <a:off x="838200" y="604433"/>
            <a:ext cx="9964119" cy="70517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b="1" i="0">
                <a:latin typeface="Franklin Gothic Demi" panose="020B0603020102020204" pitchFamily="34" charset="0"/>
              </a:rPr>
              <a:t>Presentation Guidelines</a:t>
            </a:r>
          </a:p>
        </p:txBody>
      </p:sp>
      <p:sp>
        <p:nvSpPr>
          <p:cNvPr id="2" name="Content Placeholder 6">
            <a:extLst>
              <a:ext uri="{FF2B5EF4-FFF2-40B4-BE49-F238E27FC236}">
                <a16:creationId xmlns:a16="http://schemas.microsoft.com/office/drawing/2014/main" id="{30DC3A1E-C9AF-50F0-6BFC-F86C10D0BE8F}"/>
              </a:ext>
            </a:extLst>
          </p:cNvPr>
          <p:cNvSpPr>
            <a:spLocks noGrp="1"/>
          </p:cNvSpPr>
          <p:nvPr userDrawn="1"/>
        </p:nvSpPr>
        <p:spPr>
          <a:xfrm>
            <a:off x="838201" y="1511406"/>
            <a:ext cx="5444836" cy="449886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0" i="0">
                <a:solidFill>
                  <a:schemeClr val="accent1"/>
                </a:solidFill>
                <a:latin typeface="Franklin Gothic Book" panose="020B0503020102020204" pitchFamily="34" charset="0"/>
              </a:rPr>
              <a:t>Accessibility for charts and graphs</a:t>
            </a:r>
          </a:p>
          <a:p>
            <a:pPr marL="228600" marR="0" lvl="0" indent="-228600" algn="l" defTabSz="914400" rtl="0" eaLnBrk="1" fontAlgn="auto" latinLnBrk="0" hangingPunct="1">
              <a:lnSpc>
                <a:spcPct val="100000"/>
              </a:lnSpc>
              <a:spcBef>
                <a:spcPts val="1000"/>
              </a:spcBef>
              <a:spcAft>
                <a:spcPts val="600"/>
              </a:spcAft>
              <a:buClr>
                <a:schemeClr val="accent1"/>
              </a:buClr>
              <a:buSzTx/>
              <a:buFont typeface="Arial" panose="020B0604020202020204" pitchFamily="34" charset="0"/>
              <a:buChar char="•"/>
              <a:tabLst/>
              <a:defRPr/>
            </a:pPr>
            <a:r>
              <a:rPr lang="en-US">
                <a:latin typeface="Franklin Gothic Book" panose="020B0503020102020204" pitchFamily="34" charset="0"/>
              </a:rPr>
              <a:t>Avoid overly complex charts.</a:t>
            </a:r>
            <a:endParaRPr lang="en-US" sz="2800" b="0" i="0">
              <a:latin typeface="Franklin Gothic Book" panose="020B0503020102020204" pitchFamily="34" charset="0"/>
            </a:endParaRPr>
          </a:p>
          <a:p>
            <a:r>
              <a:rPr lang="en-US" sz="2800" b="0" i="0">
                <a:latin typeface="Franklin Gothic Book" panose="020B0503020102020204" pitchFamily="34" charset="0"/>
              </a:rPr>
              <a:t>Avoid using screenshots.</a:t>
            </a:r>
          </a:p>
          <a:p>
            <a:pPr lvl="1"/>
            <a:r>
              <a:rPr lang="en-US" sz="2800" b="0" i="0">
                <a:latin typeface="Franklin Gothic Book" panose="020B0503020102020204" pitchFamily="34" charset="0"/>
                <a:hlinkClick r:id="rId2"/>
              </a:rPr>
              <a:t>Link</a:t>
            </a:r>
            <a:r>
              <a:rPr lang="en-US" sz="2800" b="0" i="0">
                <a:latin typeface="Franklin Gothic Book" panose="020B0503020102020204" pitchFamily="34" charset="0"/>
              </a:rPr>
              <a:t>, </a:t>
            </a:r>
            <a:r>
              <a:rPr lang="en-US" sz="2800" b="0" i="0">
                <a:latin typeface="Franklin Gothic Book" panose="020B0503020102020204" pitchFamily="34" charset="0"/>
                <a:hlinkClick r:id="rId3"/>
              </a:rPr>
              <a:t>embed</a:t>
            </a:r>
            <a:r>
              <a:rPr lang="en-US" sz="2800" b="0" i="0">
                <a:latin typeface="Franklin Gothic Book" panose="020B0503020102020204" pitchFamily="34" charset="0"/>
              </a:rPr>
              <a:t>, or </a:t>
            </a:r>
            <a:r>
              <a:rPr lang="en-US" sz="2800" b="0" i="0">
                <a:latin typeface="Franklin Gothic Book" panose="020B0503020102020204" pitchFamily="34" charset="0"/>
                <a:hlinkClick r:id="rId4"/>
              </a:rPr>
              <a:t>create</a:t>
            </a:r>
            <a:r>
              <a:rPr lang="en-US" sz="2800" b="0" i="0">
                <a:latin typeface="Franklin Gothic Book" panose="020B0503020102020204" pitchFamily="34" charset="0"/>
              </a:rPr>
              <a:t> </a:t>
            </a:r>
            <a:br>
              <a:rPr lang="en-US" sz="2800" b="0" i="0">
                <a:latin typeface="Franklin Gothic Book" panose="020B0503020102020204" pitchFamily="34" charset="0"/>
              </a:rPr>
            </a:br>
            <a:r>
              <a:rPr lang="en-US" sz="2800" b="0" i="0">
                <a:latin typeface="Franklin Gothic Book" panose="020B0503020102020204" pitchFamily="34" charset="0"/>
              </a:rPr>
              <a:t>them within PowerPoint.</a:t>
            </a:r>
          </a:p>
          <a:p>
            <a:pPr lvl="0"/>
            <a:r>
              <a:rPr lang="en-US" sz="2800" b="0" i="0">
                <a:latin typeface="Franklin Gothic Book" panose="020B0503020102020204" pitchFamily="34" charset="0"/>
              </a:rPr>
              <a:t>If you must use a screenshot, add alt text for accessibility compliance. For tips, visit </a:t>
            </a:r>
            <a:r>
              <a:rPr lang="en-US" sz="2800" b="0" i="0">
                <a:latin typeface="Franklin Gothic Book" panose="020B0503020102020204" pitchFamily="34" charset="0"/>
                <a:hlinkClick r:id="rId5"/>
              </a:rPr>
              <a:t>Microsoft Support on Alt Text</a:t>
            </a:r>
            <a:r>
              <a:rPr lang="en-US" sz="2800" b="0" i="0">
                <a:latin typeface="Franklin Gothic Book" panose="020B0503020102020204" pitchFamily="34" charset="0"/>
              </a:rPr>
              <a:t>.</a:t>
            </a:r>
          </a:p>
        </p:txBody>
      </p:sp>
      <p:pic>
        <p:nvPicPr>
          <p:cNvPr id="19" name="Picture 18" descr="A chart with different colored circles&#10;&#10;Description automatically generated">
            <a:extLst>
              <a:ext uri="{FF2B5EF4-FFF2-40B4-BE49-F238E27FC236}">
                <a16:creationId xmlns:a16="http://schemas.microsoft.com/office/drawing/2014/main" id="{094FDB66-1BE4-717A-C491-E098BA91D5C7}"/>
              </a:ext>
            </a:extLst>
          </p:cNvPr>
          <p:cNvPicPr>
            <a:picLocks noChangeAspect="1"/>
          </p:cNvPicPr>
          <p:nvPr userDrawn="1"/>
        </p:nvPicPr>
        <p:blipFill rotWithShape="1">
          <a:blip r:embed="rId6"/>
          <a:srcRect l="7227" t="10692" r="7422"/>
          <a:stretch/>
        </p:blipFill>
        <p:spPr>
          <a:xfrm>
            <a:off x="7631541" y="1272212"/>
            <a:ext cx="2897636" cy="2021320"/>
          </a:xfrm>
          <a:prstGeom prst="rect">
            <a:avLst/>
          </a:prstGeom>
        </p:spPr>
      </p:pic>
      <p:pic>
        <p:nvPicPr>
          <p:cNvPr id="21" name="Picture 20">
            <a:extLst>
              <a:ext uri="{FF2B5EF4-FFF2-40B4-BE49-F238E27FC236}">
                <a16:creationId xmlns:a16="http://schemas.microsoft.com/office/drawing/2014/main" id="{E40F87D4-F010-B732-FC52-362320A0EC29}"/>
              </a:ext>
            </a:extLst>
          </p:cNvPr>
          <p:cNvPicPr>
            <a:picLocks noChangeAspect="1"/>
          </p:cNvPicPr>
          <p:nvPr userDrawn="1"/>
        </p:nvPicPr>
        <p:blipFill>
          <a:blip r:embed="rId7"/>
          <a:stretch>
            <a:fillRect/>
          </a:stretch>
        </p:blipFill>
        <p:spPr>
          <a:xfrm>
            <a:off x="7932856" y="1289010"/>
            <a:ext cx="367148" cy="367148"/>
          </a:xfrm>
          <a:prstGeom prst="rect">
            <a:avLst/>
          </a:prstGeom>
        </p:spPr>
      </p:pic>
      <p:graphicFrame>
        <p:nvGraphicFramePr>
          <p:cNvPr id="22" name="Chart 21">
            <a:extLst>
              <a:ext uri="{FF2B5EF4-FFF2-40B4-BE49-F238E27FC236}">
                <a16:creationId xmlns:a16="http://schemas.microsoft.com/office/drawing/2014/main" id="{E4213587-9D00-A3A5-E276-459BE574D500}"/>
              </a:ext>
            </a:extLst>
          </p:cNvPr>
          <p:cNvGraphicFramePr/>
          <p:nvPr userDrawn="1">
            <p:extLst>
              <p:ext uri="{D42A27DB-BD31-4B8C-83A1-F6EECF244321}">
                <p14:modId xmlns:p14="http://schemas.microsoft.com/office/powerpoint/2010/main" val="2583549504"/>
              </p:ext>
            </p:extLst>
          </p:nvPr>
        </p:nvGraphicFramePr>
        <p:xfrm>
          <a:off x="7298267" y="3428999"/>
          <a:ext cx="3619502" cy="2413001"/>
        </p:xfrm>
        <a:graphic>
          <a:graphicData uri="http://schemas.openxmlformats.org/drawingml/2006/chart">
            <c:chart xmlns:c="http://schemas.openxmlformats.org/drawingml/2006/chart" xmlns:r="http://schemas.openxmlformats.org/officeDocument/2006/relationships" r:id="rId8"/>
          </a:graphicData>
        </a:graphic>
      </p:graphicFrame>
      <p:pic>
        <p:nvPicPr>
          <p:cNvPr id="20" name="Picture 19">
            <a:extLst>
              <a:ext uri="{FF2B5EF4-FFF2-40B4-BE49-F238E27FC236}">
                <a16:creationId xmlns:a16="http://schemas.microsoft.com/office/drawing/2014/main" id="{0720596D-67A8-96D1-F123-6FCBB1180862}"/>
              </a:ext>
            </a:extLst>
          </p:cNvPr>
          <p:cNvPicPr>
            <a:picLocks noChangeAspect="1"/>
          </p:cNvPicPr>
          <p:nvPr userDrawn="1"/>
        </p:nvPicPr>
        <p:blipFill>
          <a:blip r:embed="rId9"/>
          <a:stretch>
            <a:fillRect/>
          </a:stretch>
        </p:blipFill>
        <p:spPr>
          <a:xfrm>
            <a:off x="7959239" y="3812945"/>
            <a:ext cx="336050" cy="296921"/>
          </a:xfrm>
          <a:prstGeom prst="rect">
            <a:avLst/>
          </a:prstGeom>
        </p:spPr>
      </p:pic>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25908828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A9F4330-D9E2-7FAF-7571-6E1AEEA10E00}"/>
              </a:ext>
            </a:extLst>
          </p:cNvPr>
          <p:cNvSpPr>
            <a:spLocks noGrp="1"/>
          </p:cNvSpPr>
          <p:nvPr userDrawn="1"/>
        </p:nvSpPr>
        <p:spPr>
          <a:xfrm>
            <a:off x="838200" y="604433"/>
            <a:ext cx="9964119" cy="705173"/>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b="1" i="0">
                <a:latin typeface="Franklin Gothic Demi" panose="020B0603020102020204" pitchFamily="34" charset="0"/>
              </a:rPr>
              <a:t>How to Choose a Slide Layout</a:t>
            </a:r>
          </a:p>
        </p:txBody>
      </p:sp>
      <p:sp>
        <p:nvSpPr>
          <p:cNvPr id="2" name="Content Placeholder 6">
            <a:extLst>
              <a:ext uri="{FF2B5EF4-FFF2-40B4-BE49-F238E27FC236}">
                <a16:creationId xmlns:a16="http://schemas.microsoft.com/office/drawing/2014/main" id="{30DC3A1E-C9AF-50F0-6BFC-F86C10D0BE8F}"/>
              </a:ext>
            </a:extLst>
          </p:cNvPr>
          <p:cNvSpPr>
            <a:spLocks noGrp="1"/>
          </p:cNvSpPr>
          <p:nvPr userDrawn="1"/>
        </p:nvSpPr>
        <p:spPr>
          <a:xfrm>
            <a:off x="838200" y="1511406"/>
            <a:ext cx="6236775" cy="420289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i="0">
                <a:latin typeface="Franklin Gothic Book" panose="020B0503020102020204" pitchFamily="34" charset="0"/>
              </a:rPr>
              <a:t>Select “New Slide” and chose a template appropriate for the content. </a:t>
            </a:r>
          </a:p>
          <a:p>
            <a:r>
              <a:rPr lang="en-US" b="0" i="0">
                <a:latin typeface="Franklin Gothic Book" panose="020B0503020102020204" pitchFamily="34" charset="0"/>
              </a:rPr>
              <a:t>All slide templates are named according to the features they offer.</a:t>
            </a:r>
          </a:p>
          <a:p>
            <a:pPr lvl="1"/>
            <a:r>
              <a:rPr lang="en-US" b="0" i="0">
                <a:latin typeface="Franklin Gothic Book" panose="020B0503020102020204" pitchFamily="34" charset="0"/>
              </a:rPr>
              <a:t>For example, the “White Cover” template is a white version of the presentation cover.</a:t>
            </a:r>
          </a:p>
        </p:txBody>
      </p:sp>
      <p:grpSp>
        <p:nvGrpSpPr>
          <p:cNvPr id="6" name="Group 5">
            <a:extLst>
              <a:ext uri="{FF2B5EF4-FFF2-40B4-BE49-F238E27FC236}">
                <a16:creationId xmlns:a16="http://schemas.microsoft.com/office/drawing/2014/main" id="{162B3899-F8A8-A3B1-8215-18AA3493EE67}"/>
              </a:ext>
            </a:extLst>
          </p:cNvPr>
          <p:cNvGrpSpPr/>
          <p:nvPr userDrawn="1"/>
        </p:nvGrpSpPr>
        <p:grpSpPr>
          <a:xfrm>
            <a:off x="7173623" y="1417320"/>
            <a:ext cx="2873954" cy="2204453"/>
            <a:chOff x="7173623" y="1417320"/>
            <a:chExt cx="2873954" cy="2204453"/>
          </a:xfrm>
        </p:grpSpPr>
        <p:pic>
          <p:nvPicPr>
            <p:cNvPr id="4" name="Picture 3">
              <a:extLst>
                <a:ext uri="{FF2B5EF4-FFF2-40B4-BE49-F238E27FC236}">
                  <a16:creationId xmlns:a16="http://schemas.microsoft.com/office/drawing/2014/main" id="{5EB58CCA-35D1-8E7D-646A-FA23BDDD3639}"/>
                </a:ext>
              </a:extLst>
            </p:cNvPr>
            <p:cNvPicPr>
              <a:picLocks noChangeAspect="1"/>
            </p:cNvPicPr>
            <p:nvPr userDrawn="1"/>
          </p:nvPicPr>
          <p:blipFill>
            <a:blip r:embed="rId2"/>
            <a:srcRect/>
            <a:stretch/>
          </p:blipFill>
          <p:spPr>
            <a:xfrm>
              <a:off x="7173623" y="1417320"/>
              <a:ext cx="2873954" cy="2204453"/>
            </a:xfrm>
            <a:prstGeom prst="rect">
              <a:avLst/>
            </a:prstGeom>
            <a:ln w="50800">
              <a:solidFill>
                <a:schemeClr val="bg1"/>
              </a:solidFill>
            </a:ln>
            <a:effectLst/>
          </p:spPr>
        </p:pic>
        <p:sp>
          <p:nvSpPr>
            <p:cNvPr id="3" name="Oval 2">
              <a:extLst>
                <a:ext uri="{FF2B5EF4-FFF2-40B4-BE49-F238E27FC236}">
                  <a16:creationId xmlns:a16="http://schemas.microsoft.com/office/drawing/2014/main" id="{0CCAFA4B-F76B-E46D-5971-51CA4075013C}"/>
                </a:ext>
              </a:extLst>
            </p:cNvPr>
            <p:cNvSpPr/>
            <p:nvPr userDrawn="1"/>
          </p:nvSpPr>
          <p:spPr>
            <a:xfrm>
              <a:off x="8172695" y="1796896"/>
              <a:ext cx="711201" cy="711201"/>
            </a:xfrm>
            <a:prstGeom prst="ellipse">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Placeholder 25">
            <a:extLst>
              <a:ext uri="{FF2B5EF4-FFF2-40B4-BE49-F238E27FC236}">
                <a16:creationId xmlns:a16="http://schemas.microsoft.com/office/drawing/2014/main" id="{B9CBE945-0BD6-AD4D-6D22-2E93A254D25B}"/>
              </a:ext>
            </a:extLst>
          </p:cNvPr>
          <p:cNvPicPr>
            <a:picLocks noChangeAspect="1"/>
          </p:cNvPicPr>
          <p:nvPr userDrawn="1"/>
        </p:nvPicPr>
        <p:blipFill rotWithShape="1">
          <a:blip r:embed="rId3"/>
          <a:srcRect l="11407" r="11407" b="6553"/>
          <a:stretch/>
        </p:blipFill>
        <p:spPr>
          <a:xfrm>
            <a:off x="7845442" y="2921087"/>
            <a:ext cx="3858768" cy="3332480"/>
          </a:xfrm>
          <a:prstGeom prst="rect">
            <a:avLst/>
          </a:prstGeom>
          <a:ln w="47625">
            <a:solidFill>
              <a:schemeClr val="bg1"/>
            </a:solidFill>
          </a:ln>
          <a:effectLst>
            <a:outerShdw blurRad="50800" dist="38100" dir="13500000" algn="br" rotWithShape="0">
              <a:prstClr val="black">
                <a:alpha val="40000"/>
              </a:prstClr>
            </a:outerShdw>
          </a:effectLst>
        </p:spPr>
      </p:pic>
      <p:sp>
        <p:nvSpPr>
          <p:cNvPr id="7" name="Rectangle 6">
            <a:extLst>
              <a:ext uri="{FF2B5EF4-FFF2-40B4-BE49-F238E27FC236}">
                <a16:creationId xmlns:a16="http://schemas.microsoft.com/office/drawing/2014/main" id="{7D053A74-BEFA-25B1-A547-1CCE78C44B57}"/>
              </a:ext>
              <a:ext uri="{C183D7F6-B498-43B3-948B-1728B52AA6E4}">
                <adec:decorative xmlns:adec="http://schemas.microsoft.com/office/drawing/2017/decorative" val="1"/>
              </a:ext>
            </a:extLst>
          </p:cNvPr>
          <p:cNvSpPr/>
          <p:nvPr userDrawn="1"/>
        </p:nvSpPr>
        <p:spPr>
          <a:xfrm>
            <a:off x="0" y="6146800"/>
            <a:ext cx="12192000" cy="7112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41C570B-8C7F-F491-A176-2DFDF8533C9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lvl1pPr>
              <a:defRPr>
                <a:solidFill>
                  <a:schemeClr val="tx2"/>
                </a:solidFill>
              </a:defRPr>
            </a:lvl1pPr>
          </a:lstStyle>
          <a:p>
            <a:fld id="{D0F3292A-440C-FC4D-A38E-E9E6D4317AF8}" type="slidenum">
              <a:rPr lang="en-US" smtClean="0"/>
              <a:pPr/>
              <a:t>‹#›</a:t>
            </a:fld>
            <a:endParaRPr lang="en-US"/>
          </a:p>
        </p:txBody>
      </p:sp>
      <p:pic>
        <p:nvPicPr>
          <p:cNvPr id="9" name="Picture 8">
            <a:extLst>
              <a:ext uri="{FF2B5EF4-FFF2-40B4-BE49-F238E27FC236}">
                <a16:creationId xmlns:a16="http://schemas.microsoft.com/office/drawing/2014/main" id="{44218340-347E-24B1-2CC6-832520AF06A9}"/>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549519" y="6283085"/>
            <a:ext cx="1580732" cy="438390"/>
          </a:xfrm>
          <a:prstGeom prst="rect">
            <a:avLst/>
          </a:prstGeom>
        </p:spPr>
      </p:pic>
    </p:spTree>
    <p:extLst>
      <p:ext uri="{BB962C8B-B14F-4D97-AF65-F5344CB8AC3E}">
        <p14:creationId xmlns:p14="http://schemas.microsoft.com/office/powerpoint/2010/main" val="22947047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ection Slide Nav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E54AE7-1C33-E352-50C6-DFB776BCF728}"/>
              </a:ext>
              <a:ext uri="{C183D7F6-B498-43B3-948B-1728B52AA6E4}">
                <adec:decorative xmlns:adec="http://schemas.microsoft.com/office/drawing/2017/decorative" val="1"/>
              </a:ext>
            </a:extLst>
          </p:cNvPr>
          <p:cNvSpPr/>
          <p:nvPr userDrawn="1"/>
        </p:nvSpPr>
        <p:spPr>
          <a:xfrm>
            <a:off x="0" y="0"/>
            <a:ext cx="1075508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8" name="Picture 7">
            <a:extLst>
              <a:ext uri="{FF2B5EF4-FFF2-40B4-BE49-F238E27FC236}">
                <a16:creationId xmlns:a16="http://schemas.microsoft.com/office/drawing/2014/main" id="{F31E8BC4-554F-F975-6D86-B549215A105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0810" y="5739100"/>
            <a:ext cx="1922584" cy="489677"/>
          </a:xfrm>
          <a:prstGeom prst="rect">
            <a:avLst/>
          </a:prstGeom>
        </p:spPr>
      </p:pic>
      <p:sp>
        <p:nvSpPr>
          <p:cNvPr id="2" name="Title 1">
            <a:extLst>
              <a:ext uri="{FF2B5EF4-FFF2-40B4-BE49-F238E27FC236}">
                <a16:creationId xmlns:a16="http://schemas.microsoft.com/office/drawing/2014/main" id="{4608E508-E7DC-28F2-811D-7114AE817916}"/>
              </a:ext>
            </a:extLst>
          </p:cNvPr>
          <p:cNvSpPr>
            <a:spLocks noGrp="1"/>
          </p:cNvSpPr>
          <p:nvPr>
            <p:ph type="title" hasCustomPrompt="1"/>
          </p:nvPr>
        </p:nvSpPr>
        <p:spPr>
          <a:xfrm>
            <a:off x="831850" y="1327902"/>
            <a:ext cx="5913333" cy="1847377"/>
          </a:xfrm>
        </p:spPr>
        <p:txBody>
          <a:bodyPr anchor="b"/>
          <a:lstStyle>
            <a:lvl1pPr>
              <a:defRPr sz="6000" b="0" i="0">
                <a:solidFill>
                  <a:schemeClr val="bg1"/>
                </a:solidFill>
                <a:latin typeface="Franklin Gothic Medium" panose="020B0603020102020204" pitchFamily="34" charset="0"/>
              </a:defRPr>
            </a:lvl1pPr>
          </a:lstStyle>
          <a:p>
            <a:r>
              <a:rPr lang="en-US"/>
              <a:t>Transition Slide</a:t>
            </a:r>
            <a:br>
              <a:rPr lang="en-US"/>
            </a:br>
            <a:r>
              <a:rPr lang="en-US"/>
              <a:t>Title</a:t>
            </a:r>
          </a:p>
        </p:txBody>
      </p:sp>
      <p:sp>
        <p:nvSpPr>
          <p:cNvPr id="13" name="Rectangle 12">
            <a:extLst>
              <a:ext uri="{FF2B5EF4-FFF2-40B4-BE49-F238E27FC236}">
                <a16:creationId xmlns:a16="http://schemas.microsoft.com/office/drawing/2014/main" id="{ADAC3986-6D1D-1BFC-B81C-BB13E6B8CB34}"/>
              </a:ext>
              <a:ext uri="{C183D7F6-B498-43B3-948B-1728B52AA6E4}">
                <adec:decorative xmlns:adec="http://schemas.microsoft.com/office/drawing/2017/decorative" val="1"/>
              </a:ext>
            </a:extLst>
          </p:cNvPr>
          <p:cNvSpPr/>
          <p:nvPr userDrawn="1"/>
        </p:nvSpPr>
        <p:spPr>
          <a:xfrm>
            <a:off x="10755085" y="0"/>
            <a:ext cx="713433" cy="6858000"/>
          </a:xfrm>
          <a:prstGeom prst="rect">
            <a:avLst/>
          </a:prstGeom>
          <a:solidFill>
            <a:schemeClr val="tx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4" name="Rectangle 13">
            <a:extLst>
              <a:ext uri="{FF2B5EF4-FFF2-40B4-BE49-F238E27FC236}">
                <a16:creationId xmlns:a16="http://schemas.microsoft.com/office/drawing/2014/main" id="{1A203F12-ED93-78AA-EA37-CAC5D07DB911}"/>
              </a:ext>
              <a:ext uri="{C183D7F6-B498-43B3-948B-1728B52AA6E4}">
                <adec:decorative xmlns:adec="http://schemas.microsoft.com/office/drawing/2017/decorative" val="1"/>
              </a:ext>
            </a:extLst>
          </p:cNvPr>
          <p:cNvSpPr/>
          <p:nvPr userDrawn="1"/>
        </p:nvSpPr>
        <p:spPr>
          <a:xfrm>
            <a:off x="11468517" y="0"/>
            <a:ext cx="422032" cy="6858000"/>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5" name="Rectangle 14">
            <a:extLst>
              <a:ext uri="{FF2B5EF4-FFF2-40B4-BE49-F238E27FC236}">
                <a16:creationId xmlns:a16="http://schemas.microsoft.com/office/drawing/2014/main" id="{E836F9A8-5D0B-A28B-64D4-AB6CE411AA9C}"/>
              </a:ext>
              <a:ext uri="{C183D7F6-B498-43B3-948B-1728B52AA6E4}">
                <adec:decorative xmlns:adec="http://schemas.microsoft.com/office/drawing/2017/decorative" val="1"/>
              </a:ext>
            </a:extLst>
          </p:cNvPr>
          <p:cNvSpPr/>
          <p:nvPr userDrawn="1"/>
        </p:nvSpPr>
        <p:spPr>
          <a:xfrm>
            <a:off x="11890549" y="0"/>
            <a:ext cx="301451" cy="6858000"/>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cxnSp>
        <p:nvCxnSpPr>
          <p:cNvPr id="21" name="Straight Connector 20">
            <a:extLst>
              <a:ext uri="{FF2B5EF4-FFF2-40B4-BE49-F238E27FC236}">
                <a16:creationId xmlns:a16="http://schemas.microsoft.com/office/drawing/2014/main" id="{47F2D178-C034-AB22-4D9B-E45987184E1B}"/>
              </a:ext>
              <a:ext uri="{C183D7F6-B498-43B3-948B-1728B52AA6E4}">
                <adec:decorative xmlns:adec="http://schemas.microsoft.com/office/drawing/2017/decorative" val="1"/>
              </a:ext>
            </a:extLst>
          </p:cNvPr>
          <p:cNvCxnSpPr/>
          <p:nvPr userDrawn="1"/>
        </p:nvCxnSpPr>
        <p:spPr>
          <a:xfrm>
            <a:off x="831851" y="864158"/>
            <a:ext cx="133978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13622732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Section Slide Nav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E54AE7-1C33-E352-50C6-DFB776BCF728}"/>
              </a:ext>
              <a:ext uri="{C183D7F6-B498-43B3-948B-1728B52AA6E4}">
                <adec:decorative xmlns:adec="http://schemas.microsoft.com/office/drawing/2017/decorative" val="1"/>
              </a:ext>
            </a:extLst>
          </p:cNvPr>
          <p:cNvSpPr/>
          <p:nvPr userDrawn="1"/>
        </p:nvSpPr>
        <p:spPr>
          <a:xfrm>
            <a:off x="0" y="0"/>
            <a:ext cx="1075508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4608E508-E7DC-28F2-811D-7114AE817916}"/>
              </a:ext>
            </a:extLst>
          </p:cNvPr>
          <p:cNvSpPr>
            <a:spLocks noGrp="1"/>
          </p:cNvSpPr>
          <p:nvPr>
            <p:ph type="title" hasCustomPrompt="1"/>
          </p:nvPr>
        </p:nvSpPr>
        <p:spPr>
          <a:xfrm>
            <a:off x="831850" y="1327902"/>
            <a:ext cx="5913333" cy="1847377"/>
          </a:xfrm>
        </p:spPr>
        <p:txBody>
          <a:bodyPr anchor="b"/>
          <a:lstStyle>
            <a:lvl1pPr>
              <a:defRPr sz="6000" b="0" i="0">
                <a:solidFill>
                  <a:schemeClr val="bg1"/>
                </a:solidFill>
                <a:latin typeface="Franklin Gothic Medium" panose="020B0603020102020204" pitchFamily="34" charset="0"/>
              </a:defRPr>
            </a:lvl1pPr>
          </a:lstStyle>
          <a:p>
            <a:r>
              <a:rPr lang="en-US"/>
              <a:t>Transition Slide</a:t>
            </a:r>
            <a:br>
              <a:rPr lang="en-US"/>
            </a:br>
            <a:r>
              <a:rPr lang="en-US"/>
              <a:t>Title</a:t>
            </a:r>
          </a:p>
        </p:txBody>
      </p:sp>
      <p:sp>
        <p:nvSpPr>
          <p:cNvPr id="13" name="Rectangle 12">
            <a:extLst>
              <a:ext uri="{FF2B5EF4-FFF2-40B4-BE49-F238E27FC236}">
                <a16:creationId xmlns:a16="http://schemas.microsoft.com/office/drawing/2014/main" id="{ADAC3986-6D1D-1BFC-B81C-BB13E6B8CB34}"/>
              </a:ext>
              <a:ext uri="{C183D7F6-B498-43B3-948B-1728B52AA6E4}">
                <adec:decorative xmlns:adec="http://schemas.microsoft.com/office/drawing/2017/decorative" val="1"/>
              </a:ext>
            </a:extLst>
          </p:cNvPr>
          <p:cNvSpPr/>
          <p:nvPr userDrawn="1"/>
        </p:nvSpPr>
        <p:spPr>
          <a:xfrm>
            <a:off x="10755085" y="0"/>
            <a:ext cx="713433" cy="6858000"/>
          </a:xfrm>
          <a:prstGeom prst="rect">
            <a:avLst/>
          </a:prstGeom>
          <a:solidFill>
            <a:schemeClr val="tx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4" name="Rectangle 13">
            <a:extLst>
              <a:ext uri="{FF2B5EF4-FFF2-40B4-BE49-F238E27FC236}">
                <a16:creationId xmlns:a16="http://schemas.microsoft.com/office/drawing/2014/main" id="{1A203F12-ED93-78AA-EA37-CAC5D07DB911}"/>
              </a:ext>
              <a:ext uri="{C183D7F6-B498-43B3-948B-1728B52AA6E4}">
                <adec:decorative xmlns:adec="http://schemas.microsoft.com/office/drawing/2017/decorative" val="1"/>
              </a:ext>
            </a:extLst>
          </p:cNvPr>
          <p:cNvSpPr/>
          <p:nvPr userDrawn="1"/>
        </p:nvSpPr>
        <p:spPr>
          <a:xfrm>
            <a:off x="11468517" y="0"/>
            <a:ext cx="422032" cy="6858000"/>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5" name="Rectangle 14">
            <a:extLst>
              <a:ext uri="{FF2B5EF4-FFF2-40B4-BE49-F238E27FC236}">
                <a16:creationId xmlns:a16="http://schemas.microsoft.com/office/drawing/2014/main" id="{E836F9A8-5D0B-A28B-64D4-AB6CE411AA9C}"/>
              </a:ext>
              <a:ext uri="{C183D7F6-B498-43B3-948B-1728B52AA6E4}">
                <adec:decorative xmlns:adec="http://schemas.microsoft.com/office/drawing/2017/decorative" val="1"/>
              </a:ext>
            </a:extLst>
          </p:cNvPr>
          <p:cNvSpPr/>
          <p:nvPr userDrawn="1"/>
        </p:nvSpPr>
        <p:spPr>
          <a:xfrm>
            <a:off x="11890549" y="0"/>
            <a:ext cx="301451" cy="6858000"/>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cxnSp>
        <p:nvCxnSpPr>
          <p:cNvPr id="21" name="Straight Connector 20">
            <a:extLst>
              <a:ext uri="{FF2B5EF4-FFF2-40B4-BE49-F238E27FC236}">
                <a16:creationId xmlns:a16="http://schemas.microsoft.com/office/drawing/2014/main" id="{47F2D178-C034-AB22-4D9B-E45987184E1B}"/>
              </a:ext>
              <a:ext uri="{C183D7F6-B498-43B3-948B-1728B52AA6E4}">
                <adec:decorative xmlns:adec="http://schemas.microsoft.com/office/drawing/2017/decorative" val="1"/>
              </a:ext>
            </a:extLst>
          </p:cNvPr>
          <p:cNvCxnSpPr/>
          <p:nvPr userDrawn="1"/>
        </p:nvCxnSpPr>
        <p:spPr>
          <a:xfrm>
            <a:off x="831851" y="864158"/>
            <a:ext cx="133978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8C52B0AC-807E-D5BC-122A-DAC44F8C6FE5}"/>
              </a:ext>
            </a:extLst>
          </p:cNvPr>
          <p:cNvPicPr>
            <a:picLocks noChangeAspect="1"/>
          </p:cNvPicPr>
          <p:nvPr userDrawn="1"/>
        </p:nvPicPr>
        <p:blipFill>
          <a:blip r:embed="rId2"/>
          <a:stretch>
            <a:fillRect/>
          </a:stretch>
        </p:blipFill>
        <p:spPr>
          <a:xfrm>
            <a:off x="4066185" y="5398078"/>
            <a:ext cx="2605041" cy="1404581"/>
          </a:xfrm>
          <a:prstGeom prst="rect">
            <a:avLst/>
          </a:prstGeom>
        </p:spPr>
      </p:pic>
      <p:pic>
        <p:nvPicPr>
          <p:cNvPr id="4" name="Picture 3">
            <a:extLst>
              <a:ext uri="{FF2B5EF4-FFF2-40B4-BE49-F238E27FC236}">
                <a16:creationId xmlns:a16="http://schemas.microsoft.com/office/drawing/2014/main" id="{C99F4D78-87B5-1780-ACD5-F31280310FE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0809" y="5558262"/>
            <a:ext cx="2632598" cy="670516"/>
          </a:xfrm>
          <a:prstGeom prst="rect">
            <a:avLst/>
          </a:prstGeom>
        </p:spPr>
      </p:pic>
    </p:spTree>
    <p:extLst>
      <p:ext uri="{BB962C8B-B14F-4D97-AF65-F5344CB8AC3E}">
        <p14:creationId xmlns:p14="http://schemas.microsoft.com/office/powerpoint/2010/main" val="1760731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Section Slide Nav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E54AE7-1C33-E352-50C6-DFB776BCF728}"/>
              </a:ext>
              <a:ext uri="{C183D7F6-B498-43B3-948B-1728B52AA6E4}">
                <adec:decorative xmlns:adec="http://schemas.microsoft.com/office/drawing/2017/decorative" val="1"/>
              </a:ext>
            </a:extLst>
          </p:cNvPr>
          <p:cNvSpPr/>
          <p:nvPr userDrawn="1"/>
        </p:nvSpPr>
        <p:spPr>
          <a:xfrm>
            <a:off x="0" y="0"/>
            <a:ext cx="1075508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4608E508-E7DC-28F2-811D-7114AE817916}"/>
              </a:ext>
            </a:extLst>
          </p:cNvPr>
          <p:cNvSpPr>
            <a:spLocks noGrp="1"/>
          </p:cNvSpPr>
          <p:nvPr>
            <p:ph type="title" hasCustomPrompt="1"/>
          </p:nvPr>
        </p:nvSpPr>
        <p:spPr>
          <a:xfrm>
            <a:off x="831850" y="1327902"/>
            <a:ext cx="5913333" cy="1847377"/>
          </a:xfrm>
        </p:spPr>
        <p:txBody>
          <a:bodyPr anchor="b"/>
          <a:lstStyle>
            <a:lvl1pPr>
              <a:defRPr sz="6000" b="0" i="0">
                <a:solidFill>
                  <a:schemeClr val="bg1"/>
                </a:solidFill>
                <a:latin typeface="Franklin Gothic Medium" panose="020B0603020102020204" pitchFamily="34" charset="0"/>
              </a:defRPr>
            </a:lvl1pPr>
          </a:lstStyle>
          <a:p>
            <a:r>
              <a:rPr lang="en-US"/>
              <a:t>Transition Slide</a:t>
            </a:r>
            <a:br>
              <a:rPr lang="en-US"/>
            </a:br>
            <a:r>
              <a:rPr lang="en-US"/>
              <a:t>Title</a:t>
            </a:r>
          </a:p>
        </p:txBody>
      </p:sp>
      <p:sp>
        <p:nvSpPr>
          <p:cNvPr id="13" name="Rectangle 12">
            <a:extLst>
              <a:ext uri="{FF2B5EF4-FFF2-40B4-BE49-F238E27FC236}">
                <a16:creationId xmlns:a16="http://schemas.microsoft.com/office/drawing/2014/main" id="{ADAC3986-6D1D-1BFC-B81C-BB13E6B8CB34}"/>
              </a:ext>
              <a:ext uri="{C183D7F6-B498-43B3-948B-1728B52AA6E4}">
                <adec:decorative xmlns:adec="http://schemas.microsoft.com/office/drawing/2017/decorative" val="1"/>
              </a:ext>
            </a:extLst>
          </p:cNvPr>
          <p:cNvSpPr/>
          <p:nvPr userDrawn="1"/>
        </p:nvSpPr>
        <p:spPr>
          <a:xfrm>
            <a:off x="10755085" y="0"/>
            <a:ext cx="713433" cy="6858000"/>
          </a:xfrm>
          <a:prstGeom prst="rect">
            <a:avLst/>
          </a:prstGeom>
          <a:solidFill>
            <a:schemeClr val="tx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4" name="Rectangle 13">
            <a:extLst>
              <a:ext uri="{FF2B5EF4-FFF2-40B4-BE49-F238E27FC236}">
                <a16:creationId xmlns:a16="http://schemas.microsoft.com/office/drawing/2014/main" id="{1A203F12-ED93-78AA-EA37-CAC5D07DB911}"/>
              </a:ext>
              <a:ext uri="{C183D7F6-B498-43B3-948B-1728B52AA6E4}">
                <adec:decorative xmlns:adec="http://schemas.microsoft.com/office/drawing/2017/decorative" val="1"/>
              </a:ext>
            </a:extLst>
          </p:cNvPr>
          <p:cNvSpPr/>
          <p:nvPr userDrawn="1"/>
        </p:nvSpPr>
        <p:spPr>
          <a:xfrm>
            <a:off x="11468517" y="0"/>
            <a:ext cx="422032" cy="6858000"/>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5" name="Rectangle 14">
            <a:extLst>
              <a:ext uri="{FF2B5EF4-FFF2-40B4-BE49-F238E27FC236}">
                <a16:creationId xmlns:a16="http://schemas.microsoft.com/office/drawing/2014/main" id="{E836F9A8-5D0B-A28B-64D4-AB6CE411AA9C}"/>
              </a:ext>
              <a:ext uri="{C183D7F6-B498-43B3-948B-1728B52AA6E4}">
                <adec:decorative xmlns:adec="http://schemas.microsoft.com/office/drawing/2017/decorative" val="1"/>
              </a:ext>
            </a:extLst>
          </p:cNvPr>
          <p:cNvSpPr/>
          <p:nvPr userDrawn="1"/>
        </p:nvSpPr>
        <p:spPr>
          <a:xfrm>
            <a:off x="11890549" y="0"/>
            <a:ext cx="301451" cy="6858000"/>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cxnSp>
        <p:nvCxnSpPr>
          <p:cNvPr id="21" name="Straight Connector 20">
            <a:extLst>
              <a:ext uri="{FF2B5EF4-FFF2-40B4-BE49-F238E27FC236}">
                <a16:creationId xmlns:a16="http://schemas.microsoft.com/office/drawing/2014/main" id="{47F2D178-C034-AB22-4D9B-E45987184E1B}"/>
              </a:ext>
              <a:ext uri="{C183D7F6-B498-43B3-948B-1728B52AA6E4}">
                <adec:decorative xmlns:adec="http://schemas.microsoft.com/office/drawing/2017/decorative" val="1"/>
              </a:ext>
            </a:extLst>
          </p:cNvPr>
          <p:cNvCxnSpPr/>
          <p:nvPr userDrawn="1"/>
        </p:nvCxnSpPr>
        <p:spPr>
          <a:xfrm>
            <a:off x="831851" y="864158"/>
            <a:ext cx="133978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8C52B0AC-807E-D5BC-122A-DAC44F8C6FE5}"/>
              </a:ext>
            </a:extLst>
          </p:cNvPr>
          <p:cNvPicPr>
            <a:picLocks noChangeAspect="1"/>
          </p:cNvPicPr>
          <p:nvPr userDrawn="1"/>
        </p:nvPicPr>
        <p:blipFill>
          <a:blip r:embed="rId2"/>
          <a:stretch>
            <a:fillRect/>
          </a:stretch>
        </p:blipFill>
        <p:spPr>
          <a:xfrm>
            <a:off x="885670" y="5398078"/>
            <a:ext cx="2605041" cy="1404581"/>
          </a:xfrm>
          <a:prstGeom prst="rect">
            <a:avLst/>
          </a:prstGeom>
        </p:spPr>
      </p:pic>
    </p:spTree>
    <p:extLst>
      <p:ext uri="{BB962C8B-B14F-4D97-AF65-F5344CB8AC3E}">
        <p14:creationId xmlns:p14="http://schemas.microsoft.com/office/powerpoint/2010/main" val="8110021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Section Slide Nav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E54AE7-1C33-E352-50C6-DFB776BCF728}"/>
              </a:ext>
              <a:ext uri="{C183D7F6-B498-43B3-948B-1728B52AA6E4}">
                <adec:decorative xmlns:adec="http://schemas.microsoft.com/office/drawing/2017/decorative" val="1"/>
              </a:ext>
            </a:extLst>
          </p:cNvPr>
          <p:cNvSpPr/>
          <p:nvPr userDrawn="1"/>
        </p:nvSpPr>
        <p:spPr>
          <a:xfrm>
            <a:off x="0" y="0"/>
            <a:ext cx="1075508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4608E508-E7DC-28F2-811D-7114AE817916}"/>
              </a:ext>
            </a:extLst>
          </p:cNvPr>
          <p:cNvSpPr>
            <a:spLocks noGrp="1"/>
          </p:cNvSpPr>
          <p:nvPr>
            <p:ph type="title" hasCustomPrompt="1"/>
          </p:nvPr>
        </p:nvSpPr>
        <p:spPr>
          <a:xfrm>
            <a:off x="831850" y="1327902"/>
            <a:ext cx="5913333" cy="1847377"/>
          </a:xfrm>
        </p:spPr>
        <p:txBody>
          <a:bodyPr anchor="b"/>
          <a:lstStyle>
            <a:lvl1pPr>
              <a:defRPr sz="6000" b="0" i="0">
                <a:solidFill>
                  <a:schemeClr val="bg1"/>
                </a:solidFill>
                <a:latin typeface="Franklin Gothic Medium" panose="020B0603020102020204" pitchFamily="34" charset="0"/>
              </a:defRPr>
            </a:lvl1pPr>
          </a:lstStyle>
          <a:p>
            <a:r>
              <a:rPr lang="en-US"/>
              <a:t>Questions?</a:t>
            </a:r>
          </a:p>
        </p:txBody>
      </p:sp>
      <p:sp>
        <p:nvSpPr>
          <p:cNvPr id="13" name="Rectangle 12">
            <a:extLst>
              <a:ext uri="{FF2B5EF4-FFF2-40B4-BE49-F238E27FC236}">
                <a16:creationId xmlns:a16="http://schemas.microsoft.com/office/drawing/2014/main" id="{ADAC3986-6D1D-1BFC-B81C-BB13E6B8CB34}"/>
              </a:ext>
              <a:ext uri="{C183D7F6-B498-43B3-948B-1728B52AA6E4}">
                <adec:decorative xmlns:adec="http://schemas.microsoft.com/office/drawing/2017/decorative" val="1"/>
              </a:ext>
            </a:extLst>
          </p:cNvPr>
          <p:cNvSpPr/>
          <p:nvPr userDrawn="1"/>
        </p:nvSpPr>
        <p:spPr>
          <a:xfrm>
            <a:off x="10755085" y="0"/>
            <a:ext cx="713433" cy="6858000"/>
          </a:xfrm>
          <a:prstGeom prst="rect">
            <a:avLst/>
          </a:prstGeom>
          <a:solidFill>
            <a:schemeClr val="tx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4" name="Rectangle 13">
            <a:extLst>
              <a:ext uri="{FF2B5EF4-FFF2-40B4-BE49-F238E27FC236}">
                <a16:creationId xmlns:a16="http://schemas.microsoft.com/office/drawing/2014/main" id="{1A203F12-ED93-78AA-EA37-CAC5D07DB911}"/>
              </a:ext>
              <a:ext uri="{C183D7F6-B498-43B3-948B-1728B52AA6E4}">
                <adec:decorative xmlns:adec="http://schemas.microsoft.com/office/drawing/2017/decorative" val="1"/>
              </a:ext>
            </a:extLst>
          </p:cNvPr>
          <p:cNvSpPr/>
          <p:nvPr userDrawn="1"/>
        </p:nvSpPr>
        <p:spPr>
          <a:xfrm>
            <a:off x="11468517" y="0"/>
            <a:ext cx="422032" cy="6858000"/>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5" name="Rectangle 14">
            <a:extLst>
              <a:ext uri="{FF2B5EF4-FFF2-40B4-BE49-F238E27FC236}">
                <a16:creationId xmlns:a16="http://schemas.microsoft.com/office/drawing/2014/main" id="{E836F9A8-5D0B-A28B-64D4-AB6CE411AA9C}"/>
              </a:ext>
              <a:ext uri="{C183D7F6-B498-43B3-948B-1728B52AA6E4}">
                <adec:decorative xmlns:adec="http://schemas.microsoft.com/office/drawing/2017/decorative" val="1"/>
              </a:ext>
            </a:extLst>
          </p:cNvPr>
          <p:cNvSpPr/>
          <p:nvPr userDrawn="1"/>
        </p:nvSpPr>
        <p:spPr>
          <a:xfrm>
            <a:off x="11890549" y="0"/>
            <a:ext cx="301451" cy="6858000"/>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cxnSp>
        <p:nvCxnSpPr>
          <p:cNvPr id="21" name="Straight Connector 20">
            <a:extLst>
              <a:ext uri="{FF2B5EF4-FFF2-40B4-BE49-F238E27FC236}">
                <a16:creationId xmlns:a16="http://schemas.microsoft.com/office/drawing/2014/main" id="{47F2D178-C034-AB22-4D9B-E45987184E1B}"/>
              </a:ext>
              <a:ext uri="{C183D7F6-B498-43B3-948B-1728B52AA6E4}">
                <adec:decorative xmlns:adec="http://schemas.microsoft.com/office/drawing/2017/decorative" val="1"/>
              </a:ext>
            </a:extLst>
          </p:cNvPr>
          <p:cNvCxnSpPr>
            <a:cxnSpLocks/>
          </p:cNvCxnSpPr>
          <p:nvPr userDrawn="1"/>
        </p:nvCxnSpPr>
        <p:spPr>
          <a:xfrm>
            <a:off x="860809" y="3468210"/>
            <a:ext cx="9724365"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3F8AED76-423E-27A6-807D-4C29E2D26B09}"/>
              </a:ext>
            </a:extLst>
          </p:cNvPr>
          <p:cNvPicPr>
            <a:picLocks noChangeAspect="1"/>
          </p:cNvPicPr>
          <p:nvPr userDrawn="1"/>
        </p:nvPicPr>
        <p:blipFill>
          <a:blip r:embed="rId2"/>
          <a:stretch>
            <a:fillRect/>
          </a:stretch>
        </p:blipFill>
        <p:spPr>
          <a:xfrm>
            <a:off x="4066185" y="5398078"/>
            <a:ext cx="2605041" cy="1404581"/>
          </a:xfrm>
          <a:prstGeom prst="rect">
            <a:avLst/>
          </a:prstGeom>
        </p:spPr>
      </p:pic>
      <p:pic>
        <p:nvPicPr>
          <p:cNvPr id="5" name="Picture 4">
            <a:extLst>
              <a:ext uri="{FF2B5EF4-FFF2-40B4-BE49-F238E27FC236}">
                <a16:creationId xmlns:a16="http://schemas.microsoft.com/office/drawing/2014/main" id="{72227886-807D-A517-F899-4707546C01F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0809" y="5558262"/>
            <a:ext cx="2632598" cy="670516"/>
          </a:xfrm>
          <a:prstGeom prst="rect">
            <a:avLst/>
          </a:prstGeom>
        </p:spPr>
      </p:pic>
    </p:spTree>
    <p:extLst>
      <p:ext uri="{BB962C8B-B14F-4D97-AF65-F5344CB8AC3E}">
        <p14:creationId xmlns:p14="http://schemas.microsoft.com/office/powerpoint/2010/main" val="26978933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3302BC5-986D-42D8-BF2F-B9D0692D83AF}" type="slidenum">
              <a:rPr lang="en-US" smtClean="0"/>
              <a:pPr>
                <a:defRPr/>
              </a:pPr>
              <a:t>‹#›</a:t>
            </a:fld>
            <a:endParaRPr lang="en-US"/>
          </a:p>
        </p:txBody>
      </p:sp>
      <p:sp>
        <p:nvSpPr>
          <p:cNvPr id="7" name="Title 1">
            <a:extLst>
              <a:ext uri="{FF2B5EF4-FFF2-40B4-BE49-F238E27FC236}">
                <a16:creationId xmlns:a16="http://schemas.microsoft.com/office/drawing/2014/main" id="{CA59ABB9-8F3F-454C-928B-7CDF9BEBC3D9}"/>
              </a:ext>
            </a:extLst>
          </p:cNvPr>
          <p:cNvSpPr>
            <a:spLocks noGrp="1"/>
          </p:cNvSpPr>
          <p:nvPr>
            <p:ph type="title"/>
          </p:nvPr>
        </p:nvSpPr>
        <p:spPr>
          <a:xfrm>
            <a:off x="609600" y="304801"/>
            <a:ext cx="87376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248245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609600" y="1600201"/>
            <a:ext cx="10972800" cy="4525963"/>
          </a:xfrm>
        </p:spPr>
        <p:txBody>
          <a:bodyPr/>
          <a:lstStyle>
            <a:lvl1pPr>
              <a:defRPr>
                <a:latin typeface="Arial" panose="020B0604020202020204" pitchFamily="34" charset="0"/>
                <a:cs typeface="Arial" panose="020B0604020202020204" pitchFamily="34" charset="0"/>
              </a:defRPr>
            </a:lvl1pPr>
          </a:lstStyle>
          <a:p>
            <a:pPr lvl="0"/>
            <a:r>
              <a:rPr lang="en-US" noProof="0"/>
              <a:t>Click icon to add table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a:p>
        </p:txBody>
      </p:sp>
      <p:sp>
        <p:nvSpPr>
          <p:cNvPr id="7" name="Title 1">
            <a:extLst>
              <a:ext uri="{FF2B5EF4-FFF2-40B4-BE49-F238E27FC236}">
                <a16:creationId xmlns:a16="http://schemas.microsoft.com/office/drawing/2014/main" id="{4D4203C3-4299-47CD-9DFD-FDC2CC80C8BF}"/>
              </a:ext>
            </a:extLst>
          </p:cNvPr>
          <p:cNvSpPr>
            <a:spLocks noGrp="1"/>
          </p:cNvSpPr>
          <p:nvPr>
            <p:ph type="title"/>
          </p:nvPr>
        </p:nvSpPr>
        <p:spPr>
          <a:xfrm>
            <a:off x="609600" y="304801"/>
            <a:ext cx="87376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673882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logos">
    <p:spTree>
      <p:nvGrpSpPr>
        <p:cNvPr id="1" name=""/>
        <p:cNvGrpSpPr/>
        <p:nvPr/>
      </p:nvGrpSpPr>
      <p:grpSpPr>
        <a:xfrm>
          <a:off x="0" y="0"/>
          <a:ext cx="0" cy="0"/>
          <a:chOff x="0" y="0"/>
          <a:chExt cx="0" cy="0"/>
        </a:xfrm>
      </p:grpSpPr>
      <p:sp>
        <p:nvSpPr>
          <p:cNvPr id="2" name="Title 1"/>
          <p:cNvSpPr>
            <a:spLocks noGrp="1"/>
          </p:cNvSpPr>
          <p:nvPr>
            <p:ph type="title"/>
          </p:nvPr>
        </p:nvSpPr>
        <p:spPr>
          <a:xfrm>
            <a:off x="609599" y="128588"/>
            <a:ext cx="10972799" cy="1014412"/>
          </a:xfrm>
        </p:spPr>
        <p:txBody>
          <a:bodyPr/>
          <a:lstStyle>
            <a:lvl1pPr>
              <a:defRPr sz="2800"/>
            </a:lvl1pPr>
          </a:lstStyle>
          <a:p>
            <a:r>
              <a:rPr lang="en-US"/>
              <a:t>Click to edit Master title style</a:t>
            </a:r>
          </a:p>
        </p:txBody>
      </p:sp>
      <p:sp>
        <p:nvSpPr>
          <p:cNvPr id="3" name="Content Placeholder 2"/>
          <p:cNvSpPr>
            <a:spLocks noGrp="1" noChangeArrowheads="1"/>
          </p:cNvSpPr>
          <p:nvPr>
            <p:ph idx="1"/>
          </p:nvPr>
        </p:nvSpPr>
        <p:spPr bwMode="auto">
          <a:xfrm>
            <a:off x="609600" y="1598613"/>
            <a:ext cx="10972800" cy="44805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lvl1pPr marL="0" marR="0" indent="0" algn="l" defTabSz="914400" rtl="0" eaLnBrk="0" fontAlgn="base" latinLnBrk="0" hangingPunct="0">
              <a:lnSpc>
                <a:spcPct val="100000"/>
              </a:lnSpc>
              <a:spcBef>
                <a:spcPts val="800"/>
              </a:spcBef>
              <a:spcAft>
                <a:spcPct val="0"/>
              </a:spcAft>
              <a:buClr>
                <a:srgbClr val="5C5A5A"/>
              </a:buClr>
              <a:buSzPct val="100000"/>
              <a:buFontTx/>
              <a:buNone/>
              <a:tabLst/>
              <a:defRPr/>
            </a:lvl1pPr>
          </a:lstStyle>
          <a:p>
            <a:pPr lvl="0"/>
            <a:r>
              <a:rPr lang="en-US" noProof="0"/>
              <a:t>Click to edit Master text styles</a:t>
            </a:r>
          </a:p>
        </p:txBody>
      </p:sp>
      <p:sp>
        <p:nvSpPr>
          <p:cNvPr id="5" name="Slide Number Placeholder 4"/>
          <p:cNvSpPr>
            <a:spLocks noGrp="1"/>
          </p:cNvSpPr>
          <p:nvPr>
            <p:ph type="sldNum" sz="quarter" idx="10"/>
          </p:nvPr>
        </p:nvSpPr>
        <p:spPr/>
        <p:txBody>
          <a:bodyPr/>
          <a:lstStyle/>
          <a:p>
            <a:fld id="{254B5E65-296D-440E-9811-9528B653460B}" type="slidenum">
              <a:rPr lang="en-US" smtClean="0"/>
              <a:pPr/>
              <a:t>‹#›</a:t>
            </a:fld>
            <a:endParaRPr lang="en-US"/>
          </a:p>
        </p:txBody>
      </p:sp>
      <p:pic>
        <p:nvPicPr>
          <p:cNvPr id="6" name="Picture 5">
            <a:extLst>
              <a:ext uri="{FF2B5EF4-FFF2-40B4-BE49-F238E27FC236}">
                <a16:creationId xmlns:a16="http://schemas.microsoft.com/office/drawing/2014/main" id="{93A85B84-FA9A-440E-B3AA-3340B0BBBBE5}"/>
              </a:ext>
            </a:extLst>
          </p:cNvPr>
          <p:cNvPicPr>
            <a:picLocks noChangeAspect="1"/>
          </p:cNvPicPr>
          <p:nvPr userDrawn="1"/>
        </p:nvPicPr>
        <p:blipFill>
          <a:blip r:embed="rId2"/>
          <a:srcRect/>
          <a:stretch/>
        </p:blipFill>
        <p:spPr>
          <a:xfrm>
            <a:off x="9863215" y="6217921"/>
            <a:ext cx="1379304" cy="516255"/>
          </a:xfrm>
          <a:prstGeom prst="rect">
            <a:avLst/>
          </a:prstGeom>
        </p:spPr>
      </p:pic>
      <p:sp>
        <p:nvSpPr>
          <p:cNvPr id="4" name="Rectangle 3">
            <a:extLst>
              <a:ext uri="{FF2B5EF4-FFF2-40B4-BE49-F238E27FC236}">
                <a16:creationId xmlns:a16="http://schemas.microsoft.com/office/drawing/2014/main" id="{2433D534-862A-4B7B-8112-6574AD81164A}"/>
              </a:ext>
            </a:extLst>
          </p:cNvPr>
          <p:cNvSpPr/>
          <p:nvPr userDrawn="1"/>
        </p:nvSpPr>
        <p:spPr bwMode="auto">
          <a:xfrm>
            <a:off x="609601" y="0"/>
            <a:ext cx="1806633" cy="288788"/>
          </a:xfrm>
          <a:prstGeom prst="rect">
            <a:avLst/>
          </a:prstGeom>
          <a:solidFill>
            <a:srgbClr val="E0ECF2"/>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pic>
        <p:nvPicPr>
          <p:cNvPr id="9" name="Picture 8" descr="Massachusetts health Connector">
            <a:extLst>
              <a:ext uri="{FF2B5EF4-FFF2-40B4-BE49-F238E27FC236}">
                <a16:creationId xmlns:a16="http://schemas.microsoft.com/office/drawing/2014/main" id="{14D0E134-C01E-42DE-860C-534023F61FD5}"/>
              </a:ext>
            </a:extLst>
          </p:cNvPr>
          <p:cNvPicPr>
            <a:picLocks noChangeAspect="1"/>
          </p:cNvPicPr>
          <p:nvPr userDrawn="1"/>
        </p:nvPicPr>
        <p:blipFill>
          <a:blip r:embed="rId3"/>
          <a:stretch>
            <a:fillRect/>
          </a:stretch>
        </p:blipFill>
        <p:spPr>
          <a:xfrm>
            <a:off x="517221" y="6159731"/>
            <a:ext cx="1974457" cy="646634"/>
          </a:xfrm>
          <a:prstGeom prst="rect">
            <a:avLst/>
          </a:prstGeom>
        </p:spPr>
      </p:pic>
    </p:spTree>
    <p:extLst>
      <p:ext uri="{BB962C8B-B14F-4D97-AF65-F5344CB8AC3E}">
        <p14:creationId xmlns:p14="http://schemas.microsoft.com/office/powerpoint/2010/main" val="333220952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Section Slide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E54AE7-1C33-E352-50C6-DFB776BCF728}"/>
              </a:ext>
              <a:ext uri="{C183D7F6-B498-43B3-948B-1728B52AA6E4}">
                <adec:decorative xmlns:adec="http://schemas.microsoft.com/office/drawing/2017/decorative" val="1"/>
              </a:ext>
            </a:extLst>
          </p:cNvPr>
          <p:cNvSpPr/>
          <p:nvPr userDrawn="1"/>
        </p:nvSpPr>
        <p:spPr>
          <a:xfrm>
            <a:off x="0" y="0"/>
            <a:ext cx="10755084"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3" name="Rectangle 12">
            <a:extLst>
              <a:ext uri="{FF2B5EF4-FFF2-40B4-BE49-F238E27FC236}">
                <a16:creationId xmlns:a16="http://schemas.microsoft.com/office/drawing/2014/main" id="{ADAC3986-6D1D-1BFC-B81C-BB13E6B8CB34}"/>
              </a:ext>
              <a:ext uri="{C183D7F6-B498-43B3-948B-1728B52AA6E4}">
                <adec:decorative xmlns:adec="http://schemas.microsoft.com/office/drawing/2017/decorative" val="1"/>
              </a:ext>
            </a:extLst>
          </p:cNvPr>
          <p:cNvSpPr/>
          <p:nvPr userDrawn="1"/>
        </p:nvSpPr>
        <p:spPr>
          <a:xfrm>
            <a:off x="10755085" y="0"/>
            <a:ext cx="713433" cy="6858000"/>
          </a:xfrm>
          <a:prstGeom prst="rect">
            <a:avLst/>
          </a:prstGeom>
          <a:solidFill>
            <a:schemeClr val="accent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4" name="Rectangle 13">
            <a:extLst>
              <a:ext uri="{FF2B5EF4-FFF2-40B4-BE49-F238E27FC236}">
                <a16:creationId xmlns:a16="http://schemas.microsoft.com/office/drawing/2014/main" id="{1A203F12-ED93-78AA-EA37-CAC5D07DB911}"/>
              </a:ext>
              <a:ext uri="{C183D7F6-B498-43B3-948B-1728B52AA6E4}">
                <adec:decorative xmlns:adec="http://schemas.microsoft.com/office/drawing/2017/decorative" val="1"/>
              </a:ext>
            </a:extLst>
          </p:cNvPr>
          <p:cNvSpPr/>
          <p:nvPr userDrawn="1"/>
        </p:nvSpPr>
        <p:spPr>
          <a:xfrm>
            <a:off x="11468517" y="0"/>
            <a:ext cx="422032" cy="6858000"/>
          </a:xfrm>
          <a:prstGeom prst="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5" name="Rectangle 14">
            <a:extLst>
              <a:ext uri="{FF2B5EF4-FFF2-40B4-BE49-F238E27FC236}">
                <a16:creationId xmlns:a16="http://schemas.microsoft.com/office/drawing/2014/main" id="{E836F9A8-5D0B-A28B-64D4-AB6CE411AA9C}"/>
              </a:ext>
              <a:ext uri="{C183D7F6-B498-43B3-948B-1728B52AA6E4}">
                <adec:decorative xmlns:adec="http://schemas.microsoft.com/office/drawing/2017/decorative" val="1"/>
              </a:ext>
            </a:extLst>
          </p:cNvPr>
          <p:cNvSpPr/>
          <p:nvPr userDrawn="1"/>
        </p:nvSpPr>
        <p:spPr>
          <a:xfrm>
            <a:off x="11890549" y="0"/>
            <a:ext cx="301451" cy="6858000"/>
          </a:xfrm>
          <a:prstGeom prst="rect">
            <a:avLst/>
          </a:prstGeom>
          <a:solidFill>
            <a:schemeClr val="accent1">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Title 1">
            <a:extLst>
              <a:ext uri="{FF2B5EF4-FFF2-40B4-BE49-F238E27FC236}">
                <a16:creationId xmlns:a16="http://schemas.microsoft.com/office/drawing/2014/main" id="{6E2DFBA2-CD78-74D9-B815-1CB816E96621}"/>
              </a:ext>
            </a:extLst>
          </p:cNvPr>
          <p:cNvSpPr>
            <a:spLocks noGrp="1"/>
          </p:cNvSpPr>
          <p:nvPr>
            <p:ph type="title" hasCustomPrompt="1"/>
          </p:nvPr>
        </p:nvSpPr>
        <p:spPr>
          <a:xfrm>
            <a:off x="831851" y="1327902"/>
            <a:ext cx="6008336" cy="1847377"/>
          </a:xfrm>
        </p:spPr>
        <p:txBody>
          <a:bodyPr anchor="b"/>
          <a:lstStyle>
            <a:lvl1pPr>
              <a:defRPr sz="6000" b="0" i="0">
                <a:solidFill>
                  <a:schemeClr val="bg1"/>
                </a:solidFill>
                <a:latin typeface="Franklin Gothic Medium" panose="020B0603020102020204" pitchFamily="34" charset="0"/>
              </a:defRPr>
            </a:lvl1pPr>
          </a:lstStyle>
          <a:p>
            <a:r>
              <a:rPr lang="en-US"/>
              <a:t>Transition Slide</a:t>
            </a:r>
            <a:br>
              <a:rPr lang="en-US"/>
            </a:br>
            <a:r>
              <a:rPr lang="en-US"/>
              <a:t>Title</a:t>
            </a:r>
          </a:p>
        </p:txBody>
      </p:sp>
      <p:cxnSp>
        <p:nvCxnSpPr>
          <p:cNvPr id="4" name="Straight Connector 3">
            <a:extLst>
              <a:ext uri="{FF2B5EF4-FFF2-40B4-BE49-F238E27FC236}">
                <a16:creationId xmlns:a16="http://schemas.microsoft.com/office/drawing/2014/main" id="{36A47BF3-A50B-65E0-1A8F-350E88CD9CE9}"/>
              </a:ext>
              <a:ext uri="{C183D7F6-B498-43B3-948B-1728B52AA6E4}">
                <adec:decorative xmlns:adec="http://schemas.microsoft.com/office/drawing/2017/decorative" val="1"/>
              </a:ext>
            </a:extLst>
          </p:cNvPr>
          <p:cNvCxnSpPr/>
          <p:nvPr userDrawn="1"/>
        </p:nvCxnSpPr>
        <p:spPr>
          <a:xfrm>
            <a:off x="831851" y="864158"/>
            <a:ext cx="133978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A059DABA-C0A0-800A-E78F-5681E9C1AE7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60810" y="5739100"/>
            <a:ext cx="1922584" cy="489677"/>
          </a:xfrm>
          <a:prstGeom prst="rect">
            <a:avLst/>
          </a:prstGeom>
        </p:spPr>
      </p:pic>
    </p:spTree>
    <p:extLst>
      <p:ext uri="{BB962C8B-B14F-4D97-AF65-F5344CB8AC3E}">
        <p14:creationId xmlns:p14="http://schemas.microsoft.com/office/powerpoint/2010/main" val="30012517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lank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5D616-7BD3-CA94-0CFE-5FA0D38BF2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2DA2124-8378-B46D-2ED6-5BEECC545DFF}"/>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AB349073-1377-3437-858C-A4BEC8A3B9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09935EE-B5CC-CD50-4D53-4A2882102345}"/>
              </a:ext>
            </a:extLst>
          </p:cNvPr>
          <p:cNvSpPr>
            <a:spLocks noGrp="1"/>
          </p:cNvSpPr>
          <p:nvPr>
            <p:ph type="sldNum" sz="quarter" idx="12"/>
          </p:nvPr>
        </p:nvSpPr>
        <p:spPr/>
        <p:txBody>
          <a:bodyPr/>
          <a:lstStyle/>
          <a:p>
            <a:fld id="{D0F3292A-440C-FC4D-A38E-E9E6D4317AF8}" type="slidenum">
              <a:rPr lang="en-US" smtClean="0"/>
              <a:t>‹#›</a:t>
            </a:fld>
            <a:endParaRPr lang="en-US"/>
          </a:p>
        </p:txBody>
      </p:sp>
    </p:spTree>
    <p:extLst>
      <p:ext uri="{BB962C8B-B14F-4D97-AF65-F5344CB8AC3E}">
        <p14:creationId xmlns:p14="http://schemas.microsoft.com/office/powerpoint/2010/main" val="1551081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8507B7-17B6-8AAE-32E2-B22E3CB3EC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F8005B-3026-1BE2-7DE8-B0812BDCE2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6274AC-0349-B363-E7CE-544D298362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55F5E24F-A6CF-5409-120B-AE779A853D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62D0C17-4326-C3FC-E98E-4C41560D05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F3292A-440C-FC4D-A38E-E9E6D4317AF8}" type="slidenum">
              <a:rPr lang="en-US" smtClean="0"/>
              <a:t>‹#›</a:t>
            </a:fld>
            <a:endParaRPr lang="en-US"/>
          </a:p>
        </p:txBody>
      </p:sp>
    </p:spTree>
    <p:extLst>
      <p:ext uri="{BB962C8B-B14F-4D97-AF65-F5344CB8AC3E}">
        <p14:creationId xmlns:p14="http://schemas.microsoft.com/office/powerpoint/2010/main" val="2825513035"/>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96" r:id="rId3"/>
    <p:sldLayoutId id="2147483697" r:id="rId4"/>
    <p:sldLayoutId id="2147483674" r:id="rId5"/>
    <p:sldLayoutId id="2147483672" r:id="rId6"/>
    <p:sldLayoutId id="2147483667" r:id="rId7"/>
    <p:sldLayoutId id="2147483675" r:id="rId8"/>
    <p:sldLayoutId id="2147483668" r:id="rId9"/>
    <p:sldLayoutId id="2147483676" r:id="rId10"/>
    <p:sldLayoutId id="2147483666" r:id="rId11"/>
    <p:sldLayoutId id="2147483681" r:id="rId12"/>
    <p:sldLayoutId id="2147483682" r:id="rId13"/>
    <p:sldLayoutId id="2147483677" r:id="rId14"/>
    <p:sldLayoutId id="2147483670" r:id="rId15"/>
    <p:sldLayoutId id="2147483651" r:id="rId16"/>
    <p:sldLayoutId id="2147483698" r:id="rId17"/>
    <p:sldLayoutId id="2147483699" r:id="rId18"/>
    <p:sldLayoutId id="2147483700" r:id="rId19"/>
    <p:sldLayoutId id="2147483692" r:id="rId20"/>
    <p:sldLayoutId id="2147483694" r:id="rId21"/>
    <p:sldLayoutId id="2147483701" r:id="rId22"/>
    <p:sldLayoutId id="2147483702" r:id="rId23"/>
    <p:sldLayoutId id="2147483703" r:id="rId24"/>
  </p:sldLayoutIdLst>
  <p:hf hdr="0" ftr="0" dt="0"/>
  <p:txStyles>
    <p:titleStyle>
      <a:lvl1pPr algn="l" defTabSz="914400" rtl="0" eaLnBrk="1" latinLnBrk="0" hangingPunct="1">
        <a:lnSpc>
          <a:spcPct val="90000"/>
        </a:lnSpc>
        <a:spcBef>
          <a:spcPct val="0"/>
        </a:spcBef>
        <a:buNone/>
        <a:defRPr sz="4400" kern="1200">
          <a:solidFill>
            <a:schemeClr val="tx1"/>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Courier New" panose="02070309020205020404" pitchFamily="49" charset="0"/>
        <a:buChar char="o"/>
        <a:defRPr sz="2800" b="0" i="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Wingdings" pitchFamily="2" charset="2"/>
        <a:buChar char="§"/>
        <a:defRPr sz="2800" b="0" i="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800" b="0" i="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800" b="0" i="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hyperlink" Target="MAhealthconnector.org"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hyperlink" Target="http://MAhealthconnector.org"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tags" Target="../tags/tag8.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1.xml"/><Relationship Id="rId6" Type="http://schemas.openxmlformats.org/officeDocument/2006/relationships/hyperlink" Target="https://creativecommons.org/licenses/by-nc/3.0/" TargetMode="External"/><Relationship Id="rId5" Type="http://schemas.openxmlformats.org/officeDocument/2006/relationships/hyperlink" Target="https://freepngimg.com/png/10817-calendar-transparent" TargetMode="Externa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1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5.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2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23.xml"/><Relationship Id="rId4" Type="http://schemas.openxmlformats.org/officeDocument/2006/relationships/hyperlink" Target="https://www.congress.gov/119/plaws/publ21/PLAW-119publ21.pdf"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24.xml"/><Relationship Id="rId4" Type="http://schemas.openxmlformats.org/officeDocument/2006/relationships/hyperlink" Target="https://www.irs.gov/pub/irs-drop/rp-24-40.pdf" TargetMode="Externa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26.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27.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6.xml"/><Relationship Id="rId1" Type="http://schemas.openxmlformats.org/officeDocument/2006/relationships/tags" Target="../tags/tag2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2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30.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6.xml"/><Relationship Id="rId1" Type="http://schemas.openxmlformats.org/officeDocument/2006/relationships/tags" Target="../tags/tag3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28.png"/><Relationship Id="rId5" Type="http://schemas.openxmlformats.org/officeDocument/2006/relationships/hyperlink" Target="https://my.mahealthconnector.org/enrollment-assisters" TargetMode="External"/><Relationship Id="rId4" Type="http://schemas.openxmlformats.org/officeDocument/2006/relationships/hyperlink" Target="http://www.mahealthconnector.org/" TargetMode="Externa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1.xml.rels><?xml version="1.0" encoding="UTF-8" standalone="yes"?>
<Relationships xmlns="http://schemas.openxmlformats.org/package/2006/relationships"><Relationship Id="rId3" Type="http://schemas.openxmlformats.org/officeDocument/2006/relationships/hyperlink" Target="https://www.mahealthconnector.org/updates" TargetMode="Externa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7.xml"/><Relationship Id="rId1" Type="http://schemas.openxmlformats.org/officeDocument/2006/relationships/tags" Target="../tags/tag35.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30.pn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7.xml"/><Relationship Id="rId1" Type="http://schemas.openxmlformats.org/officeDocument/2006/relationships/tags" Target="../tags/tag40.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7.xml"/><Relationship Id="rId1" Type="http://schemas.openxmlformats.org/officeDocument/2006/relationships/tags" Target="../tags/tag4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31.jpeg"/></Relationships>
</file>

<file path=ppt/slides/_rels/slide40.xml.rels><?xml version="1.0" encoding="UTF-8" standalone="yes"?>
<Relationships xmlns="http://schemas.openxmlformats.org/package/2006/relationships"><Relationship Id="rId8" Type="http://schemas.openxmlformats.org/officeDocument/2006/relationships/hyperlink" Target="http://../Webinar%20Decks%202025/June%202025/MAhealthconnector.org/pt" TargetMode="External"/><Relationship Id="rId3" Type="http://schemas.openxmlformats.org/officeDocument/2006/relationships/notesSlide" Target="../notesSlides/notesSlide30.xml"/><Relationship Id="rId7" Type="http://schemas.openxmlformats.org/officeDocument/2006/relationships/hyperlink" Target="http://mahealthconnector.org/es/" TargetMode="External"/><Relationship Id="rId2" Type="http://schemas.openxmlformats.org/officeDocument/2006/relationships/slideLayout" Target="../slideLayouts/slideLayout24.xml"/><Relationship Id="rId1" Type="http://schemas.openxmlformats.org/officeDocument/2006/relationships/tags" Target="../tags/tag43.xm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44.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7.xml"/><Relationship Id="rId1" Type="http://schemas.openxmlformats.org/officeDocument/2006/relationships/tags" Target="../tags/tag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E2517-3441-614F-3080-7093983559D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986E9A-E797-30F6-2AA1-B2896E57CBCF}"/>
              </a:ext>
            </a:extLst>
          </p:cNvPr>
          <p:cNvSpPr>
            <a:spLocks noGrp="1"/>
          </p:cNvSpPr>
          <p:nvPr>
            <p:ph type="title"/>
          </p:nvPr>
        </p:nvSpPr>
        <p:spPr>
          <a:xfrm>
            <a:off x="838200" y="320040"/>
            <a:ext cx="10515600" cy="705173"/>
          </a:xfrm>
        </p:spPr>
        <p:txBody>
          <a:bodyPr>
            <a:normAutofit/>
          </a:bodyPr>
          <a:lstStyle/>
          <a:p>
            <a:r>
              <a:rPr lang="en-US" sz="4000" b="1" dirty="0">
                <a:latin typeface="Franklin Gothic Demi" panose="020B0603020102020204" pitchFamily="34" charset="0"/>
              </a:rPr>
              <a:t>Important Note</a:t>
            </a:r>
          </a:p>
        </p:txBody>
      </p:sp>
      <p:sp>
        <p:nvSpPr>
          <p:cNvPr id="5" name="Content Placeholder 6">
            <a:extLst>
              <a:ext uri="{FF2B5EF4-FFF2-40B4-BE49-F238E27FC236}">
                <a16:creationId xmlns:a16="http://schemas.microsoft.com/office/drawing/2014/main" id="{2DFE4A96-9CD6-064E-D868-785DA06EB7AE}"/>
              </a:ext>
            </a:extLst>
          </p:cNvPr>
          <p:cNvSpPr>
            <a:spLocks noGrp="1"/>
          </p:cNvSpPr>
          <p:nvPr/>
        </p:nvSpPr>
        <p:spPr>
          <a:xfrm>
            <a:off x="838199" y="1526906"/>
            <a:ext cx="9851380" cy="4380280"/>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Important note</a:t>
            </a:r>
            <a:r>
              <a:rPr lang="en-US" dirty="0"/>
              <a:t>, since the original webinars were held, some information in this presentation has changed and is no longer valid. </a:t>
            </a:r>
          </a:p>
          <a:p>
            <a:pPr marL="0" indent="0">
              <a:buNone/>
            </a:pPr>
            <a:r>
              <a:rPr lang="en-US" b="1" i="1" dirty="0"/>
              <a:t>Slide 8</a:t>
            </a:r>
            <a:r>
              <a:rPr lang="en-US" i="1" dirty="0"/>
              <a:t>: As a result of a recent court decision and guidance from the Centers for Medicare and Medicaid Services (CMS), the Health Connector is extending our planned open enrollment for 2027. </a:t>
            </a:r>
          </a:p>
          <a:p>
            <a:pPr marL="0" indent="0">
              <a:buNone/>
            </a:pPr>
            <a:r>
              <a:rPr lang="en-US" i="1" dirty="0"/>
              <a:t>The 2027 Open Enrollment period for Health Connector coverage in 2027 will run from October 23, 2026 – January 23, 2027.</a:t>
            </a:r>
          </a:p>
          <a:p>
            <a:pPr marL="0" indent="0">
              <a:buNone/>
            </a:pPr>
            <a:r>
              <a:rPr lang="en-US" sz="2800" b="1" i="1" dirty="0">
                <a:latin typeface="Franklin Gothic Book"/>
              </a:rPr>
              <a:t>Slide 9</a:t>
            </a:r>
            <a:r>
              <a:rPr lang="en-US" sz="2800" i="1" dirty="0">
                <a:latin typeface="Franklin Gothic Book"/>
              </a:rPr>
              <a:t>: No longer valid as the Open Enrollment period has been extended.</a:t>
            </a:r>
          </a:p>
        </p:txBody>
      </p:sp>
      <p:sp>
        <p:nvSpPr>
          <p:cNvPr id="2" name="Slide Number Placeholder 1">
            <a:extLst>
              <a:ext uri="{FF2B5EF4-FFF2-40B4-BE49-F238E27FC236}">
                <a16:creationId xmlns:a16="http://schemas.microsoft.com/office/drawing/2014/main" id="{5A121B9A-D8EE-27D0-A174-459DD1D22C85}"/>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1</a:t>
            </a:fld>
            <a:endParaRPr lang="en-US"/>
          </a:p>
        </p:txBody>
      </p:sp>
    </p:spTree>
    <p:custDataLst>
      <p:tags r:id="rId1"/>
    </p:custDataLst>
    <p:extLst>
      <p:ext uri="{BB962C8B-B14F-4D97-AF65-F5344CB8AC3E}">
        <p14:creationId xmlns:p14="http://schemas.microsoft.com/office/powerpoint/2010/main" val="4011351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E9F04-9731-D5A8-BE38-8CCAC5B57217}"/>
              </a:ext>
            </a:extLst>
          </p:cNvPr>
          <p:cNvSpPr>
            <a:spLocks noGrp="1"/>
          </p:cNvSpPr>
          <p:nvPr>
            <p:ph type="ctrTitle"/>
          </p:nvPr>
        </p:nvSpPr>
        <p:spPr/>
        <p:txBody>
          <a:bodyPr/>
          <a:lstStyle/>
          <a:p>
            <a:r>
              <a:rPr lang="en-US" dirty="0"/>
              <a:t>Learning Series </a:t>
            </a:r>
          </a:p>
        </p:txBody>
      </p:sp>
      <p:sp>
        <p:nvSpPr>
          <p:cNvPr id="3" name="Subtitle 2">
            <a:extLst>
              <a:ext uri="{FF2B5EF4-FFF2-40B4-BE49-F238E27FC236}">
                <a16:creationId xmlns:a16="http://schemas.microsoft.com/office/drawing/2014/main" id="{F6668C10-034E-F345-0A20-B38DDD8E6086}"/>
              </a:ext>
            </a:extLst>
          </p:cNvPr>
          <p:cNvSpPr>
            <a:spLocks noGrp="1"/>
          </p:cNvSpPr>
          <p:nvPr>
            <p:ph type="subTitle" idx="1"/>
          </p:nvPr>
        </p:nvSpPr>
        <p:spPr/>
        <p:txBody>
          <a:bodyPr/>
          <a:lstStyle/>
          <a:p>
            <a:r>
              <a:rPr lang="en-US" dirty="0"/>
              <a:t>Massachusetts Health Care Training Forum</a:t>
            </a:r>
          </a:p>
        </p:txBody>
      </p:sp>
      <p:sp>
        <p:nvSpPr>
          <p:cNvPr id="7" name="Text Placeholder 6">
            <a:extLst>
              <a:ext uri="{FF2B5EF4-FFF2-40B4-BE49-F238E27FC236}">
                <a16:creationId xmlns:a16="http://schemas.microsoft.com/office/drawing/2014/main" id="{7E58F13B-0B0F-EEDD-F7E4-7B16AA9E5808}"/>
              </a:ext>
            </a:extLst>
          </p:cNvPr>
          <p:cNvSpPr>
            <a:spLocks noGrp="1"/>
          </p:cNvSpPr>
          <p:nvPr>
            <p:ph type="body" sz="quarter" idx="11"/>
          </p:nvPr>
        </p:nvSpPr>
        <p:spPr>
          <a:xfrm>
            <a:off x="860425" y="4085695"/>
            <a:ext cx="5810250" cy="369708"/>
          </a:xfrm>
        </p:spPr>
        <p:txBody>
          <a:bodyPr vert="horz" lIns="91440" tIns="45720" rIns="91440" bIns="45720" rtlCol="0" anchor="t">
            <a:normAutofit/>
          </a:bodyPr>
          <a:lstStyle/>
          <a:p>
            <a:r>
              <a:rPr lang="en-US" dirty="0">
                <a:latin typeface="Franklin Gothic Book"/>
              </a:rPr>
              <a:t>Health Connector and MassHealth Updates</a:t>
            </a:r>
          </a:p>
        </p:txBody>
      </p:sp>
      <p:sp>
        <p:nvSpPr>
          <p:cNvPr id="8" name="Text Placeholder 7">
            <a:extLst>
              <a:ext uri="{FF2B5EF4-FFF2-40B4-BE49-F238E27FC236}">
                <a16:creationId xmlns:a16="http://schemas.microsoft.com/office/drawing/2014/main" id="{22146198-A868-C361-635F-C0691129D708}"/>
              </a:ext>
            </a:extLst>
          </p:cNvPr>
          <p:cNvSpPr>
            <a:spLocks noGrp="1"/>
          </p:cNvSpPr>
          <p:nvPr>
            <p:ph type="body" sz="quarter" idx="12"/>
          </p:nvPr>
        </p:nvSpPr>
        <p:spPr>
          <a:xfrm>
            <a:off x="860425" y="4508772"/>
            <a:ext cx="5810250" cy="369708"/>
          </a:xfrm>
        </p:spPr>
        <p:txBody>
          <a:bodyPr/>
          <a:lstStyle/>
          <a:p>
            <a:r>
              <a:rPr lang="en-US" dirty="0"/>
              <a:t>Summer 2026</a:t>
            </a:r>
          </a:p>
        </p:txBody>
      </p:sp>
      <p:pic>
        <p:nvPicPr>
          <p:cNvPr id="4" name="Picture Placeholder 3">
            <a:extLst>
              <a:ext uri="{FF2B5EF4-FFF2-40B4-BE49-F238E27FC236}">
                <a16:creationId xmlns:a16="http://schemas.microsoft.com/office/drawing/2014/main" id="{3B99A568-B16E-C347-A9AF-7DBD73B442F7}"/>
              </a:ext>
              <a:ext uri="{C183D7F6-B498-43B3-948B-1728B52AA6E4}">
                <adec:decorative xmlns:adec="http://schemas.microsoft.com/office/drawing/2017/decorative" val="1"/>
              </a:ext>
            </a:extLst>
          </p:cNvPr>
          <p:cNvPicPr>
            <a:picLocks noGrp="1" noChangeAspect="1"/>
          </p:cNvPicPr>
          <p:nvPr>
            <p:ph type="pic" sz="quarter" idx="10"/>
          </p:nvPr>
        </p:nvPicPr>
        <p:blipFill>
          <a:blip r:embed="rId4"/>
          <a:srcRect l="30134" t="3261" r="30134" b="-1"/>
          <a:stretch>
            <a:fillRect/>
          </a:stretch>
        </p:blipFill>
        <p:spPr>
          <a:xfrm>
            <a:off x="7990114" y="-76200"/>
            <a:ext cx="4201886" cy="6937853"/>
          </a:xfrm>
        </p:spPr>
      </p:pic>
      <p:pic>
        <p:nvPicPr>
          <p:cNvPr id="6" name="Picture 5" descr="Massachusetts Health Connector logo.">
            <a:extLst>
              <a:ext uri="{FF2B5EF4-FFF2-40B4-BE49-F238E27FC236}">
                <a16:creationId xmlns:a16="http://schemas.microsoft.com/office/drawing/2014/main" id="{48AE6CAE-871E-595F-4AE7-18F9514E2132}"/>
              </a:ext>
            </a:extLst>
          </p:cNvPr>
          <p:cNvPicPr>
            <a:picLocks noChangeAspect="1"/>
          </p:cNvPicPr>
          <p:nvPr/>
        </p:nvPicPr>
        <p:blipFill>
          <a:blip r:embed="rId5"/>
          <a:stretch>
            <a:fillRect/>
          </a:stretch>
        </p:blipFill>
        <p:spPr>
          <a:xfrm>
            <a:off x="925740" y="5300000"/>
            <a:ext cx="2633700" cy="670618"/>
          </a:xfrm>
          <a:prstGeom prst="rect">
            <a:avLst/>
          </a:prstGeom>
        </p:spPr>
      </p:pic>
      <p:pic>
        <p:nvPicPr>
          <p:cNvPr id="11" name="Picture 10" descr="MassHealth logo.">
            <a:extLst>
              <a:ext uri="{FF2B5EF4-FFF2-40B4-BE49-F238E27FC236}">
                <a16:creationId xmlns:a16="http://schemas.microsoft.com/office/drawing/2014/main" id="{3858056E-8CE0-081F-089B-893F125359CF}"/>
              </a:ext>
            </a:extLst>
          </p:cNvPr>
          <p:cNvPicPr>
            <a:picLocks noChangeAspect="1"/>
          </p:cNvPicPr>
          <p:nvPr/>
        </p:nvPicPr>
        <p:blipFill>
          <a:blip r:embed="rId6"/>
          <a:stretch>
            <a:fillRect/>
          </a:stretch>
        </p:blipFill>
        <p:spPr>
          <a:xfrm>
            <a:off x="4400390" y="5243527"/>
            <a:ext cx="2603218" cy="1402202"/>
          </a:xfrm>
          <a:prstGeom prst="rect">
            <a:avLst/>
          </a:prstGeom>
        </p:spPr>
      </p:pic>
    </p:spTree>
    <p:custDataLst>
      <p:tags r:id="rId1"/>
    </p:custDataLst>
    <p:extLst>
      <p:ext uri="{BB962C8B-B14F-4D97-AF65-F5344CB8AC3E}">
        <p14:creationId xmlns:p14="http://schemas.microsoft.com/office/powerpoint/2010/main" val="1917880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364E2-780B-3077-A77E-944D625852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7575EDD-722D-5350-0EF8-0618D769B266}"/>
              </a:ext>
            </a:extLst>
          </p:cNvPr>
          <p:cNvSpPr>
            <a:spLocks noGrp="1"/>
          </p:cNvSpPr>
          <p:nvPr>
            <p:ph type="title"/>
          </p:nvPr>
        </p:nvSpPr>
        <p:spPr>
          <a:xfrm>
            <a:off x="838200" y="320040"/>
            <a:ext cx="10515600" cy="705173"/>
          </a:xfrm>
        </p:spPr>
        <p:txBody>
          <a:bodyPr>
            <a:normAutofit/>
          </a:bodyPr>
          <a:lstStyle/>
          <a:p>
            <a:r>
              <a:rPr lang="en-US" sz="4000" b="1" dirty="0">
                <a:latin typeface="Franklin Gothic Demi" panose="020B0603020102020204" pitchFamily="34" charset="0"/>
              </a:rPr>
              <a:t>MA Health Care Learning Series</a:t>
            </a:r>
          </a:p>
        </p:txBody>
      </p:sp>
      <p:sp>
        <p:nvSpPr>
          <p:cNvPr id="5" name="Content Placeholder 6">
            <a:extLst>
              <a:ext uri="{FF2B5EF4-FFF2-40B4-BE49-F238E27FC236}">
                <a16:creationId xmlns:a16="http://schemas.microsoft.com/office/drawing/2014/main" id="{D36ABA94-28AE-8A58-3481-6A3E71C71AC0}"/>
              </a:ext>
            </a:extLst>
          </p:cNvPr>
          <p:cNvSpPr>
            <a:spLocks noGrp="1"/>
          </p:cNvSpPr>
          <p:nvPr/>
        </p:nvSpPr>
        <p:spPr>
          <a:xfrm>
            <a:off x="838199" y="1526906"/>
            <a:ext cx="9851380" cy="4380280"/>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accent1"/>
                </a:solidFill>
                <a:latin typeface="Franklin Gothic Book"/>
              </a:rPr>
              <a:t>Background</a:t>
            </a:r>
            <a:endParaRPr lang="en-US" sz="2800" b="1" dirty="0">
              <a:solidFill>
                <a:schemeClr val="accent1"/>
              </a:solidFill>
              <a:latin typeface="Franklin Gothic Book"/>
            </a:endParaRPr>
          </a:p>
          <a:p>
            <a:pPr marL="0" indent="0">
              <a:buNone/>
            </a:pPr>
            <a:r>
              <a:rPr lang="en-US" dirty="0"/>
              <a:t>The MA Health Care Learning Series provides regular updates and presentations from </a:t>
            </a:r>
            <a:r>
              <a:rPr lang="en-US" b="1" dirty="0"/>
              <a:t>Health Connector </a:t>
            </a:r>
            <a:r>
              <a:rPr lang="en-US" dirty="0"/>
              <a:t>and </a:t>
            </a:r>
            <a:r>
              <a:rPr lang="en-US" b="1" dirty="0"/>
              <a:t>MassHealth</a:t>
            </a:r>
            <a:r>
              <a:rPr lang="en-US" dirty="0"/>
              <a:t> staff, to educate those who help Massachusetts residents in applying, getting and keeping </a:t>
            </a:r>
            <a:r>
              <a:rPr lang="en-US" b="1" dirty="0"/>
              <a:t>their health coverage</a:t>
            </a:r>
            <a:r>
              <a:rPr lang="en-US" dirty="0"/>
              <a:t> through MassHealth, the Health Connector and Health Safety Net via </a:t>
            </a:r>
            <a:r>
              <a:rPr lang="en-US" dirty="0">
                <a:hlinkClick r:id="rId4" action="ppaction://hlinkfile"/>
              </a:rPr>
              <a:t>MAhealthconnector.org</a:t>
            </a:r>
            <a:r>
              <a:rPr lang="en-US" dirty="0"/>
              <a:t>.</a:t>
            </a:r>
          </a:p>
        </p:txBody>
      </p:sp>
      <p:sp>
        <p:nvSpPr>
          <p:cNvPr id="2" name="Slide Number Placeholder 1">
            <a:extLst>
              <a:ext uri="{FF2B5EF4-FFF2-40B4-BE49-F238E27FC236}">
                <a16:creationId xmlns:a16="http://schemas.microsoft.com/office/drawing/2014/main" id="{8BC3776D-13D8-F2EA-59D9-BFBBD5F4B0D7}"/>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3</a:t>
            </a:fld>
            <a:endParaRPr lang="en-US"/>
          </a:p>
        </p:txBody>
      </p:sp>
    </p:spTree>
    <p:custDataLst>
      <p:tags r:id="rId1"/>
    </p:custDataLst>
    <p:extLst>
      <p:ext uri="{BB962C8B-B14F-4D97-AF65-F5344CB8AC3E}">
        <p14:creationId xmlns:p14="http://schemas.microsoft.com/office/powerpoint/2010/main" val="1490107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7BAB3-FBC0-7834-580F-3C023937B4C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7B2C252-7A91-94FC-149F-C0625972E82A}"/>
              </a:ext>
            </a:extLst>
          </p:cNvPr>
          <p:cNvSpPr>
            <a:spLocks noGrp="1"/>
          </p:cNvSpPr>
          <p:nvPr>
            <p:ph type="title"/>
          </p:nvPr>
        </p:nvSpPr>
        <p:spPr>
          <a:xfrm>
            <a:off x="838200" y="320040"/>
            <a:ext cx="10515600" cy="705173"/>
          </a:xfrm>
        </p:spPr>
        <p:txBody>
          <a:bodyPr>
            <a:normAutofit/>
          </a:bodyPr>
          <a:lstStyle/>
          <a:p>
            <a:r>
              <a:rPr lang="en-US" sz="4000" b="1" dirty="0">
                <a:latin typeface="Franklin Gothic Demi" panose="020B0603020102020204" pitchFamily="34" charset="0"/>
              </a:rPr>
              <a:t>Agenda</a:t>
            </a:r>
          </a:p>
        </p:txBody>
      </p:sp>
      <p:sp>
        <p:nvSpPr>
          <p:cNvPr id="5" name="Content Placeholder 6">
            <a:extLst>
              <a:ext uri="{FF2B5EF4-FFF2-40B4-BE49-F238E27FC236}">
                <a16:creationId xmlns:a16="http://schemas.microsoft.com/office/drawing/2014/main" id="{E27C2983-D148-04DD-EE00-465DE8359712}"/>
              </a:ext>
            </a:extLst>
          </p:cNvPr>
          <p:cNvSpPr>
            <a:spLocks noGrp="1"/>
          </p:cNvSpPr>
          <p:nvPr/>
        </p:nvSpPr>
        <p:spPr>
          <a:xfrm>
            <a:off x="838199" y="1526906"/>
            <a:ext cx="10858996" cy="4380280"/>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dirty="0">
                <a:solidFill>
                  <a:schemeClr val="accent1"/>
                </a:solidFill>
                <a:latin typeface="Franklin Gothic Book"/>
              </a:rPr>
              <a:t>Health Connector</a:t>
            </a:r>
          </a:p>
          <a:p>
            <a:r>
              <a:rPr lang="en-US" dirty="0"/>
              <a:t>Supporting applicants and members through federal policy changes</a:t>
            </a:r>
          </a:p>
          <a:p>
            <a:r>
              <a:rPr lang="en-US" dirty="0"/>
              <a:t>Annual preliminary eligibility (renewals) process for Health Connector members</a:t>
            </a:r>
          </a:p>
          <a:p>
            <a:pPr marL="0" indent="0">
              <a:buNone/>
            </a:pPr>
            <a:r>
              <a:rPr lang="en-US" b="1" dirty="0">
                <a:solidFill>
                  <a:schemeClr val="accent1"/>
                </a:solidFill>
                <a:latin typeface="Franklin Gothic Book"/>
              </a:rPr>
              <a:t>System Updates</a:t>
            </a:r>
          </a:p>
          <a:p>
            <a:r>
              <a:rPr lang="en-US" dirty="0"/>
              <a:t>Enhancements to the Online </a:t>
            </a:r>
            <a:r>
              <a:rPr lang="en-US" dirty="0">
                <a:latin typeface="Franklin Gothic Book"/>
              </a:rPr>
              <a:t>Application at </a:t>
            </a:r>
            <a:r>
              <a:rPr lang="en-US" dirty="0">
                <a:latin typeface="Franklin Gothic Book"/>
                <a:hlinkClick r:id="rId4" action="ppaction://hlinkfile"/>
              </a:rPr>
              <a:t>MAhealthconnector.org</a:t>
            </a:r>
            <a:endParaRPr lang="en-US" sz="2800" b="1" dirty="0">
              <a:solidFill>
                <a:schemeClr val="accent1"/>
              </a:solidFill>
              <a:latin typeface="Franklin Gothic Book"/>
              <a:hlinkClick r:id="rId4" action="ppaction://hlinkfile"/>
            </a:endParaRPr>
          </a:p>
          <a:p>
            <a:pPr marL="0" indent="0">
              <a:buNone/>
            </a:pPr>
            <a:endParaRPr lang="en-US" dirty="0">
              <a:latin typeface="Franklin Gothic Book" panose="020B0503020102020204" pitchFamily="34" charset="0"/>
            </a:endParaRPr>
          </a:p>
        </p:txBody>
      </p:sp>
      <p:sp>
        <p:nvSpPr>
          <p:cNvPr id="2" name="Slide Number Placeholder 1">
            <a:extLst>
              <a:ext uri="{FF2B5EF4-FFF2-40B4-BE49-F238E27FC236}">
                <a16:creationId xmlns:a16="http://schemas.microsoft.com/office/drawing/2014/main" id="{F04B3109-7287-1C78-0375-1514120C5F32}"/>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4</a:t>
            </a:fld>
            <a:endParaRPr lang="en-US"/>
          </a:p>
        </p:txBody>
      </p:sp>
    </p:spTree>
    <p:custDataLst>
      <p:tags r:id="rId1"/>
    </p:custDataLst>
    <p:extLst>
      <p:ext uri="{BB962C8B-B14F-4D97-AF65-F5344CB8AC3E}">
        <p14:creationId xmlns:p14="http://schemas.microsoft.com/office/powerpoint/2010/main" val="1769295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5F38E-46E9-39DB-33D5-740D6A384E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1EAFF3-FB79-BB85-04DA-9DE858DB36AA}"/>
              </a:ext>
            </a:extLst>
          </p:cNvPr>
          <p:cNvSpPr>
            <a:spLocks noGrp="1"/>
          </p:cNvSpPr>
          <p:nvPr>
            <p:ph type="title"/>
          </p:nvPr>
        </p:nvSpPr>
        <p:spPr>
          <a:xfrm>
            <a:off x="789275" y="1005840"/>
            <a:ext cx="9372880" cy="3644486"/>
          </a:xfrm>
        </p:spPr>
        <p:txBody>
          <a:bodyPr>
            <a:normAutofit/>
          </a:bodyPr>
          <a:lstStyle/>
          <a:p>
            <a:r>
              <a:rPr lang="en-US" sz="5400" dirty="0">
                <a:latin typeface="Franklin Gothic Medium"/>
              </a:rPr>
              <a:t>Supporting Applicants and Members through Federal Policy Changes </a:t>
            </a:r>
            <a:br>
              <a:rPr lang="en-US" sz="5400" dirty="0">
                <a:latin typeface="Franklin Gothic Medium"/>
              </a:rPr>
            </a:br>
            <a:endParaRPr lang="en-US" sz="5400" dirty="0">
              <a:latin typeface="Franklin Gothic Medium"/>
            </a:endParaRPr>
          </a:p>
        </p:txBody>
      </p:sp>
      <p:sp>
        <p:nvSpPr>
          <p:cNvPr id="5" name="TextBox 4">
            <a:extLst>
              <a:ext uri="{FF2B5EF4-FFF2-40B4-BE49-F238E27FC236}">
                <a16:creationId xmlns:a16="http://schemas.microsoft.com/office/drawing/2014/main" id="{5BA0AD46-476D-0DA6-B7E9-547A271BC843}"/>
              </a:ext>
              <a:ext uri="{C183D7F6-B498-43B3-948B-1728B52AA6E4}">
                <adec:decorative xmlns:adec="http://schemas.microsoft.com/office/drawing/2017/decorative" val="1"/>
              </a:ext>
            </a:extLst>
          </p:cNvPr>
          <p:cNvSpPr txBox="1"/>
          <p:nvPr/>
        </p:nvSpPr>
        <p:spPr>
          <a:xfrm>
            <a:off x="655093" y="5500048"/>
            <a:ext cx="2429301" cy="1037230"/>
          </a:xfrm>
          <a:prstGeom prst="rect">
            <a:avLst/>
          </a:prstGeom>
          <a:solidFill>
            <a:srgbClr val="063E66"/>
          </a:solidFill>
        </p:spPr>
        <p:txBody>
          <a:bodyPr wrap="square" rtlCol="0">
            <a:spAutoFit/>
          </a:bodyPr>
          <a:lstStyle/>
          <a:p>
            <a:endParaRPr lang="en-US" dirty="0"/>
          </a:p>
        </p:txBody>
      </p:sp>
      <p:pic>
        <p:nvPicPr>
          <p:cNvPr id="7" name="Picture 6" descr="Massachusetts Health Connector logo.">
            <a:extLst>
              <a:ext uri="{FF2B5EF4-FFF2-40B4-BE49-F238E27FC236}">
                <a16:creationId xmlns:a16="http://schemas.microsoft.com/office/drawing/2014/main" id="{F4F02EF1-FFC3-E624-CB7A-19BA64EBBAE7}"/>
              </a:ext>
            </a:extLst>
          </p:cNvPr>
          <p:cNvPicPr>
            <a:picLocks noChangeAspect="1"/>
          </p:cNvPicPr>
          <p:nvPr/>
        </p:nvPicPr>
        <p:blipFill>
          <a:blip r:embed="rId4"/>
          <a:stretch>
            <a:fillRect/>
          </a:stretch>
        </p:blipFill>
        <p:spPr>
          <a:xfrm>
            <a:off x="789275" y="5840674"/>
            <a:ext cx="1926503" cy="493819"/>
          </a:xfrm>
          <a:prstGeom prst="rect">
            <a:avLst/>
          </a:prstGeom>
        </p:spPr>
      </p:pic>
    </p:spTree>
    <p:custDataLst>
      <p:tags r:id="rId1"/>
    </p:custDataLst>
    <p:extLst>
      <p:ext uri="{BB962C8B-B14F-4D97-AF65-F5344CB8AC3E}">
        <p14:creationId xmlns:p14="http://schemas.microsoft.com/office/powerpoint/2010/main" val="3529530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4F1B-A888-8925-DA07-66DE87F615B4}"/>
              </a:ext>
            </a:extLst>
          </p:cNvPr>
          <p:cNvSpPr>
            <a:spLocks noGrp="1"/>
          </p:cNvSpPr>
          <p:nvPr>
            <p:ph type="title"/>
          </p:nvPr>
        </p:nvSpPr>
        <p:spPr>
          <a:xfrm>
            <a:off x="838200" y="320040"/>
            <a:ext cx="10515600" cy="705173"/>
          </a:xfrm>
        </p:spPr>
        <p:txBody>
          <a:bodyPr>
            <a:normAutofit fontScale="90000"/>
          </a:bodyPr>
          <a:lstStyle/>
          <a:p>
            <a:r>
              <a:rPr lang="en-US" dirty="0"/>
              <a:t>Federal Policy Changes for 2027 </a:t>
            </a:r>
            <a:br>
              <a:rPr lang="en-US" dirty="0"/>
            </a:br>
            <a:r>
              <a:rPr lang="en-US" dirty="0"/>
              <a:t>Marketplace Coverage</a:t>
            </a:r>
          </a:p>
        </p:txBody>
      </p:sp>
      <p:sp>
        <p:nvSpPr>
          <p:cNvPr id="6" name="Content Placeholder 2">
            <a:extLst>
              <a:ext uri="{FF2B5EF4-FFF2-40B4-BE49-F238E27FC236}">
                <a16:creationId xmlns:a16="http://schemas.microsoft.com/office/drawing/2014/main" id="{16240DE8-4965-DC35-1579-FCD0ADB349BA}"/>
              </a:ext>
            </a:extLst>
          </p:cNvPr>
          <p:cNvSpPr txBox="1">
            <a:spLocks/>
          </p:cNvSpPr>
          <p:nvPr/>
        </p:nvSpPr>
        <p:spPr>
          <a:xfrm>
            <a:off x="838200" y="1937658"/>
            <a:ext cx="10297160" cy="1362134"/>
          </a:xfrm>
          <a:prstGeom prst="rect">
            <a:avLst/>
          </a:prstGeom>
        </p:spPr>
        <p:txBody>
          <a:bodyPr vert="horz" lIns="91440" tIns="0" rIns="91440" bIns="45720" rtlCol="0">
            <a:noAutofit/>
          </a:bodyPr>
          <a:lstStyle>
            <a:lvl1pPr marL="231775" indent="-231775" algn="l" defTabSz="914400" rtl="0" eaLnBrk="1" latinLnBrk="0" hangingPunct="1">
              <a:lnSpc>
                <a:spcPct val="100000"/>
              </a:lnSpc>
              <a:spcBef>
                <a:spcPts val="1000"/>
              </a:spcBef>
              <a:spcAft>
                <a:spcPts val="600"/>
              </a:spcAft>
              <a:buClr>
                <a:schemeClr val="accent1"/>
              </a:buClr>
              <a:buSzPct val="100000"/>
              <a:buFont typeface="Arial" panose="020B0604020202020204" pitchFamily="34" charset="0"/>
              <a:buChar char="•"/>
              <a:tabLst/>
              <a:defRPr sz="2800" b="0" i="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800" b="0" i="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Wingdings" pitchFamily="2" charset="2"/>
              <a:buChar char="§"/>
              <a:defRPr sz="2800" b="0" i="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800" b="0" i="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2800" b="0" i="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accent1"/>
                </a:solidFill>
                <a:latin typeface="Franklin Gothic Book"/>
                <a:ea typeface="+mj-ea"/>
                <a:cs typeface="+mj-cs"/>
              </a:rPr>
              <a:t>Planning for the Health Connector’s Open Enrollment for plan year 2027 is well underway and incorporates lessons learned from 2026 while preparing for additional federal changes</a:t>
            </a:r>
          </a:p>
        </p:txBody>
      </p:sp>
      <p:sp>
        <p:nvSpPr>
          <p:cNvPr id="3" name="TextBox 2">
            <a:extLst>
              <a:ext uri="{FF2B5EF4-FFF2-40B4-BE49-F238E27FC236}">
                <a16:creationId xmlns:a16="http://schemas.microsoft.com/office/drawing/2014/main" id="{7A9AE1FA-BDEA-8C09-2F62-C7B784B36524}"/>
              </a:ext>
              <a:ext uri="{C183D7F6-B498-43B3-948B-1728B52AA6E4}">
                <adec:decorative xmlns:adec="http://schemas.microsoft.com/office/drawing/2017/decorative" val="1"/>
              </a:ext>
            </a:extLst>
          </p:cNvPr>
          <p:cNvSpPr txBox="1"/>
          <p:nvPr/>
        </p:nvSpPr>
        <p:spPr>
          <a:xfrm>
            <a:off x="845356" y="3475461"/>
            <a:ext cx="3282696" cy="1965960"/>
          </a:xfrm>
          <a:prstGeom prst="rect">
            <a:avLst/>
          </a:prstGeom>
          <a:solidFill>
            <a:srgbClr val="006493"/>
          </a:solidFill>
          <a:ln>
            <a:solidFill>
              <a:srgbClr val="006493"/>
            </a:solidFill>
          </a:ln>
        </p:spPr>
        <p:txBody>
          <a:bodyPr wrap="square" rtlCol="0">
            <a:spAutoFit/>
          </a:bodyPr>
          <a:lstStyle/>
          <a:p>
            <a:endParaRPr lang="en-US" dirty="0"/>
          </a:p>
        </p:txBody>
      </p:sp>
      <p:sp>
        <p:nvSpPr>
          <p:cNvPr id="7" name="TextBox 6">
            <a:extLst>
              <a:ext uri="{FF2B5EF4-FFF2-40B4-BE49-F238E27FC236}">
                <a16:creationId xmlns:a16="http://schemas.microsoft.com/office/drawing/2014/main" id="{D83CDD9B-F37A-FC71-6483-94BF7087FFB5}"/>
              </a:ext>
            </a:extLst>
          </p:cNvPr>
          <p:cNvSpPr txBox="1"/>
          <p:nvPr/>
        </p:nvSpPr>
        <p:spPr>
          <a:xfrm>
            <a:off x="1056640" y="3843356"/>
            <a:ext cx="2932043" cy="954107"/>
          </a:xfrm>
          <a:prstGeom prst="rect">
            <a:avLst/>
          </a:prstGeom>
          <a:noFill/>
        </p:spPr>
        <p:txBody>
          <a:bodyPr wrap="square" rtlCol="0">
            <a:spAutoFit/>
          </a:bodyPr>
          <a:lstStyle/>
          <a:p>
            <a:pPr algn="ctr"/>
            <a:r>
              <a:rPr lang="en-US" sz="2800" dirty="0">
                <a:solidFill>
                  <a:schemeClr val="bg1"/>
                </a:solidFill>
              </a:rPr>
              <a:t>Change to Open Enrollment Dates</a:t>
            </a:r>
          </a:p>
        </p:txBody>
      </p:sp>
      <p:sp>
        <p:nvSpPr>
          <p:cNvPr id="9" name="TextBox 8">
            <a:extLst>
              <a:ext uri="{FF2B5EF4-FFF2-40B4-BE49-F238E27FC236}">
                <a16:creationId xmlns:a16="http://schemas.microsoft.com/office/drawing/2014/main" id="{51C14897-0795-2E40-0064-C30AEECF70F3}"/>
              </a:ext>
              <a:ext uri="{C183D7F6-B498-43B3-948B-1728B52AA6E4}">
                <adec:decorative xmlns:adec="http://schemas.microsoft.com/office/drawing/2017/decorative" val="1"/>
              </a:ext>
            </a:extLst>
          </p:cNvPr>
          <p:cNvSpPr txBox="1"/>
          <p:nvPr/>
        </p:nvSpPr>
        <p:spPr>
          <a:xfrm>
            <a:off x="4345432" y="3475461"/>
            <a:ext cx="3282696" cy="1965960"/>
          </a:xfrm>
          <a:prstGeom prst="rect">
            <a:avLst/>
          </a:prstGeom>
          <a:solidFill>
            <a:srgbClr val="006493"/>
          </a:solidFill>
          <a:ln>
            <a:solidFill>
              <a:srgbClr val="006493"/>
            </a:solidFill>
          </a:ln>
        </p:spPr>
        <p:txBody>
          <a:bodyPr wrap="square" rtlCol="0">
            <a:spAutoFit/>
          </a:bodyPr>
          <a:lstStyle/>
          <a:p>
            <a:endParaRPr lang="en-US" dirty="0"/>
          </a:p>
        </p:txBody>
      </p:sp>
      <p:sp>
        <p:nvSpPr>
          <p:cNvPr id="10" name="TextBox 9">
            <a:extLst>
              <a:ext uri="{FF2B5EF4-FFF2-40B4-BE49-F238E27FC236}">
                <a16:creationId xmlns:a16="http://schemas.microsoft.com/office/drawing/2014/main" id="{94D903B9-1208-6193-4D46-9442855500DA}"/>
              </a:ext>
            </a:extLst>
          </p:cNvPr>
          <p:cNvSpPr txBox="1"/>
          <p:nvPr/>
        </p:nvSpPr>
        <p:spPr>
          <a:xfrm>
            <a:off x="4413150" y="3335056"/>
            <a:ext cx="3214978" cy="2246769"/>
          </a:xfrm>
          <a:prstGeom prst="rect">
            <a:avLst/>
          </a:prstGeom>
          <a:noFill/>
        </p:spPr>
        <p:txBody>
          <a:bodyPr wrap="square" rtlCol="0">
            <a:spAutoFit/>
          </a:bodyPr>
          <a:lstStyle/>
          <a:p>
            <a:pPr algn="ctr"/>
            <a:r>
              <a:rPr lang="en-US" sz="2800" dirty="0">
                <a:solidFill>
                  <a:schemeClr val="bg1"/>
                </a:solidFill>
              </a:rPr>
              <a:t>Changes to Noncitizen Eligibility for Advance Premium Tax Credit (APTC)</a:t>
            </a:r>
          </a:p>
        </p:txBody>
      </p:sp>
      <p:sp>
        <p:nvSpPr>
          <p:cNvPr id="12" name="TextBox 11">
            <a:extLst>
              <a:ext uri="{FF2B5EF4-FFF2-40B4-BE49-F238E27FC236}">
                <a16:creationId xmlns:a16="http://schemas.microsoft.com/office/drawing/2014/main" id="{058F6FB1-57D9-42CB-EA98-6DCD9B3AA497}"/>
              </a:ext>
              <a:ext uri="{C183D7F6-B498-43B3-948B-1728B52AA6E4}">
                <adec:decorative xmlns:adec="http://schemas.microsoft.com/office/drawing/2017/decorative" val="1"/>
              </a:ext>
            </a:extLst>
          </p:cNvPr>
          <p:cNvSpPr txBox="1"/>
          <p:nvPr/>
        </p:nvSpPr>
        <p:spPr>
          <a:xfrm>
            <a:off x="7859820" y="3475461"/>
            <a:ext cx="3282696" cy="1965960"/>
          </a:xfrm>
          <a:prstGeom prst="rect">
            <a:avLst/>
          </a:prstGeom>
          <a:solidFill>
            <a:srgbClr val="006493"/>
          </a:solidFill>
          <a:ln>
            <a:solidFill>
              <a:srgbClr val="006493"/>
            </a:solidFill>
          </a:ln>
        </p:spPr>
        <p:txBody>
          <a:bodyPr wrap="square" rtlCol="0">
            <a:spAutoFit/>
          </a:bodyPr>
          <a:lstStyle/>
          <a:p>
            <a:endParaRPr lang="en-US" dirty="0"/>
          </a:p>
        </p:txBody>
      </p:sp>
      <p:sp>
        <p:nvSpPr>
          <p:cNvPr id="13" name="TextBox 12">
            <a:extLst>
              <a:ext uri="{FF2B5EF4-FFF2-40B4-BE49-F238E27FC236}">
                <a16:creationId xmlns:a16="http://schemas.microsoft.com/office/drawing/2014/main" id="{2772D1B4-8505-8DE0-15E8-438A4112194E}"/>
              </a:ext>
            </a:extLst>
          </p:cNvPr>
          <p:cNvSpPr txBox="1"/>
          <p:nvPr/>
        </p:nvSpPr>
        <p:spPr>
          <a:xfrm>
            <a:off x="8121793" y="3857004"/>
            <a:ext cx="2758750" cy="954107"/>
          </a:xfrm>
          <a:prstGeom prst="rect">
            <a:avLst/>
          </a:prstGeom>
          <a:noFill/>
        </p:spPr>
        <p:txBody>
          <a:bodyPr wrap="square" rtlCol="0">
            <a:spAutoFit/>
          </a:bodyPr>
          <a:lstStyle/>
          <a:p>
            <a:pPr algn="ctr"/>
            <a:r>
              <a:rPr lang="en-US" sz="2800" dirty="0">
                <a:solidFill>
                  <a:schemeClr val="bg1"/>
                </a:solidFill>
              </a:rPr>
              <a:t>Changes to APTC Reconciliation</a:t>
            </a:r>
          </a:p>
        </p:txBody>
      </p:sp>
      <p:sp>
        <p:nvSpPr>
          <p:cNvPr id="4" name="Slide Number Placeholder 3">
            <a:extLst>
              <a:ext uri="{FF2B5EF4-FFF2-40B4-BE49-F238E27FC236}">
                <a16:creationId xmlns:a16="http://schemas.microsoft.com/office/drawing/2014/main" id="{0D7CB791-CCD3-A6B8-FF41-B5FD89DBD647}"/>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6</a:t>
            </a:fld>
            <a:endParaRPr lang="en-US"/>
          </a:p>
        </p:txBody>
      </p:sp>
    </p:spTree>
    <p:custDataLst>
      <p:tags r:id="rId1"/>
    </p:custDataLst>
    <p:extLst>
      <p:ext uri="{BB962C8B-B14F-4D97-AF65-F5344CB8AC3E}">
        <p14:creationId xmlns:p14="http://schemas.microsoft.com/office/powerpoint/2010/main" val="3993644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1786E-C107-A269-6326-25FC790C3DCD}"/>
              </a:ext>
            </a:extLst>
          </p:cNvPr>
          <p:cNvSpPr>
            <a:spLocks noGrp="1"/>
          </p:cNvSpPr>
          <p:nvPr>
            <p:ph type="title"/>
          </p:nvPr>
        </p:nvSpPr>
        <p:spPr>
          <a:xfrm>
            <a:off x="831850" y="1327902"/>
            <a:ext cx="9394884" cy="2569963"/>
          </a:xfrm>
        </p:spPr>
        <p:txBody>
          <a:bodyPr vert="horz" lIns="91440" tIns="45720" rIns="91440" bIns="45720" rtlCol="0" anchor="b">
            <a:noAutofit/>
          </a:bodyPr>
          <a:lstStyle/>
          <a:p>
            <a:br>
              <a:rPr lang="en-US" sz="6700" dirty="0">
                <a:latin typeface="Franklin Gothic Medium"/>
              </a:rPr>
            </a:br>
            <a:r>
              <a:rPr lang="en-US" sz="5400" dirty="0">
                <a:latin typeface="Franklin Gothic Medium"/>
              </a:rPr>
              <a:t>Changes to Health Connector Open Enrollment Dates</a:t>
            </a:r>
            <a:r>
              <a:rPr lang="en-US" sz="4900" dirty="0">
                <a:latin typeface="Franklin Gothic Medium"/>
              </a:rPr>
              <a:t> </a:t>
            </a:r>
          </a:p>
        </p:txBody>
      </p:sp>
    </p:spTree>
    <p:custDataLst>
      <p:tags r:id="rId1"/>
    </p:custDataLst>
    <p:extLst>
      <p:ext uri="{BB962C8B-B14F-4D97-AF65-F5344CB8AC3E}">
        <p14:creationId xmlns:p14="http://schemas.microsoft.com/office/powerpoint/2010/main" val="842158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64B55-202F-334C-2DA6-E4FB061AE55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165A0F1-64A5-CCAB-25AF-FBF64578FBA3}"/>
              </a:ext>
            </a:extLst>
          </p:cNvPr>
          <p:cNvSpPr>
            <a:spLocks noGrp="1"/>
          </p:cNvSpPr>
          <p:nvPr>
            <p:ph type="title"/>
          </p:nvPr>
        </p:nvSpPr>
        <p:spPr>
          <a:xfrm>
            <a:off x="838200" y="320040"/>
            <a:ext cx="10515600" cy="705173"/>
          </a:xfrm>
        </p:spPr>
        <p:txBody>
          <a:bodyPr>
            <a:noAutofit/>
          </a:bodyPr>
          <a:lstStyle/>
          <a:p>
            <a:r>
              <a:rPr lang="en-US" sz="4000" dirty="0">
                <a:latin typeface="Franklin Gothic Demi" panose="020B0703020102020204" pitchFamily="34" charset="0"/>
              </a:rPr>
              <a:t>Health Connector Changes to Open Enrollment Timelines</a:t>
            </a:r>
          </a:p>
        </p:txBody>
      </p:sp>
      <p:sp>
        <p:nvSpPr>
          <p:cNvPr id="7" name="Content Placeholder 6">
            <a:extLst>
              <a:ext uri="{FF2B5EF4-FFF2-40B4-BE49-F238E27FC236}">
                <a16:creationId xmlns:a16="http://schemas.microsoft.com/office/drawing/2014/main" id="{A40B4338-731C-4CAF-E65A-E6BB45B55FEC}"/>
              </a:ext>
            </a:extLst>
          </p:cNvPr>
          <p:cNvSpPr>
            <a:spLocks noGrp="1"/>
          </p:cNvSpPr>
          <p:nvPr>
            <p:ph idx="13"/>
          </p:nvPr>
        </p:nvSpPr>
        <p:spPr>
          <a:xfrm>
            <a:off x="838200" y="2023403"/>
            <a:ext cx="6636726" cy="3703221"/>
          </a:xfrm>
        </p:spPr>
        <p:txBody>
          <a:bodyPr vert="horz" lIns="91440" tIns="0" rIns="91440" bIns="45720" rtlCol="0" anchor="t">
            <a:normAutofit/>
          </a:bodyPr>
          <a:lstStyle/>
          <a:p>
            <a:r>
              <a:rPr lang="en-US" dirty="0">
                <a:latin typeface="Franklin Gothic Book"/>
              </a:rPr>
              <a:t>Due to Federal policy changes, the Health Connector is adjusting the November 1 to January 23 Open Enrollment period that has been in place for several years.</a:t>
            </a:r>
          </a:p>
          <a:p>
            <a:r>
              <a:rPr lang="en-US" dirty="0">
                <a:latin typeface="Franklin Gothic Book"/>
              </a:rPr>
              <a:t>The 2027 Open Enrollment period for Health Connector coverage starting January 1, 2027, will run from October 23, 2026, to December 23, 2026.</a:t>
            </a:r>
          </a:p>
        </p:txBody>
      </p:sp>
      <p:pic>
        <p:nvPicPr>
          <p:cNvPr id="4" name="Picture 3">
            <a:extLst>
              <a:ext uri="{FF2B5EF4-FFF2-40B4-BE49-F238E27FC236}">
                <a16:creationId xmlns:a16="http://schemas.microsoft.com/office/drawing/2014/main" id="{6687BB39-169A-CABC-83C4-B609F0B587FC}"/>
              </a:ext>
              <a:ext uri="{C183D7F6-B498-43B3-948B-1728B52AA6E4}">
                <adec:decorative xmlns:adec="http://schemas.microsoft.com/office/drawing/2017/decorative" val="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610600" y="2718695"/>
            <a:ext cx="2743200" cy="2743200"/>
          </a:xfrm>
          <a:prstGeom prst="rect">
            <a:avLst/>
          </a:prstGeom>
        </p:spPr>
      </p:pic>
      <p:sp>
        <p:nvSpPr>
          <p:cNvPr id="5" name="TextBox 4">
            <a:extLst>
              <a:ext uri="{FF2B5EF4-FFF2-40B4-BE49-F238E27FC236}">
                <a16:creationId xmlns:a16="http://schemas.microsoft.com/office/drawing/2014/main" id="{35B478E3-4C15-9559-1FC3-51456FF84A84}"/>
              </a:ext>
              <a:ext uri="{C183D7F6-B498-43B3-948B-1728B52AA6E4}">
                <adec:decorative xmlns:adec="http://schemas.microsoft.com/office/drawing/2017/decorative" val="1"/>
              </a:ext>
            </a:extLst>
          </p:cNvPr>
          <p:cNvSpPr txBox="1"/>
          <p:nvPr/>
        </p:nvSpPr>
        <p:spPr>
          <a:xfrm>
            <a:off x="8313683" y="8196881"/>
            <a:ext cx="5118538" cy="230832"/>
          </a:xfrm>
          <a:prstGeom prst="rect">
            <a:avLst/>
          </a:prstGeom>
          <a:noFill/>
        </p:spPr>
        <p:txBody>
          <a:bodyPr wrap="square" rtlCol="0">
            <a:spAutoFit/>
          </a:bodyPr>
          <a:lstStyle/>
          <a:p>
            <a:r>
              <a:rPr lang="en-US" sz="900">
                <a:hlinkClick r:id="rId5" tooltip="https://freepngimg.com/png/10817-calendar-transparent"/>
              </a:rPr>
              <a:t>This Photo</a:t>
            </a:r>
            <a:r>
              <a:rPr lang="en-US" sz="900"/>
              <a:t> by Unknown Author is licensed under </a:t>
            </a:r>
            <a:r>
              <a:rPr lang="en-US" sz="900">
                <a:hlinkClick r:id="rId6" tooltip="https://creativecommons.org/licenses/by-nc/3.0/"/>
              </a:rPr>
              <a:t>CC BY-NC</a:t>
            </a:r>
            <a:endParaRPr lang="en-US" sz="900"/>
          </a:p>
        </p:txBody>
      </p:sp>
      <p:sp>
        <p:nvSpPr>
          <p:cNvPr id="10" name="TextBox 9">
            <a:extLst>
              <a:ext uri="{FF2B5EF4-FFF2-40B4-BE49-F238E27FC236}">
                <a16:creationId xmlns:a16="http://schemas.microsoft.com/office/drawing/2014/main" id="{577DF201-DD50-7A24-F5D2-1EAE2F6B1674}"/>
              </a:ext>
            </a:extLst>
          </p:cNvPr>
          <p:cNvSpPr txBox="1"/>
          <p:nvPr/>
        </p:nvSpPr>
        <p:spPr>
          <a:xfrm>
            <a:off x="8123252" y="1641477"/>
            <a:ext cx="3717896" cy="1077218"/>
          </a:xfrm>
          <a:prstGeom prst="rect">
            <a:avLst/>
          </a:prstGeom>
          <a:noFill/>
        </p:spPr>
        <p:txBody>
          <a:bodyPr wrap="square" rtlCol="0">
            <a:spAutoFit/>
          </a:bodyPr>
          <a:lstStyle/>
          <a:p>
            <a:r>
              <a:rPr lang="en-US" sz="3200" b="1" dirty="0">
                <a:solidFill>
                  <a:srgbClr val="FF0000"/>
                </a:solidFill>
                <a:latin typeface="Cavolini" panose="020B0502040204020203" pitchFamily="66" charset="0"/>
                <a:cs typeface="Cavolini" panose="020B0502040204020203" pitchFamily="66" charset="0"/>
              </a:rPr>
              <a:t>Mark your calendars NOW!</a:t>
            </a:r>
          </a:p>
        </p:txBody>
      </p:sp>
      <p:sp>
        <p:nvSpPr>
          <p:cNvPr id="2" name="Slide Number Placeholder 1">
            <a:extLst>
              <a:ext uri="{FF2B5EF4-FFF2-40B4-BE49-F238E27FC236}">
                <a16:creationId xmlns:a16="http://schemas.microsoft.com/office/drawing/2014/main" id="{22026F6A-CA4A-3BB7-71CF-FCB85D542B60}"/>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8</a:t>
            </a:fld>
            <a:endParaRPr lang="en-US" dirty="0"/>
          </a:p>
        </p:txBody>
      </p:sp>
    </p:spTree>
    <p:custDataLst>
      <p:tags r:id="rId1"/>
    </p:custDataLst>
    <p:extLst>
      <p:ext uri="{BB962C8B-B14F-4D97-AF65-F5344CB8AC3E}">
        <p14:creationId xmlns:p14="http://schemas.microsoft.com/office/powerpoint/2010/main" val="1713416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1AB81-9554-E9E8-0326-CD09101F1B2B}"/>
              </a:ext>
            </a:extLst>
          </p:cNvPr>
          <p:cNvSpPr>
            <a:spLocks noGrp="1"/>
          </p:cNvSpPr>
          <p:nvPr>
            <p:ph type="title"/>
          </p:nvPr>
        </p:nvSpPr>
        <p:spPr>
          <a:xfrm>
            <a:off x="838200" y="320040"/>
            <a:ext cx="10515600" cy="705173"/>
          </a:xfrm>
        </p:spPr>
        <p:txBody>
          <a:bodyPr>
            <a:normAutofit fontScale="90000"/>
          </a:bodyPr>
          <a:lstStyle/>
          <a:p>
            <a:r>
              <a:rPr lang="en-US" dirty="0">
                <a:latin typeface="Franklin Gothic Demi"/>
              </a:rPr>
              <a:t>Supporting Applicants and Members within a Shorter Timeframe</a:t>
            </a:r>
          </a:p>
        </p:txBody>
      </p:sp>
      <p:sp>
        <p:nvSpPr>
          <p:cNvPr id="3" name="Content Placeholder 2">
            <a:extLst>
              <a:ext uri="{FF2B5EF4-FFF2-40B4-BE49-F238E27FC236}">
                <a16:creationId xmlns:a16="http://schemas.microsoft.com/office/drawing/2014/main" id="{354DA3EA-BFC1-3676-6F8B-B8D47465AD37}"/>
              </a:ext>
            </a:extLst>
          </p:cNvPr>
          <p:cNvSpPr>
            <a:spLocks noGrp="1"/>
          </p:cNvSpPr>
          <p:nvPr>
            <p:ph idx="13"/>
          </p:nvPr>
        </p:nvSpPr>
        <p:spPr>
          <a:xfrm>
            <a:off x="838200" y="1848517"/>
            <a:ext cx="10971381" cy="3878107"/>
          </a:xfrm>
        </p:spPr>
        <p:txBody>
          <a:bodyPr vert="horz" lIns="91440" tIns="0" rIns="91440" bIns="45720" rtlCol="0" anchor="t">
            <a:noAutofit/>
          </a:bodyPr>
          <a:lstStyle/>
          <a:p>
            <a:r>
              <a:rPr lang="en-US" dirty="0">
                <a:solidFill>
                  <a:srgbClr val="006493"/>
                </a:solidFill>
                <a:latin typeface="Franklin Gothic Book"/>
              </a:rPr>
              <a:t>The Health Connector will communicate date changes with applicants and members about their eligibility for coverage for plan year 2027. However, it will be important for partners to:</a:t>
            </a:r>
          </a:p>
          <a:p>
            <a:pPr marL="971550" lvl="1" indent="-285750">
              <a:buFont typeface="Wingdings"/>
              <a:buChar char="§"/>
            </a:pPr>
            <a:r>
              <a:rPr lang="en-US" dirty="0">
                <a:solidFill>
                  <a:srgbClr val="000000"/>
                </a:solidFill>
                <a:latin typeface="Franklin Gothic Book"/>
              </a:rPr>
              <a:t>Outreach clients who are known to your organization and schedule appointments earlier than usual</a:t>
            </a:r>
          </a:p>
          <a:p>
            <a:pPr marL="971550" lvl="1" indent="-285750">
              <a:buFont typeface="Wingdings"/>
              <a:buChar char="§"/>
            </a:pPr>
            <a:r>
              <a:rPr lang="en-US" dirty="0">
                <a:solidFill>
                  <a:srgbClr val="000000"/>
                </a:solidFill>
                <a:latin typeface="Franklin Gothic Book"/>
              </a:rPr>
              <a:t>Adjust activities or events that may have been held later during Open Enrollment season</a:t>
            </a:r>
          </a:p>
          <a:p>
            <a:pPr marL="971550" lvl="1" indent="-285750">
              <a:buFont typeface="Wingdings"/>
              <a:buChar char="§"/>
            </a:pPr>
            <a:r>
              <a:rPr lang="en-US" dirty="0">
                <a:solidFill>
                  <a:srgbClr val="000000"/>
                </a:solidFill>
                <a:latin typeface="Franklin Gothic Book"/>
              </a:rPr>
              <a:t>Work with your organization/team to consider ways to effectively communicate these new dates with your community</a:t>
            </a:r>
          </a:p>
        </p:txBody>
      </p:sp>
      <p:sp>
        <p:nvSpPr>
          <p:cNvPr id="4" name="Slide Number Placeholder 3">
            <a:extLst>
              <a:ext uri="{FF2B5EF4-FFF2-40B4-BE49-F238E27FC236}">
                <a16:creationId xmlns:a16="http://schemas.microsoft.com/office/drawing/2014/main" id="{B204FA52-A413-E302-2EF6-4E4C39B70F58}"/>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9</a:t>
            </a:fld>
            <a:endParaRPr lang="en-US"/>
          </a:p>
        </p:txBody>
      </p:sp>
    </p:spTree>
    <p:custDataLst>
      <p:tags r:id="rId1"/>
    </p:custDataLst>
    <p:extLst>
      <p:ext uri="{BB962C8B-B14F-4D97-AF65-F5344CB8AC3E}">
        <p14:creationId xmlns:p14="http://schemas.microsoft.com/office/powerpoint/2010/main" val="1909518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1FF94-E1DF-9C6D-6AA1-C2A5B4764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F6C2DA-368F-8EFA-1659-705F6DF6C017}"/>
              </a:ext>
            </a:extLst>
          </p:cNvPr>
          <p:cNvSpPr>
            <a:spLocks noGrp="1"/>
          </p:cNvSpPr>
          <p:nvPr>
            <p:ph type="title"/>
          </p:nvPr>
        </p:nvSpPr>
        <p:spPr>
          <a:xfrm>
            <a:off x="831850" y="1327902"/>
            <a:ext cx="9394884" cy="2569963"/>
          </a:xfrm>
        </p:spPr>
        <p:txBody>
          <a:bodyPr vert="horz" lIns="91440" tIns="45720" rIns="91440" bIns="45720" rtlCol="0" anchor="b">
            <a:noAutofit/>
          </a:bodyPr>
          <a:lstStyle/>
          <a:p>
            <a:br>
              <a:rPr lang="en-US" sz="6700" dirty="0">
                <a:latin typeface="Franklin Gothic Medium"/>
              </a:rPr>
            </a:br>
            <a:r>
              <a:rPr lang="en-US" sz="5400" dirty="0">
                <a:latin typeface="Franklin Gothic Medium"/>
              </a:rPr>
              <a:t>Changes to Noncitizen Eligibility for APTC</a:t>
            </a:r>
          </a:p>
        </p:txBody>
      </p:sp>
    </p:spTree>
    <p:custDataLst>
      <p:tags r:id="rId1"/>
    </p:custDataLst>
    <p:extLst>
      <p:ext uri="{BB962C8B-B14F-4D97-AF65-F5344CB8AC3E}">
        <p14:creationId xmlns:p14="http://schemas.microsoft.com/office/powerpoint/2010/main" val="2949378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4AE70-767C-DA3A-2D26-5EB2FE2B3D13}"/>
              </a:ext>
            </a:extLst>
          </p:cNvPr>
          <p:cNvSpPr>
            <a:spLocks noGrp="1"/>
          </p:cNvSpPr>
          <p:nvPr>
            <p:ph type="title"/>
          </p:nvPr>
        </p:nvSpPr>
        <p:spPr>
          <a:xfrm>
            <a:off x="838200" y="320040"/>
            <a:ext cx="10515600" cy="705173"/>
          </a:xfrm>
        </p:spPr>
        <p:txBody>
          <a:bodyPr>
            <a:normAutofit/>
          </a:bodyPr>
          <a:lstStyle/>
          <a:p>
            <a:r>
              <a:rPr lang="en-US" sz="4000" dirty="0"/>
              <a:t>Federal Changes to Noncitizen Eligibility</a:t>
            </a:r>
          </a:p>
        </p:txBody>
      </p:sp>
      <p:sp>
        <p:nvSpPr>
          <p:cNvPr id="3" name="Content Placeholder 2">
            <a:extLst>
              <a:ext uri="{FF2B5EF4-FFF2-40B4-BE49-F238E27FC236}">
                <a16:creationId xmlns:a16="http://schemas.microsoft.com/office/drawing/2014/main" id="{98E7AD4B-22F4-6B08-D343-C1C2CDE5D930}"/>
              </a:ext>
            </a:extLst>
          </p:cNvPr>
          <p:cNvSpPr>
            <a:spLocks noGrp="1"/>
          </p:cNvSpPr>
          <p:nvPr>
            <p:ph idx="13"/>
          </p:nvPr>
        </p:nvSpPr>
        <p:spPr>
          <a:xfrm>
            <a:off x="838200" y="1534617"/>
            <a:ext cx="11187896" cy="4202893"/>
          </a:xfrm>
        </p:spPr>
        <p:txBody>
          <a:bodyPr vert="horz" lIns="91440" tIns="0" rIns="91440" bIns="45720" rtlCol="0" anchor="t">
            <a:noAutofit/>
          </a:bodyPr>
          <a:lstStyle/>
          <a:p>
            <a:r>
              <a:rPr lang="en-US" sz="2600" dirty="0">
                <a:latin typeface="Franklin Gothic Book"/>
              </a:rPr>
              <a:t>Effective January 1, 2027, only eligible noncitizens will qualify for federal APTC (and </a:t>
            </a:r>
            <a:r>
              <a:rPr lang="en-US" sz="2600" dirty="0" err="1">
                <a:latin typeface="Franklin Gothic Book"/>
              </a:rPr>
              <a:t>ConnectorCare</a:t>
            </a:r>
            <a:r>
              <a:rPr lang="en-US" sz="2600" dirty="0">
                <a:latin typeface="Franklin Gothic Book"/>
              </a:rPr>
              <a:t>). To be an “eligible noncitizen,” an individual must qualify as one of the following:</a:t>
            </a:r>
          </a:p>
          <a:p>
            <a:pPr lvl="1"/>
            <a:r>
              <a:rPr lang="en-US" sz="2600" dirty="0">
                <a:latin typeface="Franklin Gothic Book"/>
              </a:rPr>
              <a:t> Lawful Permanent Resident (LPR) – for example, green card holder</a:t>
            </a:r>
          </a:p>
          <a:p>
            <a:pPr lvl="1"/>
            <a:r>
              <a:rPr lang="en-US" sz="2600" dirty="0">
                <a:latin typeface="Franklin Gothic Book"/>
              </a:rPr>
              <a:t> Cuban and Haitian Entrant (CHE)*</a:t>
            </a:r>
          </a:p>
          <a:p>
            <a:pPr lvl="1"/>
            <a:r>
              <a:rPr lang="en-US" sz="2600" dirty="0">
                <a:latin typeface="Franklin Gothic Book"/>
              </a:rPr>
              <a:t> Compact of Free Association (COFA) migrant</a:t>
            </a:r>
          </a:p>
          <a:p>
            <a:pPr indent="-228600"/>
            <a:r>
              <a:rPr lang="en-US" sz="2600" b="0" dirty="0">
                <a:solidFill>
                  <a:schemeClr val="tx1"/>
                </a:solidFill>
              </a:rPr>
              <a:t>*The term “Cuban-Haitian Entrant” (CHE) relates to a benefit eligibility category rather than an immigration status. Individuals who meet the definition of a CHE may be eligible for certain public benefits, including help paying for coverage through the Health Connector.</a:t>
            </a:r>
          </a:p>
          <a:p>
            <a:pPr lvl="1"/>
            <a:endParaRPr lang="en-US" dirty="0"/>
          </a:p>
        </p:txBody>
      </p:sp>
      <p:sp>
        <p:nvSpPr>
          <p:cNvPr id="4" name="Slide Number Placeholder 3">
            <a:extLst>
              <a:ext uri="{FF2B5EF4-FFF2-40B4-BE49-F238E27FC236}">
                <a16:creationId xmlns:a16="http://schemas.microsoft.com/office/drawing/2014/main" id="{630D7B0A-E1D8-681D-E708-3086ED97116F}"/>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11</a:t>
            </a:fld>
            <a:endParaRPr lang="en-US"/>
          </a:p>
        </p:txBody>
      </p:sp>
    </p:spTree>
    <p:custDataLst>
      <p:tags r:id="rId1"/>
    </p:custDataLst>
    <p:extLst>
      <p:ext uri="{BB962C8B-B14F-4D97-AF65-F5344CB8AC3E}">
        <p14:creationId xmlns:p14="http://schemas.microsoft.com/office/powerpoint/2010/main" val="4108814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1F148-AA13-8FF5-D3B8-4F29135F95BF}"/>
              </a:ext>
            </a:extLst>
          </p:cNvPr>
          <p:cNvSpPr>
            <a:spLocks noGrp="1"/>
          </p:cNvSpPr>
          <p:nvPr>
            <p:ph type="title"/>
          </p:nvPr>
        </p:nvSpPr>
        <p:spPr>
          <a:xfrm>
            <a:off x="838200" y="320040"/>
            <a:ext cx="10515600" cy="705173"/>
          </a:xfrm>
        </p:spPr>
        <p:txBody>
          <a:bodyPr>
            <a:normAutofit/>
          </a:bodyPr>
          <a:lstStyle/>
          <a:p>
            <a:r>
              <a:rPr lang="en-US" sz="4000" dirty="0"/>
              <a:t>Process Changes for Noncitizens for OE27 </a:t>
            </a:r>
          </a:p>
        </p:txBody>
      </p:sp>
      <p:sp>
        <p:nvSpPr>
          <p:cNvPr id="3" name="Content Placeholder 2">
            <a:extLst>
              <a:ext uri="{FF2B5EF4-FFF2-40B4-BE49-F238E27FC236}">
                <a16:creationId xmlns:a16="http://schemas.microsoft.com/office/drawing/2014/main" id="{75C7EFB8-61AC-EC27-C618-83E9D458CEBB}"/>
              </a:ext>
            </a:extLst>
          </p:cNvPr>
          <p:cNvSpPr>
            <a:spLocks noGrp="1"/>
          </p:cNvSpPr>
          <p:nvPr>
            <p:ph idx="13"/>
          </p:nvPr>
        </p:nvSpPr>
        <p:spPr>
          <a:xfrm>
            <a:off x="838200" y="1321325"/>
            <a:ext cx="11065264" cy="4405299"/>
          </a:xfrm>
        </p:spPr>
        <p:txBody>
          <a:bodyPr vert="horz" lIns="91440" tIns="0" rIns="91440" bIns="45720" rtlCol="0" anchor="t">
            <a:noAutofit/>
          </a:bodyPr>
          <a:lstStyle/>
          <a:p>
            <a:r>
              <a:rPr lang="en-US" sz="2600" dirty="0">
                <a:latin typeface="Franklin Gothic Book"/>
              </a:rPr>
              <a:t>As part of the preliminary eligibility process which starts in August, the Health Connector will use the Verify Lawful Presence (VLP) system to retrieve updated federal data on whether an applicant is an “eligible noncitizen”</a:t>
            </a:r>
          </a:p>
          <a:p>
            <a:pPr marL="457200" indent="-457200">
              <a:buFont typeface="Wingdings" panose="05000000000000000000" pitchFamily="2" charset="2"/>
              <a:buChar char="§"/>
            </a:pPr>
            <a:r>
              <a:rPr lang="en-US" sz="2400" b="0" dirty="0">
                <a:solidFill>
                  <a:schemeClr val="tx1"/>
                </a:solidFill>
                <a:latin typeface="Franklin Gothic Book"/>
              </a:rPr>
              <a:t>Preliminary eligibility for 2027 will be based on updated federal data on immigration status applying 2027 rules</a:t>
            </a:r>
          </a:p>
          <a:p>
            <a:pPr marL="457200" indent="-457200">
              <a:buFont typeface="Wingdings" panose="05000000000000000000" pitchFamily="2" charset="2"/>
              <a:buChar char="§"/>
            </a:pPr>
            <a:r>
              <a:rPr lang="en-US" sz="2400" b="0" dirty="0">
                <a:solidFill>
                  <a:schemeClr val="tx1"/>
                </a:solidFill>
                <a:latin typeface="Franklin Gothic Book"/>
              </a:rPr>
              <a:t>If an individual is determined not eligible to purchase health coverage through the Health Connector, federal data may not be available on the individual’s immigration status</a:t>
            </a:r>
          </a:p>
          <a:p>
            <a:pPr marL="457200" indent="-457200">
              <a:buFont typeface="Wingdings" panose="05000000000000000000" pitchFamily="2" charset="2"/>
              <a:buChar char="§"/>
            </a:pPr>
            <a:r>
              <a:rPr lang="en-US" sz="2400" b="0" dirty="0">
                <a:solidFill>
                  <a:schemeClr val="tx1"/>
                </a:solidFill>
                <a:latin typeface="Franklin Gothic Book"/>
              </a:rPr>
              <a:t>If an individual is determined not eligible for help paying for coverage (for example, federal APTC or </a:t>
            </a:r>
            <a:r>
              <a:rPr lang="en-US" sz="2400" b="0" dirty="0" err="1">
                <a:solidFill>
                  <a:schemeClr val="tx1"/>
                </a:solidFill>
                <a:latin typeface="Franklin Gothic Book"/>
              </a:rPr>
              <a:t>ConnectorCare</a:t>
            </a:r>
            <a:r>
              <a:rPr lang="en-US" sz="2400" b="0" dirty="0">
                <a:solidFill>
                  <a:schemeClr val="tx1"/>
                </a:solidFill>
                <a:latin typeface="Franklin Gothic Book"/>
              </a:rPr>
              <a:t>), federal data may have determined that the individual does not meet the criteria for an “eligible noncitizen”</a:t>
            </a:r>
          </a:p>
          <a:p>
            <a:pPr marL="457200" indent="-457200">
              <a:buFont typeface="Wingdings" panose="05000000000000000000" pitchFamily="2" charset="2"/>
              <a:buChar char="§"/>
            </a:pPr>
            <a:endParaRPr lang="en-US" dirty="0"/>
          </a:p>
        </p:txBody>
      </p:sp>
      <p:sp>
        <p:nvSpPr>
          <p:cNvPr id="5" name="TextBox 4">
            <a:extLst>
              <a:ext uri="{FF2B5EF4-FFF2-40B4-BE49-F238E27FC236}">
                <a16:creationId xmlns:a16="http://schemas.microsoft.com/office/drawing/2014/main" id="{18468346-8521-5CF9-2F55-3F18249FFC03}"/>
              </a:ext>
            </a:extLst>
          </p:cNvPr>
          <p:cNvSpPr txBox="1"/>
          <p:nvPr/>
        </p:nvSpPr>
        <p:spPr>
          <a:xfrm>
            <a:off x="2439900" y="6126480"/>
            <a:ext cx="8604020" cy="830997"/>
          </a:xfrm>
          <a:prstGeom prst="rect">
            <a:avLst/>
          </a:prstGeom>
          <a:noFill/>
        </p:spPr>
        <p:txBody>
          <a:bodyPr wrap="square" rtlCol="0">
            <a:spAutoFit/>
          </a:bodyPr>
          <a:lstStyle/>
          <a:p>
            <a:r>
              <a:rPr lang="en-US" sz="1600" dirty="0"/>
              <a:t>Note: Immigration status is not the only reason an individual may not qualify for help paying for coverage or to purchase coverage at full cost through the Health Connector. Beyond this change to noncitizen eligibility, the same eligibility criteria apply as in prior years. </a:t>
            </a:r>
          </a:p>
        </p:txBody>
      </p:sp>
      <p:sp>
        <p:nvSpPr>
          <p:cNvPr id="4" name="Slide Number Placeholder 3">
            <a:extLst>
              <a:ext uri="{FF2B5EF4-FFF2-40B4-BE49-F238E27FC236}">
                <a16:creationId xmlns:a16="http://schemas.microsoft.com/office/drawing/2014/main" id="{CCD84362-C709-16F6-9DD4-DC03DBE8682D}"/>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12</a:t>
            </a:fld>
            <a:endParaRPr lang="en-US"/>
          </a:p>
        </p:txBody>
      </p:sp>
    </p:spTree>
    <p:custDataLst>
      <p:tags r:id="rId1"/>
    </p:custDataLst>
    <p:extLst>
      <p:ext uri="{BB962C8B-B14F-4D97-AF65-F5344CB8AC3E}">
        <p14:creationId xmlns:p14="http://schemas.microsoft.com/office/powerpoint/2010/main" val="1437068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CC75B-AC2A-39AE-932F-2F05D88D37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F204BA-52F5-AB75-18E0-8EA570CB230B}"/>
              </a:ext>
            </a:extLst>
          </p:cNvPr>
          <p:cNvSpPr>
            <a:spLocks noGrp="1"/>
          </p:cNvSpPr>
          <p:nvPr>
            <p:ph type="title"/>
          </p:nvPr>
        </p:nvSpPr>
        <p:spPr>
          <a:xfrm>
            <a:off x="838200" y="320040"/>
            <a:ext cx="10515600" cy="705173"/>
          </a:xfrm>
        </p:spPr>
        <p:txBody>
          <a:bodyPr>
            <a:normAutofit fontScale="90000"/>
          </a:bodyPr>
          <a:lstStyle/>
          <a:p>
            <a:r>
              <a:rPr lang="en-US" dirty="0"/>
              <a:t>Supporting Noncitizens with OE27 Eligibility </a:t>
            </a:r>
          </a:p>
        </p:txBody>
      </p:sp>
      <p:sp>
        <p:nvSpPr>
          <p:cNvPr id="3" name="Content Placeholder 2">
            <a:extLst>
              <a:ext uri="{FF2B5EF4-FFF2-40B4-BE49-F238E27FC236}">
                <a16:creationId xmlns:a16="http://schemas.microsoft.com/office/drawing/2014/main" id="{25846C98-B322-177A-9F9C-C21217C57EAB}"/>
              </a:ext>
            </a:extLst>
          </p:cNvPr>
          <p:cNvSpPr>
            <a:spLocks noGrp="1"/>
          </p:cNvSpPr>
          <p:nvPr>
            <p:ph idx="13"/>
          </p:nvPr>
        </p:nvSpPr>
        <p:spPr>
          <a:xfrm>
            <a:off x="838200" y="1523731"/>
            <a:ext cx="10396758" cy="4202893"/>
          </a:xfrm>
        </p:spPr>
        <p:txBody>
          <a:bodyPr vert="horz" lIns="91440" tIns="0" rIns="91440" bIns="45720" rtlCol="0" anchor="t">
            <a:normAutofit fontScale="92500" lnSpcReduction="20000"/>
          </a:bodyPr>
          <a:lstStyle/>
          <a:p>
            <a:r>
              <a:rPr lang="en-US" dirty="0">
                <a:solidFill>
                  <a:srgbClr val="006493"/>
                </a:solidFill>
                <a:latin typeface="Franklin Gothic Book"/>
              </a:rPr>
              <a:t>Based on 2026 eligibility, approximately 35,000 enrollees may no longer qualify for APTC under new federal rules. These individuals will still qualify to enroll in coverage through the Health Connector without financial help.</a:t>
            </a:r>
          </a:p>
          <a:p>
            <a:pPr marL="457200" indent="-457200">
              <a:buFont typeface="Arial" panose="020B0604020202020204" pitchFamily="34" charset="0"/>
              <a:buChar char="•"/>
            </a:pPr>
            <a:r>
              <a:rPr lang="en-US" b="0" dirty="0">
                <a:solidFill>
                  <a:schemeClr val="tx1"/>
                </a:solidFill>
                <a:latin typeface="Franklin Gothic Book"/>
              </a:rPr>
              <a:t>If an individual is an “eligible noncitizen” but receives a preliminary eligibility determination that says they are not eligible for APTC or they are not eligible to purchase coverage through the Health Connector at all, they may need to update their immigration details in the online application to get an accurate determination for 2027</a:t>
            </a:r>
          </a:p>
          <a:p>
            <a:endParaRPr lang="en-US" dirty="0">
              <a:latin typeface="Franklin Gothic Book"/>
            </a:endParaRPr>
          </a:p>
          <a:p>
            <a:r>
              <a:rPr lang="en-US" i="1" dirty="0">
                <a:solidFill>
                  <a:schemeClr val="tx1"/>
                </a:solidFill>
                <a:latin typeface="Franklin Gothic Book"/>
              </a:rPr>
              <a:t>See the sample screens and questions on the following slides</a:t>
            </a:r>
          </a:p>
          <a:p>
            <a:pPr marL="457200" indent="-457200">
              <a:buFont typeface="Wingdings" panose="05000000000000000000" pitchFamily="2" charset="2"/>
              <a:buChar char="§"/>
            </a:pPr>
            <a:endParaRPr lang="en-US" dirty="0"/>
          </a:p>
        </p:txBody>
      </p:sp>
      <p:sp>
        <p:nvSpPr>
          <p:cNvPr id="4" name="Slide Number Placeholder 3">
            <a:extLst>
              <a:ext uri="{FF2B5EF4-FFF2-40B4-BE49-F238E27FC236}">
                <a16:creationId xmlns:a16="http://schemas.microsoft.com/office/drawing/2014/main" id="{D685FAD9-B4C8-3FBE-0C0F-893503E16F71}"/>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13</a:t>
            </a:fld>
            <a:endParaRPr lang="en-US"/>
          </a:p>
        </p:txBody>
      </p:sp>
    </p:spTree>
    <p:custDataLst>
      <p:tags r:id="rId1"/>
    </p:custDataLst>
    <p:extLst>
      <p:ext uri="{BB962C8B-B14F-4D97-AF65-F5344CB8AC3E}">
        <p14:creationId xmlns:p14="http://schemas.microsoft.com/office/powerpoint/2010/main" val="149876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0B698-C858-C8A2-AD4F-79F1B88370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31797E-4FF2-AFC3-F092-B01566D5081F}"/>
              </a:ext>
            </a:extLst>
          </p:cNvPr>
          <p:cNvSpPr>
            <a:spLocks noGrp="1"/>
          </p:cNvSpPr>
          <p:nvPr>
            <p:ph type="title"/>
          </p:nvPr>
        </p:nvSpPr>
        <p:spPr>
          <a:xfrm>
            <a:off x="838200" y="319088"/>
            <a:ext cx="10515600" cy="705173"/>
          </a:xfrm>
        </p:spPr>
        <p:txBody>
          <a:bodyPr>
            <a:normAutofit/>
          </a:bodyPr>
          <a:lstStyle/>
          <a:p>
            <a:r>
              <a:rPr lang="en-US" sz="4000" dirty="0">
                <a:latin typeface="Franklin Gothic Demi" panose="020B0703020102020204" pitchFamily="34" charset="0"/>
              </a:rPr>
              <a:t>New Immigration Questions</a:t>
            </a:r>
            <a:endParaRPr lang="en-US" sz="4000" dirty="0">
              <a:solidFill>
                <a:srgbClr val="FF0000"/>
              </a:solidFill>
              <a:latin typeface="Franklin Gothic Demi" panose="020B0703020102020204" pitchFamily="34" charset="0"/>
            </a:endParaRPr>
          </a:p>
        </p:txBody>
      </p:sp>
      <p:sp>
        <p:nvSpPr>
          <p:cNvPr id="3" name="Content Placeholder 2">
            <a:extLst>
              <a:ext uri="{FF2B5EF4-FFF2-40B4-BE49-F238E27FC236}">
                <a16:creationId xmlns:a16="http://schemas.microsoft.com/office/drawing/2014/main" id="{A615C1E8-918A-6B13-1ED2-52424241AA03}"/>
              </a:ext>
            </a:extLst>
          </p:cNvPr>
          <p:cNvSpPr>
            <a:spLocks noGrp="1"/>
          </p:cNvSpPr>
          <p:nvPr>
            <p:ph idx="13"/>
          </p:nvPr>
        </p:nvSpPr>
        <p:spPr>
          <a:xfrm>
            <a:off x="838200" y="1024261"/>
            <a:ext cx="10733314" cy="5189377"/>
          </a:xfrm>
        </p:spPr>
        <p:txBody>
          <a:bodyPr vert="horz" lIns="91440" tIns="0" rIns="91440" bIns="45720" rtlCol="0" anchor="t">
            <a:noAutofit/>
          </a:bodyPr>
          <a:lstStyle/>
          <a:p>
            <a:r>
              <a:rPr lang="en-US" dirty="0">
                <a:latin typeface="Franklin Gothic Book"/>
              </a:rPr>
              <a:t>When the Health Connector starts preliminary eligibility process this year, new questions about Immigration status will be available in the online application. These changes will help applicants update their immigration information to identify if they may have an eligible immigration status.</a:t>
            </a:r>
          </a:p>
          <a:p>
            <a:pPr marL="342900" indent="-342900">
              <a:buFont typeface="Wingdings" panose="05000000000000000000" pitchFamily="2" charset="2"/>
              <a:buChar char="§"/>
            </a:pPr>
            <a:r>
              <a:rPr lang="en-US" sz="2400" b="0" dirty="0">
                <a:solidFill>
                  <a:schemeClr val="tx1"/>
                </a:solidFill>
                <a:latin typeface="Franklin Gothic Book"/>
                <a:cs typeface="Arial"/>
              </a:rPr>
              <a:t>The application asks applicants if they are </a:t>
            </a:r>
            <a:r>
              <a:rPr lang="en-US" sz="2400" dirty="0">
                <a:solidFill>
                  <a:schemeClr val="tx1"/>
                </a:solidFill>
                <a:latin typeface="Franklin Gothic Book"/>
                <a:cs typeface="Arial"/>
              </a:rPr>
              <a:t>U.S. citizen, U.S. national, or naturalized, derived, or acquired citizen</a:t>
            </a:r>
            <a:r>
              <a:rPr lang="en-US" sz="2400" b="0" dirty="0">
                <a:solidFill>
                  <a:schemeClr val="tx1"/>
                </a:solidFill>
                <a:latin typeface="Franklin Gothic Book"/>
                <a:cs typeface="Arial"/>
              </a:rPr>
              <a:t>.</a:t>
            </a:r>
            <a:endParaRPr lang="en-US" sz="2400" b="0" dirty="0">
              <a:solidFill>
                <a:schemeClr val="tx1"/>
              </a:solidFill>
              <a:cs typeface="Arial"/>
            </a:endParaRPr>
          </a:p>
          <a:p>
            <a:pPr marL="1028700" lvl="1" indent="-342900"/>
            <a:r>
              <a:rPr lang="en-US" sz="2400" b="0" dirty="0">
                <a:solidFill>
                  <a:schemeClr val="tx1"/>
                </a:solidFill>
                <a:latin typeface="Franklin Gothic Book"/>
                <a:cs typeface="Arial"/>
              </a:rPr>
              <a:t>If applicants answer </a:t>
            </a:r>
            <a:r>
              <a:rPr lang="en-US" sz="2400" dirty="0">
                <a:solidFill>
                  <a:schemeClr val="tx1"/>
                </a:solidFill>
                <a:latin typeface="Franklin Gothic Book"/>
                <a:cs typeface="Arial"/>
              </a:rPr>
              <a:t>NO</a:t>
            </a:r>
            <a:r>
              <a:rPr lang="en-US" sz="2400" b="0" dirty="0">
                <a:solidFill>
                  <a:schemeClr val="tx1"/>
                </a:solidFill>
                <a:latin typeface="Franklin Gothic Book"/>
                <a:cs typeface="Arial"/>
              </a:rPr>
              <a:t> to this, they are asked if they </a:t>
            </a:r>
            <a:r>
              <a:rPr lang="en-US" sz="2400" dirty="0">
                <a:solidFill>
                  <a:schemeClr val="tx1"/>
                </a:solidFill>
                <a:latin typeface="Franklin Gothic Book"/>
                <a:cs typeface="Arial"/>
              </a:rPr>
              <a:t>are an eligible immigrant (this is an existing question).</a:t>
            </a:r>
          </a:p>
          <a:p>
            <a:pPr marL="1485900" lvl="2" indent="-342900">
              <a:buChar char="•"/>
            </a:pPr>
            <a:r>
              <a:rPr lang="en-US" sz="2400" b="0" dirty="0">
                <a:solidFill>
                  <a:schemeClr val="tx1"/>
                </a:solidFill>
                <a:latin typeface="Franklin Gothic Book"/>
                <a:cs typeface="Arial"/>
              </a:rPr>
              <a:t>If applicants answer </a:t>
            </a:r>
            <a:r>
              <a:rPr lang="en-US" sz="2400" dirty="0">
                <a:solidFill>
                  <a:schemeClr val="tx1"/>
                </a:solidFill>
                <a:latin typeface="Franklin Gothic Book"/>
                <a:cs typeface="Arial"/>
              </a:rPr>
              <a:t>YES</a:t>
            </a:r>
            <a:r>
              <a:rPr lang="en-US" sz="2400" b="0" dirty="0">
                <a:solidFill>
                  <a:schemeClr val="tx1"/>
                </a:solidFill>
                <a:latin typeface="Franklin Gothic Book"/>
                <a:cs typeface="Arial"/>
              </a:rPr>
              <a:t>, they will then be asked</a:t>
            </a:r>
            <a:r>
              <a:rPr lang="en-US" sz="2400" dirty="0">
                <a:latin typeface="Franklin Gothic Book"/>
                <a:cs typeface="Arial"/>
              </a:rPr>
              <a:t> </a:t>
            </a:r>
            <a:r>
              <a:rPr lang="en-US" sz="2400" b="0" dirty="0">
                <a:solidFill>
                  <a:schemeClr val="tx1"/>
                </a:solidFill>
                <a:latin typeface="Franklin Gothic Book"/>
                <a:cs typeface="Arial"/>
              </a:rPr>
              <a:t>if they are a lawful permanent resident, a Compact of Free Association (COFA) migrant, or a Cuban Haitian Entrant (CHE).</a:t>
            </a:r>
          </a:p>
          <a:p>
            <a:endParaRPr lang="en-US" dirty="0"/>
          </a:p>
        </p:txBody>
      </p:sp>
      <p:sp>
        <p:nvSpPr>
          <p:cNvPr id="4" name="Slide Number Placeholder 3">
            <a:extLst>
              <a:ext uri="{FF2B5EF4-FFF2-40B4-BE49-F238E27FC236}">
                <a16:creationId xmlns:a16="http://schemas.microsoft.com/office/drawing/2014/main" id="{1A85DFF6-521F-7B5B-69F2-DD5DDB6FE608}"/>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14</a:t>
            </a:fld>
            <a:endParaRPr lang="en-US"/>
          </a:p>
        </p:txBody>
      </p:sp>
    </p:spTree>
    <p:custDataLst>
      <p:tags r:id="rId1"/>
    </p:custDataLst>
    <p:extLst>
      <p:ext uri="{BB962C8B-B14F-4D97-AF65-F5344CB8AC3E}">
        <p14:creationId xmlns:p14="http://schemas.microsoft.com/office/powerpoint/2010/main" val="2737762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26EA-2A75-BD1D-2172-591CA0C900D5}"/>
              </a:ext>
            </a:extLst>
          </p:cNvPr>
          <p:cNvSpPr>
            <a:spLocks noGrp="1"/>
          </p:cNvSpPr>
          <p:nvPr>
            <p:ph type="title"/>
          </p:nvPr>
        </p:nvSpPr>
        <p:spPr>
          <a:xfrm>
            <a:off x="838200" y="320040"/>
            <a:ext cx="10515600" cy="705173"/>
          </a:xfrm>
        </p:spPr>
        <p:txBody>
          <a:bodyPr>
            <a:normAutofit/>
          </a:bodyPr>
          <a:lstStyle/>
          <a:p>
            <a:r>
              <a:rPr lang="en-US" sz="4000" dirty="0">
                <a:latin typeface="Franklin Gothic Demi"/>
              </a:rPr>
              <a:t>New Immigration Questions (slide 1 of 2)</a:t>
            </a:r>
          </a:p>
        </p:txBody>
      </p:sp>
      <p:sp>
        <p:nvSpPr>
          <p:cNvPr id="6" name="TextBox 5">
            <a:extLst>
              <a:ext uri="{FF2B5EF4-FFF2-40B4-BE49-F238E27FC236}">
                <a16:creationId xmlns:a16="http://schemas.microsoft.com/office/drawing/2014/main" id="{C6393694-9D80-8830-4A40-CB2545E6431C}"/>
              </a:ext>
            </a:extLst>
          </p:cNvPr>
          <p:cNvSpPr txBox="1"/>
          <p:nvPr/>
        </p:nvSpPr>
        <p:spPr>
          <a:xfrm>
            <a:off x="602825" y="1272907"/>
            <a:ext cx="4806461" cy="51757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ts val="1000"/>
              </a:spcBef>
              <a:spcAft>
                <a:spcPts val="600"/>
              </a:spcAft>
              <a:buClr>
                <a:schemeClr val="accent1"/>
              </a:buClr>
              <a:buSzPct val="100000"/>
              <a:buFont typeface="Arial" panose="020B0604020202020204" pitchFamily="34" charset="0"/>
              <a:buChar char="•"/>
            </a:pPr>
            <a:r>
              <a:rPr lang="en-US" sz="2400" dirty="0">
                <a:cs typeface="Arial"/>
              </a:rPr>
              <a:t>Applicants can answer "</a:t>
            </a:r>
            <a:r>
              <a:rPr lang="en-US" sz="2400" b="1" dirty="0">
                <a:cs typeface="Arial"/>
              </a:rPr>
              <a:t>Yes</a:t>
            </a:r>
            <a:r>
              <a:rPr lang="en-US" sz="2400" dirty="0">
                <a:cs typeface="Arial"/>
              </a:rPr>
              <a:t>" and confirm they are an “eligible noncitizen” with one of the following statuses: Lawful Permanent Resident, Compact of Free Association migrant, or Cuban Haitian Entrant</a:t>
            </a:r>
          </a:p>
          <a:p>
            <a:pPr marL="342900" indent="-342900">
              <a:spcBef>
                <a:spcPts val="1000"/>
              </a:spcBef>
              <a:spcAft>
                <a:spcPts val="600"/>
              </a:spcAft>
              <a:buClr>
                <a:schemeClr val="accent1"/>
              </a:buClr>
              <a:buSzPct val="100000"/>
              <a:buFont typeface="Arial" panose="020B0604020202020204" pitchFamily="34" charset="0"/>
              <a:buChar char="•"/>
            </a:pPr>
            <a:r>
              <a:rPr lang="en-US" sz="2400" dirty="0">
                <a:cs typeface="Arial"/>
              </a:rPr>
              <a:t>If an individual does not have one of these statuses, they are not sure, or they prefer not to answer they should select </a:t>
            </a:r>
            <a:r>
              <a:rPr lang="en-US" sz="2400" b="1" dirty="0">
                <a:cs typeface="Arial"/>
              </a:rPr>
              <a:t>“No, not sure, prefer not to answer” </a:t>
            </a:r>
            <a:endParaRPr lang="en-US" sz="2400" b="1" dirty="0"/>
          </a:p>
          <a:p>
            <a:endParaRPr lang="en-US" sz="2400" dirty="0">
              <a:cs typeface="Arial"/>
            </a:endParaRPr>
          </a:p>
        </p:txBody>
      </p:sp>
      <p:pic>
        <p:nvPicPr>
          <p:cNvPr id="5" name="Content Placeholder 4" descr="Citizenship/Immigration question page of the online application.">
            <a:extLst>
              <a:ext uri="{FF2B5EF4-FFF2-40B4-BE49-F238E27FC236}">
                <a16:creationId xmlns:a16="http://schemas.microsoft.com/office/drawing/2014/main" id="{94B81964-FCED-1E18-361B-0C0B51147BCE}"/>
              </a:ext>
            </a:extLst>
          </p:cNvPr>
          <p:cNvPicPr>
            <a:picLocks noGrp="1" noChangeAspect="1"/>
          </p:cNvPicPr>
          <p:nvPr>
            <p:ph idx="13"/>
          </p:nvPr>
        </p:nvPicPr>
        <p:blipFill>
          <a:blip r:embed="rId4"/>
          <a:stretch>
            <a:fillRect/>
          </a:stretch>
        </p:blipFill>
        <p:spPr>
          <a:xfrm>
            <a:off x="5432118" y="1687967"/>
            <a:ext cx="6759882" cy="3851406"/>
          </a:xfrm>
          <a:prstGeom prst="rect">
            <a:avLst/>
          </a:prstGeom>
          <a:ln>
            <a:solidFill>
              <a:schemeClr val="tx1"/>
            </a:solidFill>
          </a:ln>
        </p:spPr>
      </p:pic>
      <p:sp>
        <p:nvSpPr>
          <p:cNvPr id="4" name="Slide Number Placeholder 3">
            <a:extLst>
              <a:ext uri="{FF2B5EF4-FFF2-40B4-BE49-F238E27FC236}">
                <a16:creationId xmlns:a16="http://schemas.microsoft.com/office/drawing/2014/main" id="{A1193AB1-67E4-CE2A-6534-B68D3FD1ADBC}"/>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15</a:t>
            </a:fld>
            <a:endParaRPr lang="en-US"/>
          </a:p>
        </p:txBody>
      </p:sp>
    </p:spTree>
    <p:custDataLst>
      <p:tags r:id="rId1"/>
    </p:custDataLst>
    <p:extLst>
      <p:ext uri="{BB962C8B-B14F-4D97-AF65-F5344CB8AC3E}">
        <p14:creationId xmlns:p14="http://schemas.microsoft.com/office/powerpoint/2010/main" val="4078988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8712C-AF27-A37E-F563-173FE1EE49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161AC6-BB55-6F6B-79E7-944A0ED656F6}"/>
              </a:ext>
            </a:extLst>
          </p:cNvPr>
          <p:cNvSpPr>
            <a:spLocks noGrp="1"/>
          </p:cNvSpPr>
          <p:nvPr>
            <p:ph type="title"/>
          </p:nvPr>
        </p:nvSpPr>
        <p:spPr>
          <a:xfrm>
            <a:off x="838200" y="320040"/>
            <a:ext cx="10515600" cy="705173"/>
          </a:xfrm>
        </p:spPr>
        <p:txBody>
          <a:bodyPr>
            <a:normAutofit/>
          </a:bodyPr>
          <a:lstStyle/>
          <a:p>
            <a:r>
              <a:rPr lang="en-US" sz="4000" dirty="0">
                <a:latin typeface="Franklin Gothic Demi"/>
              </a:rPr>
              <a:t>New Immigration Questions (slide 2 of 2)</a:t>
            </a:r>
          </a:p>
        </p:txBody>
      </p:sp>
      <p:sp>
        <p:nvSpPr>
          <p:cNvPr id="6" name="TextBox 5">
            <a:extLst>
              <a:ext uri="{FF2B5EF4-FFF2-40B4-BE49-F238E27FC236}">
                <a16:creationId xmlns:a16="http://schemas.microsoft.com/office/drawing/2014/main" id="{22FEAF50-06BD-9BD8-0652-2E0ACAB8522A}"/>
              </a:ext>
            </a:extLst>
          </p:cNvPr>
          <p:cNvSpPr txBox="1"/>
          <p:nvPr/>
        </p:nvSpPr>
        <p:spPr>
          <a:xfrm>
            <a:off x="674076" y="1138844"/>
            <a:ext cx="4806461" cy="70121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ts val="1000"/>
              </a:spcBef>
              <a:spcAft>
                <a:spcPts val="600"/>
              </a:spcAft>
              <a:buClr>
                <a:schemeClr val="accent1"/>
              </a:buClr>
              <a:buSzPct val="100000"/>
              <a:buFont typeface="Arial" panose="020B0604020202020204" pitchFamily="34" charset="0"/>
              <a:buChar char="•"/>
            </a:pPr>
            <a:r>
              <a:rPr lang="en-US" sz="2400" dirty="0">
                <a:latin typeface="Franklin Gothic Book"/>
                <a:cs typeface="Arial"/>
              </a:rPr>
              <a:t>Federal data services will be checked to confirm the applicant's response. If there is a discrepancy, an Immigration Request for Information (RFI) may be generated to confirm they are eligible for APTCs.</a:t>
            </a:r>
          </a:p>
          <a:p>
            <a:pPr>
              <a:spcBef>
                <a:spcPts val="1000"/>
              </a:spcBef>
              <a:spcAft>
                <a:spcPts val="600"/>
              </a:spcAft>
              <a:buClr>
                <a:schemeClr val="accent1"/>
              </a:buClr>
              <a:buSzPct val="100000"/>
            </a:pPr>
            <a:r>
              <a:rPr lang="en-US" sz="2000" i="1" dirty="0">
                <a:cs typeface="Arial"/>
              </a:rPr>
              <a:t>Note: regardless of the applicant's answer, federal data services will be checked. If the applicant answers, "no, not sure, or prefer not to answer," and the federal data services indicates they have an eligible status, they be eligible for APTCs (if otherwise eligible).</a:t>
            </a:r>
          </a:p>
          <a:p>
            <a:pPr marL="342900" indent="-342900">
              <a:spcBef>
                <a:spcPts val="1000"/>
              </a:spcBef>
              <a:spcAft>
                <a:spcPts val="600"/>
              </a:spcAft>
              <a:buClr>
                <a:schemeClr val="accent1"/>
              </a:buClr>
              <a:buSzPct val="100000"/>
              <a:buFont typeface="Arial" panose="020B0604020202020204" pitchFamily="34" charset="0"/>
              <a:buChar char="•"/>
            </a:pPr>
            <a:endParaRPr lang="en-US" sz="2400" dirty="0">
              <a:cs typeface="Arial"/>
            </a:endParaRPr>
          </a:p>
          <a:p>
            <a:pPr marL="457200" indent="-457200">
              <a:buFont typeface="Arial"/>
              <a:buChar char="•"/>
            </a:pPr>
            <a:endParaRPr lang="en-US" sz="2000" dirty="0">
              <a:cs typeface="Arial"/>
            </a:endParaRPr>
          </a:p>
          <a:p>
            <a:pPr marL="342900" indent="-342900">
              <a:buFont typeface="Arial"/>
              <a:buChar char="•"/>
            </a:pPr>
            <a:endParaRPr lang="en-US" sz="2000" dirty="0">
              <a:cs typeface="Arial"/>
            </a:endParaRPr>
          </a:p>
          <a:p>
            <a:pPr marL="457200" indent="-457200">
              <a:buFont typeface="Arial"/>
              <a:buChar char="•"/>
            </a:pPr>
            <a:endParaRPr lang="en-US" sz="2800" dirty="0">
              <a:cs typeface="Arial"/>
            </a:endParaRPr>
          </a:p>
          <a:p>
            <a:endParaRPr lang="en-US" dirty="0">
              <a:cs typeface="Arial"/>
            </a:endParaRPr>
          </a:p>
        </p:txBody>
      </p:sp>
      <p:pic>
        <p:nvPicPr>
          <p:cNvPr id="5" name="Content Placeholder 4" descr="Citizenship/Immigration status question  page of the online application.">
            <a:extLst>
              <a:ext uri="{FF2B5EF4-FFF2-40B4-BE49-F238E27FC236}">
                <a16:creationId xmlns:a16="http://schemas.microsoft.com/office/drawing/2014/main" id="{A6F1550D-5E3C-01FF-5A32-1A75A7BC6A78}"/>
              </a:ext>
            </a:extLst>
          </p:cNvPr>
          <p:cNvPicPr>
            <a:picLocks noGrp="1" noChangeAspect="1"/>
          </p:cNvPicPr>
          <p:nvPr>
            <p:ph idx="13"/>
          </p:nvPr>
        </p:nvPicPr>
        <p:blipFill>
          <a:blip r:embed="rId3"/>
          <a:stretch>
            <a:fillRect/>
          </a:stretch>
        </p:blipFill>
        <p:spPr>
          <a:xfrm>
            <a:off x="5480537" y="1720593"/>
            <a:ext cx="6725602" cy="3831874"/>
          </a:xfrm>
          <a:prstGeom prst="rect">
            <a:avLst/>
          </a:prstGeom>
          <a:ln>
            <a:solidFill>
              <a:schemeClr val="tx1"/>
            </a:solidFill>
          </a:ln>
        </p:spPr>
      </p:pic>
      <p:sp>
        <p:nvSpPr>
          <p:cNvPr id="4" name="Slide Number Placeholder 3">
            <a:extLst>
              <a:ext uri="{FF2B5EF4-FFF2-40B4-BE49-F238E27FC236}">
                <a16:creationId xmlns:a16="http://schemas.microsoft.com/office/drawing/2014/main" id="{F734B85A-7480-FCC5-8540-BC5F08507FD7}"/>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16</a:t>
            </a:fld>
            <a:endParaRPr lang="en-US"/>
          </a:p>
        </p:txBody>
      </p:sp>
    </p:spTree>
    <p:custDataLst>
      <p:tags r:id="rId1"/>
    </p:custDataLst>
    <p:extLst>
      <p:ext uri="{BB962C8B-B14F-4D97-AF65-F5344CB8AC3E}">
        <p14:creationId xmlns:p14="http://schemas.microsoft.com/office/powerpoint/2010/main" val="2315433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88558-4217-03FC-05E4-E7E1FE820E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0AF00F-3C48-36AE-A29E-E7ACEA65E4DF}"/>
              </a:ext>
            </a:extLst>
          </p:cNvPr>
          <p:cNvSpPr>
            <a:spLocks noGrp="1"/>
          </p:cNvSpPr>
          <p:nvPr>
            <p:ph type="title"/>
          </p:nvPr>
        </p:nvSpPr>
        <p:spPr>
          <a:xfrm>
            <a:off x="838200" y="320040"/>
            <a:ext cx="11149562" cy="705173"/>
          </a:xfrm>
        </p:spPr>
        <p:txBody>
          <a:bodyPr>
            <a:normAutofit/>
          </a:bodyPr>
          <a:lstStyle/>
          <a:p>
            <a:r>
              <a:rPr lang="en-US" sz="4000" dirty="0">
                <a:latin typeface="Franklin Gothic Demi"/>
              </a:rPr>
              <a:t>Reminder About Eligible Immigrant Question</a:t>
            </a:r>
          </a:p>
        </p:txBody>
      </p:sp>
      <p:sp>
        <p:nvSpPr>
          <p:cNvPr id="6" name="TextBox 5">
            <a:extLst>
              <a:ext uri="{FF2B5EF4-FFF2-40B4-BE49-F238E27FC236}">
                <a16:creationId xmlns:a16="http://schemas.microsoft.com/office/drawing/2014/main" id="{A6BE1A11-7F1A-9B06-7D6B-CAB7A1358E67}"/>
              </a:ext>
            </a:extLst>
          </p:cNvPr>
          <p:cNvSpPr txBox="1"/>
          <p:nvPr/>
        </p:nvSpPr>
        <p:spPr>
          <a:xfrm>
            <a:off x="641107" y="1309607"/>
            <a:ext cx="4806461"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400" dirty="0">
                <a:cs typeface="Arial"/>
              </a:rPr>
              <a:t>If applicants answer </a:t>
            </a:r>
            <a:r>
              <a:rPr lang="en-US" sz="2400" b="1" dirty="0">
                <a:cs typeface="Arial"/>
              </a:rPr>
              <a:t>NO</a:t>
            </a:r>
            <a:r>
              <a:rPr lang="en-US" sz="2400" dirty="0">
                <a:cs typeface="Arial"/>
              </a:rPr>
              <a:t> they do not have an eligible immigration status or </a:t>
            </a:r>
            <a:r>
              <a:rPr lang="en-US" sz="2400" b="1" dirty="0">
                <a:cs typeface="Arial"/>
              </a:rPr>
              <a:t>do not want to answer this question</a:t>
            </a:r>
            <a:r>
              <a:rPr lang="en-US" sz="2400" dirty="0">
                <a:cs typeface="Arial"/>
              </a:rPr>
              <a:t>, they can proceed with the application but are informed they can only be eligible for MassHealth Standard (if pregnant), MassHealth Limited, the Children's Medical Security Program (CMSP), or the Health Safety Net (HSN). </a:t>
            </a:r>
          </a:p>
          <a:p>
            <a:endParaRPr lang="en-US" dirty="0">
              <a:cs typeface="Arial"/>
            </a:endParaRPr>
          </a:p>
        </p:txBody>
      </p:sp>
      <p:pic>
        <p:nvPicPr>
          <p:cNvPr id="3" name="Picture 2" descr="Citizenship/Immigration question  page of the online application.">
            <a:extLst>
              <a:ext uri="{FF2B5EF4-FFF2-40B4-BE49-F238E27FC236}">
                <a16:creationId xmlns:a16="http://schemas.microsoft.com/office/drawing/2014/main" id="{DFC0FD57-1A81-8F16-43F3-73546AF10F60}"/>
              </a:ext>
            </a:extLst>
          </p:cNvPr>
          <p:cNvPicPr>
            <a:picLocks noChangeAspect="1"/>
          </p:cNvPicPr>
          <p:nvPr/>
        </p:nvPicPr>
        <p:blipFill>
          <a:blip r:embed="rId3"/>
          <a:stretch>
            <a:fillRect/>
          </a:stretch>
        </p:blipFill>
        <p:spPr>
          <a:xfrm>
            <a:off x="5447568" y="1301305"/>
            <a:ext cx="6540194" cy="4589400"/>
          </a:xfrm>
          <a:prstGeom prst="rect">
            <a:avLst/>
          </a:prstGeom>
          <a:ln>
            <a:solidFill>
              <a:schemeClr val="tx1"/>
            </a:solidFill>
          </a:ln>
        </p:spPr>
      </p:pic>
      <p:sp>
        <p:nvSpPr>
          <p:cNvPr id="4" name="Slide Number Placeholder 3">
            <a:extLst>
              <a:ext uri="{FF2B5EF4-FFF2-40B4-BE49-F238E27FC236}">
                <a16:creationId xmlns:a16="http://schemas.microsoft.com/office/drawing/2014/main" id="{019BA359-2EC9-467D-CBEA-14752CE8D406}"/>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17</a:t>
            </a:fld>
            <a:endParaRPr lang="en-US"/>
          </a:p>
        </p:txBody>
      </p:sp>
    </p:spTree>
    <p:custDataLst>
      <p:tags r:id="rId1"/>
    </p:custDataLst>
    <p:extLst>
      <p:ext uri="{BB962C8B-B14F-4D97-AF65-F5344CB8AC3E}">
        <p14:creationId xmlns:p14="http://schemas.microsoft.com/office/powerpoint/2010/main" val="783653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33997-B4E8-A51A-DD5A-9C3C1C965A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34DE59-6CA5-EE91-C9EA-AC0DA4242DB2}"/>
              </a:ext>
            </a:extLst>
          </p:cNvPr>
          <p:cNvSpPr>
            <a:spLocks noGrp="1"/>
          </p:cNvSpPr>
          <p:nvPr>
            <p:ph type="title"/>
          </p:nvPr>
        </p:nvSpPr>
        <p:spPr>
          <a:xfrm>
            <a:off x="831850" y="2052426"/>
            <a:ext cx="9394884" cy="3107111"/>
          </a:xfrm>
        </p:spPr>
        <p:txBody>
          <a:bodyPr vert="horz" lIns="91440" tIns="45720" rIns="91440" bIns="45720" rtlCol="0" anchor="b">
            <a:noAutofit/>
          </a:bodyPr>
          <a:lstStyle/>
          <a:p>
            <a:br>
              <a:rPr lang="en-US" sz="6700" dirty="0">
                <a:latin typeface="Franklin Gothic Medium"/>
              </a:rPr>
            </a:br>
            <a:r>
              <a:rPr lang="en-US" sz="5400" dirty="0">
                <a:latin typeface="Franklin Gothic Medium"/>
              </a:rPr>
              <a:t>Changes to Advance Premium Tax Credit (APTC) </a:t>
            </a:r>
            <a:br>
              <a:rPr lang="en-US" sz="5400" dirty="0">
                <a:latin typeface="Franklin Gothic Medium"/>
              </a:rPr>
            </a:br>
            <a:r>
              <a:rPr lang="en-US" sz="5400" dirty="0">
                <a:latin typeface="Franklin Gothic Medium"/>
              </a:rPr>
              <a:t>Reconciliation </a:t>
            </a:r>
          </a:p>
          <a:p>
            <a:endParaRPr lang="en-US" sz="5400" dirty="0">
              <a:latin typeface="Franklin Gothic Medium"/>
            </a:endParaRPr>
          </a:p>
        </p:txBody>
      </p:sp>
    </p:spTree>
    <p:custDataLst>
      <p:tags r:id="rId1"/>
    </p:custDataLst>
    <p:extLst>
      <p:ext uri="{BB962C8B-B14F-4D97-AF65-F5344CB8AC3E}">
        <p14:creationId xmlns:p14="http://schemas.microsoft.com/office/powerpoint/2010/main" val="2983210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BC961-6434-EEE5-04FD-76ED3F8F38FE}"/>
              </a:ext>
            </a:extLst>
          </p:cNvPr>
          <p:cNvSpPr>
            <a:spLocks noGrp="1"/>
          </p:cNvSpPr>
          <p:nvPr>
            <p:ph type="title"/>
          </p:nvPr>
        </p:nvSpPr>
        <p:spPr>
          <a:xfrm>
            <a:off x="838200" y="318684"/>
            <a:ext cx="11134724" cy="1255283"/>
          </a:xfrm>
        </p:spPr>
        <p:txBody>
          <a:bodyPr>
            <a:normAutofit fontScale="90000"/>
          </a:bodyPr>
          <a:lstStyle/>
          <a:p>
            <a:r>
              <a:rPr lang="en-US" dirty="0">
                <a:latin typeface="Franklin Gothic Demi"/>
              </a:rPr>
              <a:t>How do Advance Premium Tax Credits (APTCs) work?</a:t>
            </a:r>
          </a:p>
        </p:txBody>
      </p:sp>
      <p:sp>
        <p:nvSpPr>
          <p:cNvPr id="3" name="Content Placeholder 2">
            <a:extLst>
              <a:ext uri="{FF2B5EF4-FFF2-40B4-BE49-F238E27FC236}">
                <a16:creationId xmlns:a16="http://schemas.microsoft.com/office/drawing/2014/main" id="{C76B2AE8-0906-6AB5-D6C6-53EAEF1A2EDD}"/>
              </a:ext>
            </a:extLst>
          </p:cNvPr>
          <p:cNvSpPr>
            <a:spLocks noGrp="1"/>
          </p:cNvSpPr>
          <p:nvPr>
            <p:ph idx="13"/>
          </p:nvPr>
        </p:nvSpPr>
        <p:spPr>
          <a:xfrm>
            <a:off x="838200" y="1710914"/>
            <a:ext cx="10515600" cy="4015710"/>
          </a:xfrm>
        </p:spPr>
        <p:txBody>
          <a:bodyPr vert="horz" lIns="91440" tIns="0" rIns="91440" bIns="45720" rtlCol="0" anchor="t">
            <a:noAutofit/>
          </a:bodyPr>
          <a:lstStyle/>
          <a:p>
            <a:r>
              <a:rPr lang="en-US" sz="2200" dirty="0">
                <a:latin typeface="Franklin Gothic Book"/>
              </a:rPr>
              <a:t>When a household applies for Health Connector coverage with financial help, a maximum APTC is calculated based on the projected annual income the applicant provided for that plan year</a:t>
            </a:r>
          </a:p>
          <a:p>
            <a:pPr marL="457200" indent="-457200">
              <a:buFont typeface="Wingdings" panose="05000000000000000000" pitchFamily="2" charset="2"/>
              <a:buChar char="§"/>
            </a:pPr>
            <a:r>
              <a:rPr lang="en-US" sz="2200" b="0" u="sng" dirty="0">
                <a:solidFill>
                  <a:schemeClr val="tx1"/>
                </a:solidFill>
                <a:latin typeface="Franklin Gothic Book"/>
              </a:rPr>
              <a:t>Advance</a:t>
            </a:r>
            <a:r>
              <a:rPr lang="en-US" sz="2200" b="0" dirty="0">
                <a:solidFill>
                  <a:schemeClr val="tx1"/>
                </a:solidFill>
                <a:latin typeface="Franklin Gothic Book"/>
              </a:rPr>
              <a:t> premium tax credit (APTC) reduces monthly premiums throughout the year</a:t>
            </a:r>
          </a:p>
          <a:p>
            <a:pPr marL="457200" indent="-457200">
              <a:buFont typeface="Wingdings" panose="05000000000000000000" pitchFamily="2" charset="2"/>
              <a:buChar char="§"/>
            </a:pPr>
            <a:r>
              <a:rPr lang="en-US" sz="2200" b="0" dirty="0">
                <a:solidFill>
                  <a:schemeClr val="tx1"/>
                </a:solidFill>
                <a:latin typeface="Franklin Gothic Book"/>
              </a:rPr>
              <a:t>However, the final premium tax credit that a household is eligible for is calculated at tax time after the total modified adjusted gross income for the plan year is finalized through the calendar year tax filing</a:t>
            </a:r>
          </a:p>
          <a:p>
            <a:r>
              <a:rPr lang="en-US" sz="2200" b="0" i="1" dirty="0">
                <a:solidFill>
                  <a:schemeClr val="tx1"/>
                </a:solidFill>
                <a:latin typeface="Franklin Gothic Book"/>
              </a:rPr>
              <a:t>For example: An individual applies for 2026 coverage in November 2025 using their best estimate for their annual 2026 household modified adjusted gross income (MAGI). 2026 taxes are filed between January and April 2027 and may be different than the estimate provided in November 2025</a:t>
            </a:r>
          </a:p>
        </p:txBody>
      </p:sp>
      <p:sp>
        <p:nvSpPr>
          <p:cNvPr id="4" name="Slide Number Placeholder 3">
            <a:extLst>
              <a:ext uri="{FF2B5EF4-FFF2-40B4-BE49-F238E27FC236}">
                <a16:creationId xmlns:a16="http://schemas.microsoft.com/office/drawing/2014/main" id="{5AD9DDE5-CDC3-F86B-05B4-9F803EA375B2}"/>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19</a:t>
            </a:fld>
            <a:endParaRPr lang="en-US"/>
          </a:p>
        </p:txBody>
      </p:sp>
    </p:spTree>
    <p:custDataLst>
      <p:tags r:id="rId1"/>
    </p:custDataLst>
    <p:extLst>
      <p:ext uri="{BB962C8B-B14F-4D97-AF65-F5344CB8AC3E}">
        <p14:creationId xmlns:p14="http://schemas.microsoft.com/office/powerpoint/2010/main" val="4041651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1CC7C-CB29-51A3-D18A-B183DDB570C0}"/>
              </a:ext>
            </a:extLst>
          </p:cNvPr>
          <p:cNvSpPr>
            <a:spLocks noGrp="1"/>
          </p:cNvSpPr>
          <p:nvPr>
            <p:ph type="title"/>
          </p:nvPr>
        </p:nvSpPr>
        <p:spPr>
          <a:xfrm>
            <a:off x="838200" y="320040"/>
            <a:ext cx="10515600" cy="705173"/>
          </a:xfrm>
        </p:spPr>
        <p:txBody>
          <a:bodyPr>
            <a:normAutofit fontScale="90000"/>
          </a:bodyPr>
          <a:lstStyle/>
          <a:p>
            <a:r>
              <a:rPr lang="en-US" dirty="0">
                <a:solidFill>
                  <a:srgbClr val="063E66"/>
                </a:solidFill>
                <a:latin typeface="Franklin Gothic Demi"/>
              </a:rPr>
              <a:t>New</a:t>
            </a:r>
            <a:r>
              <a:rPr lang="en-US" dirty="0">
                <a:latin typeface="Franklin Gothic Demi"/>
              </a:rPr>
              <a:t> APTC Repayment Rules Starting in 2026</a:t>
            </a:r>
          </a:p>
        </p:txBody>
      </p:sp>
      <p:sp>
        <p:nvSpPr>
          <p:cNvPr id="3" name="Content Placeholder 2">
            <a:extLst>
              <a:ext uri="{FF2B5EF4-FFF2-40B4-BE49-F238E27FC236}">
                <a16:creationId xmlns:a16="http://schemas.microsoft.com/office/drawing/2014/main" id="{34F46728-8B4C-8344-7DCA-280411CA6F5E}"/>
              </a:ext>
            </a:extLst>
          </p:cNvPr>
          <p:cNvSpPr>
            <a:spLocks noGrp="1"/>
          </p:cNvSpPr>
          <p:nvPr>
            <p:ph idx="13"/>
          </p:nvPr>
        </p:nvSpPr>
        <p:spPr>
          <a:xfrm>
            <a:off x="838200" y="1523731"/>
            <a:ext cx="10731890" cy="4202893"/>
          </a:xfrm>
        </p:spPr>
        <p:txBody>
          <a:bodyPr vert="horz" lIns="91440" tIns="0" rIns="91440" bIns="45720" rtlCol="0" anchor="t">
            <a:noAutofit/>
          </a:bodyPr>
          <a:lstStyle/>
          <a:p>
            <a:pPr marL="0" lvl="1" indent="0">
              <a:spcBef>
                <a:spcPts val="1000"/>
              </a:spcBef>
              <a:buSzPct val="100000"/>
              <a:buNone/>
            </a:pPr>
            <a:r>
              <a:rPr lang="en-US" sz="2400" b="1" dirty="0">
                <a:solidFill>
                  <a:schemeClr val="accent1"/>
                </a:solidFill>
                <a:latin typeface="Franklin Gothic Book"/>
              </a:rPr>
              <a:t>Federal law has eliminated the caps on repayment effective plan year 2026.</a:t>
            </a:r>
          </a:p>
          <a:p>
            <a:pPr lvl="1"/>
            <a:r>
              <a:rPr lang="en-US" sz="2400" dirty="0"/>
              <a:t>Before, if someone received more advance premium tax credit (APTC) than they were eligible for, there was a limit on how much they had to pay back at tax time</a:t>
            </a:r>
          </a:p>
          <a:p>
            <a:pPr lvl="1"/>
            <a:r>
              <a:rPr lang="en-US" sz="2400" dirty="0"/>
              <a:t>Those who receive APTC during calendar year 2026 may need to pay back more APTC when filing their 2026 taxes next year in 2027 (if they received more APTC than they were eligible for by the end of the year)</a:t>
            </a:r>
          </a:p>
          <a:p>
            <a:pPr lvl="1"/>
            <a:r>
              <a:rPr lang="en-US" sz="2400" dirty="0">
                <a:latin typeface="Franklin Gothic Book"/>
              </a:rPr>
              <a:t>As always, applicants and members are encouraged to keep their applications up to date</a:t>
            </a:r>
          </a:p>
          <a:p>
            <a:endParaRPr lang="en-US" dirty="0"/>
          </a:p>
          <a:p>
            <a:endParaRPr lang="en-US" dirty="0"/>
          </a:p>
        </p:txBody>
      </p:sp>
      <p:sp>
        <p:nvSpPr>
          <p:cNvPr id="5" name="TextBox 4">
            <a:extLst>
              <a:ext uri="{FF2B5EF4-FFF2-40B4-BE49-F238E27FC236}">
                <a16:creationId xmlns:a16="http://schemas.microsoft.com/office/drawing/2014/main" id="{F87F39E4-16EE-0FEB-3A44-7555E57F2270}"/>
              </a:ext>
            </a:extLst>
          </p:cNvPr>
          <p:cNvSpPr txBox="1"/>
          <p:nvPr/>
        </p:nvSpPr>
        <p:spPr>
          <a:xfrm>
            <a:off x="1616339" y="5544805"/>
            <a:ext cx="8363712" cy="461665"/>
          </a:xfrm>
          <a:prstGeom prst="rect">
            <a:avLst/>
          </a:prstGeom>
          <a:noFill/>
        </p:spPr>
        <p:txBody>
          <a:bodyPr wrap="square" rtlCol="0">
            <a:spAutoFit/>
          </a:bodyPr>
          <a:lstStyle/>
          <a:p>
            <a:r>
              <a:rPr lang="en-US" sz="2400" dirty="0"/>
              <a:t>*See </a:t>
            </a:r>
            <a:r>
              <a:rPr lang="en-US" sz="2400" dirty="0">
                <a:hlinkClick r:id="rId4"/>
              </a:rPr>
              <a:t>Section 71305 </a:t>
            </a:r>
            <a:endParaRPr lang="en-US" sz="2400" dirty="0"/>
          </a:p>
        </p:txBody>
      </p:sp>
      <p:sp>
        <p:nvSpPr>
          <p:cNvPr id="4" name="Slide Number Placeholder 3">
            <a:extLst>
              <a:ext uri="{FF2B5EF4-FFF2-40B4-BE49-F238E27FC236}">
                <a16:creationId xmlns:a16="http://schemas.microsoft.com/office/drawing/2014/main" id="{3414F731-A58A-DBC2-7514-891781EA1996}"/>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20</a:t>
            </a:fld>
            <a:endParaRPr lang="en-US"/>
          </a:p>
        </p:txBody>
      </p:sp>
    </p:spTree>
    <p:custDataLst>
      <p:tags r:id="rId1"/>
    </p:custDataLst>
    <p:extLst>
      <p:ext uri="{BB962C8B-B14F-4D97-AF65-F5344CB8AC3E}">
        <p14:creationId xmlns:p14="http://schemas.microsoft.com/office/powerpoint/2010/main" val="1782384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86C9D-D9C3-0CB4-32B3-A7D8C9DAE061}"/>
              </a:ext>
            </a:extLst>
          </p:cNvPr>
          <p:cNvSpPr>
            <a:spLocks noGrp="1"/>
          </p:cNvSpPr>
          <p:nvPr>
            <p:ph type="title"/>
          </p:nvPr>
        </p:nvSpPr>
        <p:spPr>
          <a:xfrm>
            <a:off x="838200" y="320040"/>
            <a:ext cx="10515600" cy="705173"/>
          </a:xfrm>
        </p:spPr>
        <p:txBody>
          <a:bodyPr>
            <a:normAutofit/>
          </a:bodyPr>
          <a:lstStyle/>
          <a:p>
            <a:r>
              <a:rPr lang="en-US" sz="4000" dirty="0">
                <a:latin typeface="Franklin Gothic Demi" panose="020B0703020102020204" pitchFamily="34" charset="0"/>
              </a:rPr>
              <a:t>2025 versus 2026 APTC Repayment Caps</a:t>
            </a:r>
          </a:p>
        </p:txBody>
      </p:sp>
      <p:graphicFrame>
        <p:nvGraphicFramePr>
          <p:cNvPr id="5" name="Content Placeholder 4" descr="Table showing 2025 vs 2026 APTC Repayment Caps.">
            <a:extLst>
              <a:ext uri="{FF2B5EF4-FFF2-40B4-BE49-F238E27FC236}">
                <a16:creationId xmlns:a16="http://schemas.microsoft.com/office/drawing/2014/main" id="{B6794CB7-B29A-E6FB-0FAF-349A7593C7E8}"/>
              </a:ext>
            </a:extLst>
          </p:cNvPr>
          <p:cNvGraphicFramePr>
            <a:graphicFrameLocks noGrp="1"/>
          </p:cNvGraphicFramePr>
          <p:nvPr>
            <p:ph idx="13"/>
            <p:extLst>
              <p:ext uri="{D42A27DB-BD31-4B8C-83A1-F6EECF244321}">
                <p14:modId xmlns:p14="http://schemas.microsoft.com/office/powerpoint/2010/main" val="3199623012"/>
              </p:ext>
            </p:extLst>
          </p:nvPr>
        </p:nvGraphicFramePr>
        <p:xfrm>
          <a:off x="838200" y="1292988"/>
          <a:ext cx="9960979" cy="4057047"/>
        </p:xfrm>
        <a:graphic>
          <a:graphicData uri="http://schemas.openxmlformats.org/drawingml/2006/table">
            <a:tbl>
              <a:tblPr firstRow="1" bandRow="1">
                <a:tableStyleId>{21E4AEA4-8DFA-4A89-87EB-49C32662AFE0}</a:tableStyleId>
              </a:tblPr>
              <a:tblGrid>
                <a:gridCol w="3887829">
                  <a:extLst>
                    <a:ext uri="{9D8B030D-6E8A-4147-A177-3AD203B41FA5}">
                      <a16:colId xmlns:a16="http://schemas.microsoft.com/office/drawing/2014/main" val="1901331825"/>
                    </a:ext>
                  </a:extLst>
                </a:gridCol>
                <a:gridCol w="3036575">
                  <a:extLst>
                    <a:ext uri="{9D8B030D-6E8A-4147-A177-3AD203B41FA5}">
                      <a16:colId xmlns:a16="http://schemas.microsoft.com/office/drawing/2014/main" val="275189386"/>
                    </a:ext>
                  </a:extLst>
                </a:gridCol>
                <a:gridCol w="3036575">
                  <a:extLst>
                    <a:ext uri="{9D8B030D-6E8A-4147-A177-3AD203B41FA5}">
                      <a16:colId xmlns:a16="http://schemas.microsoft.com/office/drawing/2014/main" val="1873458185"/>
                    </a:ext>
                  </a:extLst>
                </a:gridCol>
              </a:tblGrid>
              <a:tr h="765207">
                <a:tc>
                  <a:txBody>
                    <a:bodyPr/>
                    <a:lstStyle/>
                    <a:p>
                      <a:pPr algn="ctr"/>
                      <a:r>
                        <a:rPr lang="en-US" sz="2400" dirty="0"/>
                        <a:t>Household Income as % Federal Poverty Level (FPL)</a:t>
                      </a:r>
                    </a:p>
                  </a:txBody>
                  <a:tcPr anchor="ctr"/>
                </a:tc>
                <a:tc>
                  <a:txBody>
                    <a:bodyPr/>
                    <a:lstStyle/>
                    <a:p>
                      <a:pPr algn="ctr"/>
                      <a:r>
                        <a:rPr lang="en-US" sz="2400" dirty="0"/>
                        <a:t>2025 Coverage</a:t>
                      </a:r>
                    </a:p>
                    <a:p>
                      <a:pPr algn="ctr"/>
                      <a:r>
                        <a:rPr lang="en-US" sz="2400" dirty="0"/>
                        <a:t>Repayment Caps</a:t>
                      </a:r>
                    </a:p>
                  </a:txBody>
                  <a:tcPr anchor="ctr"/>
                </a:tc>
                <a:tc>
                  <a:txBody>
                    <a:bodyPr/>
                    <a:lstStyle/>
                    <a:p>
                      <a:pPr algn="ctr"/>
                      <a:r>
                        <a:rPr lang="en-US" sz="2400" dirty="0"/>
                        <a:t>2026 Coverage</a:t>
                      </a:r>
                    </a:p>
                    <a:p>
                      <a:pPr algn="ctr"/>
                      <a:r>
                        <a:rPr lang="en-US" sz="2400" dirty="0"/>
                        <a:t>Repayment Caps</a:t>
                      </a:r>
                    </a:p>
                  </a:txBody>
                  <a:tcPr anchor="ctr"/>
                </a:tc>
                <a:extLst>
                  <a:ext uri="{0D108BD9-81ED-4DB2-BD59-A6C34878D82A}">
                    <a16:rowId xmlns:a16="http://schemas.microsoft.com/office/drawing/2014/main" val="1566144292"/>
                  </a:ext>
                </a:extLst>
              </a:tr>
              <a:tr h="765207">
                <a:tc>
                  <a:txBody>
                    <a:bodyPr/>
                    <a:lstStyle/>
                    <a:p>
                      <a:r>
                        <a:rPr lang="en-US" sz="2400" dirty="0"/>
                        <a:t>Less than 200% FPL</a:t>
                      </a:r>
                    </a:p>
                  </a:txBody>
                  <a:tcPr anchor="ctr"/>
                </a:tc>
                <a:tc>
                  <a:txBody>
                    <a:bodyPr/>
                    <a:lstStyle/>
                    <a:p>
                      <a:pPr algn="ctr"/>
                      <a:r>
                        <a:rPr lang="en-US" sz="2400" dirty="0"/>
                        <a:t>Single: $375</a:t>
                      </a:r>
                    </a:p>
                    <a:p>
                      <a:pPr algn="ctr"/>
                      <a:r>
                        <a:rPr lang="en-US" sz="2400" dirty="0"/>
                        <a:t>Other: $750</a:t>
                      </a:r>
                    </a:p>
                  </a:txBody>
                  <a:tcPr anchor="ctr"/>
                </a:tc>
                <a:tc>
                  <a:txBody>
                    <a:bodyPr/>
                    <a:lstStyle/>
                    <a:p>
                      <a:pPr algn="ctr"/>
                      <a:r>
                        <a:rPr lang="en-US" sz="2400" dirty="0"/>
                        <a:t>No cap*</a:t>
                      </a:r>
                    </a:p>
                  </a:txBody>
                  <a:tcPr anchor="ctr"/>
                </a:tc>
                <a:extLst>
                  <a:ext uri="{0D108BD9-81ED-4DB2-BD59-A6C34878D82A}">
                    <a16:rowId xmlns:a16="http://schemas.microsoft.com/office/drawing/2014/main" val="1275060502"/>
                  </a:ext>
                </a:extLst>
              </a:tr>
              <a:tr h="765207">
                <a:tc>
                  <a:txBody>
                    <a:bodyPr/>
                    <a:lstStyle/>
                    <a:p>
                      <a:r>
                        <a:rPr lang="en-US" sz="2400" dirty="0"/>
                        <a:t>At least 200 but less than 300% FPL</a:t>
                      </a:r>
                    </a:p>
                  </a:txBody>
                  <a:tcPr anchor="ctr"/>
                </a:tc>
                <a:tc>
                  <a:txBody>
                    <a:bodyPr/>
                    <a:lstStyle/>
                    <a:p>
                      <a:pPr algn="ctr"/>
                      <a:r>
                        <a:rPr lang="en-US" sz="2400"/>
                        <a:t>Single: $975</a:t>
                      </a:r>
                    </a:p>
                    <a:p>
                      <a:pPr algn="ctr"/>
                      <a:r>
                        <a:rPr lang="en-US" sz="2400"/>
                        <a:t>Other: $1,950</a:t>
                      </a:r>
                    </a:p>
                  </a:txBody>
                  <a:tcPr anchor="ctr"/>
                </a:tc>
                <a:tc>
                  <a:txBody>
                    <a:bodyPr/>
                    <a:lstStyle/>
                    <a:p>
                      <a:pPr algn="ctr"/>
                      <a:r>
                        <a:rPr lang="en-US" sz="2400"/>
                        <a:t>No cap</a:t>
                      </a:r>
                    </a:p>
                  </a:txBody>
                  <a:tcPr anchor="ctr"/>
                </a:tc>
                <a:extLst>
                  <a:ext uri="{0D108BD9-81ED-4DB2-BD59-A6C34878D82A}">
                    <a16:rowId xmlns:a16="http://schemas.microsoft.com/office/drawing/2014/main" val="363405055"/>
                  </a:ext>
                </a:extLst>
              </a:tr>
              <a:tr h="765207">
                <a:tc>
                  <a:txBody>
                    <a:bodyPr/>
                    <a:lstStyle/>
                    <a:p>
                      <a:r>
                        <a:rPr lang="en-US" sz="2400" dirty="0"/>
                        <a:t>At least 300 but less than 400% FPL</a:t>
                      </a:r>
                    </a:p>
                  </a:txBody>
                  <a:tcPr anchor="ctr"/>
                </a:tc>
                <a:tc>
                  <a:txBody>
                    <a:bodyPr/>
                    <a:lstStyle/>
                    <a:p>
                      <a:pPr algn="ctr"/>
                      <a:r>
                        <a:rPr lang="en-US" sz="2400"/>
                        <a:t>Single: $1,625</a:t>
                      </a:r>
                    </a:p>
                    <a:p>
                      <a:pPr algn="ctr"/>
                      <a:r>
                        <a:rPr lang="en-US" sz="2400"/>
                        <a:t>Other: $3,250</a:t>
                      </a:r>
                    </a:p>
                  </a:txBody>
                  <a:tcPr anchor="ctr"/>
                </a:tc>
                <a:tc>
                  <a:txBody>
                    <a:bodyPr/>
                    <a:lstStyle/>
                    <a:p>
                      <a:pPr algn="ctr"/>
                      <a:r>
                        <a:rPr lang="en-US" sz="2400"/>
                        <a:t>No cap</a:t>
                      </a:r>
                    </a:p>
                  </a:txBody>
                  <a:tcPr anchor="ctr"/>
                </a:tc>
                <a:extLst>
                  <a:ext uri="{0D108BD9-81ED-4DB2-BD59-A6C34878D82A}">
                    <a16:rowId xmlns:a16="http://schemas.microsoft.com/office/drawing/2014/main" val="1863680940"/>
                  </a:ext>
                </a:extLst>
              </a:tr>
              <a:tr h="765207">
                <a:tc>
                  <a:txBody>
                    <a:bodyPr/>
                    <a:lstStyle/>
                    <a:p>
                      <a:r>
                        <a:rPr lang="en-US" sz="2400" dirty="0"/>
                        <a:t>400% FPL or more</a:t>
                      </a:r>
                    </a:p>
                  </a:txBody>
                  <a:tcPr anchor="ctr"/>
                </a:tc>
                <a:tc>
                  <a:txBody>
                    <a:bodyPr/>
                    <a:lstStyle/>
                    <a:p>
                      <a:pPr algn="ctr"/>
                      <a:r>
                        <a:rPr lang="en-US" sz="2400" dirty="0"/>
                        <a:t>No cap</a:t>
                      </a:r>
                    </a:p>
                  </a:txBody>
                  <a:tcPr anchor="ctr"/>
                </a:tc>
                <a:tc>
                  <a:txBody>
                    <a:bodyPr/>
                    <a:lstStyle/>
                    <a:p>
                      <a:pPr algn="ctr"/>
                      <a:r>
                        <a:rPr lang="en-US" sz="2400" dirty="0"/>
                        <a:t>No cap</a:t>
                      </a:r>
                    </a:p>
                  </a:txBody>
                  <a:tcPr anchor="ctr"/>
                </a:tc>
                <a:extLst>
                  <a:ext uri="{0D108BD9-81ED-4DB2-BD59-A6C34878D82A}">
                    <a16:rowId xmlns:a16="http://schemas.microsoft.com/office/drawing/2014/main" val="850682151"/>
                  </a:ext>
                </a:extLst>
              </a:tr>
            </a:tbl>
          </a:graphicData>
        </a:graphic>
      </p:graphicFrame>
      <p:sp>
        <p:nvSpPr>
          <p:cNvPr id="3" name="TextBox 2">
            <a:extLst>
              <a:ext uri="{FF2B5EF4-FFF2-40B4-BE49-F238E27FC236}">
                <a16:creationId xmlns:a16="http://schemas.microsoft.com/office/drawing/2014/main" id="{8897BA05-6BEF-853A-E0D3-0A57F3361787}"/>
              </a:ext>
            </a:extLst>
          </p:cNvPr>
          <p:cNvSpPr txBox="1"/>
          <p:nvPr/>
        </p:nvSpPr>
        <p:spPr>
          <a:xfrm>
            <a:off x="769306" y="5530027"/>
            <a:ext cx="10653387" cy="646331"/>
          </a:xfrm>
          <a:prstGeom prst="rect">
            <a:avLst/>
          </a:prstGeom>
          <a:noFill/>
        </p:spPr>
        <p:txBody>
          <a:bodyPr wrap="square" rtlCol="0">
            <a:spAutoFit/>
          </a:bodyPr>
          <a:lstStyle/>
          <a:p>
            <a:r>
              <a:rPr lang="en-US" dirty="0"/>
              <a:t>*Note: IRS rules still allow for APTC if the taxpayer estimated their income as being greater than 100% FPL in good faith, but their actual income for the year fell below 100% FPL</a:t>
            </a:r>
          </a:p>
        </p:txBody>
      </p:sp>
      <p:sp>
        <p:nvSpPr>
          <p:cNvPr id="6" name="TextBox 5">
            <a:extLst>
              <a:ext uri="{FF2B5EF4-FFF2-40B4-BE49-F238E27FC236}">
                <a16:creationId xmlns:a16="http://schemas.microsoft.com/office/drawing/2014/main" id="{BA721EEB-CE91-0219-B012-F46A288B6B92}"/>
              </a:ext>
            </a:extLst>
          </p:cNvPr>
          <p:cNvSpPr txBox="1"/>
          <p:nvPr/>
        </p:nvSpPr>
        <p:spPr>
          <a:xfrm>
            <a:off x="3942014" y="6356350"/>
            <a:ext cx="5375555" cy="369332"/>
          </a:xfrm>
          <a:prstGeom prst="rect">
            <a:avLst/>
          </a:prstGeom>
          <a:noFill/>
        </p:spPr>
        <p:txBody>
          <a:bodyPr wrap="square" rtlCol="0">
            <a:spAutoFit/>
          </a:bodyPr>
          <a:lstStyle/>
          <a:p>
            <a:r>
              <a:rPr lang="en-US" dirty="0"/>
              <a:t>Source: </a:t>
            </a:r>
            <a:r>
              <a:rPr lang="en-US" dirty="0">
                <a:hlinkClick r:id="rId4"/>
              </a:rPr>
              <a:t>IRS Rev. Proc. 2024-40, pages 9-10</a:t>
            </a:r>
            <a:endParaRPr lang="en-US" dirty="0"/>
          </a:p>
        </p:txBody>
      </p:sp>
      <p:sp>
        <p:nvSpPr>
          <p:cNvPr id="4" name="Slide Number Placeholder 3">
            <a:extLst>
              <a:ext uri="{FF2B5EF4-FFF2-40B4-BE49-F238E27FC236}">
                <a16:creationId xmlns:a16="http://schemas.microsoft.com/office/drawing/2014/main" id="{A7BF7C3B-EA1F-5B99-E0F3-9EB4ADBE0E42}"/>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21</a:t>
            </a:fld>
            <a:endParaRPr lang="en-US"/>
          </a:p>
        </p:txBody>
      </p:sp>
    </p:spTree>
    <p:custDataLst>
      <p:tags r:id="rId1"/>
    </p:custDataLst>
    <p:extLst>
      <p:ext uri="{BB962C8B-B14F-4D97-AF65-F5344CB8AC3E}">
        <p14:creationId xmlns:p14="http://schemas.microsoft.com/office/powerpoint/2010/main" val="2876299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DCD1F-2EA7-AF31-07ED-010B747FD460}"/>
              </a:ext>
            </a:extLst>
          </p:cNvPr>
          <p:cNvSpPr>
            <a:spLocks noGrp="1"/>
          </p:cNvSpPr>
          <p:nvPr>
            <p:ph type="title"/>
          </p:nvPr>
        </p:nvSpPr>
        <p:spPr>
          <a:xfrm>
            <a:off x="838200" y="320040"/>
            <a:ext cx="11140190" cy="705173"/>
          </a:xfrm>
        </p:spPr>
        <p:txBody>
          <a:bodyPr>
            <a:normAutofit fontScale="90000"/>
          </a:bodyPr>
          <a:lstStyle/>
          <a:p>
            <a:r>
              <a:rPr lang="en-US" dirty="0">
                <a:latin typeface="Franklin Gothic Demi"/>
              </a:rPr>
              <a:t>How to Help Support Income and APTC Updates </a:t>
            </a:r>
          </a:p>
        </p:txBody>
      </p:sp>
      <p:sp>
        <p:nvSpPr>
          <p:cNvPr id="3" name="Content Placeholder 2">
            <a:extLst>
              <a:ext uri="{FF2B5EF4-FFF2-40B4-BE49-F238E27FC236}">
                <a16:creationId xmlns:a16="http://schemas.microsoft.com/office/drawing/2014/main" id="{BBBCD5E9-A602-08BE-6AC9-5AEA3114C31E}"/>
              </a:ext>
            </a:extLst>
          </p:cNvPr>
          <p:cNvSpPr>
            <a:spLocks noGrp="1"/>
          </p:cNvSpPr>
          <p:nvPr>
            <p:ph idx="13"/>
          </p:nvPr>
        </p:nvSpPr>
        <p:spPr>
          <a:xfrm>
            <a:off x="838200" y="1598682"/>
            <a:ext cx="10871447" cy="4515187"/>
          </a:xfrm>
        </p:spPr>
        <p:txBody>
          <a:bodyPr vert="horz" lIns="91440" tIns="0" rIns="91440" bIns="45720" rtlCol="0" anchor="t">
            <a:normAutofit fontScale="85000" lnSpcReduction="20000"/>
          </a:bodyPr>
          <a:lstStyle/>
          <a:p>
            <a:r>
              <a:rPr lang="en-US" sz="3300" dirty="0"/>
              <a:t>Some households may find it more difficult to accurately project their annual income in advance.</a:t>
            </a:r>
          </a:p>
          <a:p>
            <a:pPr marL="457200" indent="-457200">
              <a:buFont typeface="Wingdings" panose="05000000000000000000" pitchFamily="2" charset="2"/>
              <a:buChar char="§"/>
            </a:pPr>
            <a:r>
              <a:rPr lang="en-US" b="0" dirty="0">
                <a:solidFill>
                  <a:schemeClr val="tx1"/>
                </a:solidFill>
                <a:latin typeface="Franklin Gothic Book"/>
              </a:rPr>
              <a:t>Now more than ever, it is important for enrollees to understand how to adjust the APTC amount they receive each month</a:t>
            </a:r>
          </a:p>
          <a:p>
            <a:pPr marL="457200" indent="-457200">
              <a:buFont typeface="Wingdings" panose="05000000000000000000" pitchFamily="2" charset="2"/>
              <a:buChar char="§"/>
            </a:pPr>
            <a:r>
              <a:rPr lang="en-US" b="0" dirty="0">
                <a:solidFill>
                  <a:schemeClr val="tx1"/>
                </a:solidFill>
                <a:latin typeface="Franklin Gothic Book"/>
              </a:rPr>
              <a:t>This is particularly important for households who experience significant fluctuations in income over the course of a year </a:t>
            </a:r>
          </a:p>
          <a:p>
            <a:pPr marL="457200" indent="-457200">
              <a:buFont typeface="Wingdings" panose="05000000000000000000" pitchFamily="2" charset="2"/>
              <a:buChar char="§"/>
            </a:pPr>
            <a:r>
              <a:rPr lang="en-US" b="0" dirty="0">
                <a:solidFill>
                  <a:schemeClr val="tx1"/>
                </a:solidFill>
                <a:latin typeface="Franklin Gothic Book"/>
              </a:rPr>
              <a:t>NOTE: While federal APTC needs to be reconciled annually along with federal taxes, the state premium support offered through </a:t>
            </a:r>
            <a:r>
              <a:rPr lang="en-US" b="0" dirty="0" err="1">
                <a:solidFill>
                  <a:schemeClr val="tx1"/>
                </a:solidFill>
                <a:latin typeface="Franklin Gothic Book"/>
              </a:rPr>
              <a:t>ConnectorCare</a:t>
            </a:r>
            <a:r>
              <a:rPr lang="en-US" b="0" dirty="0">
                <a:solidFill>
                  <a:schemeClr val="tx1"/>
                </a:solidFill>
                <a:latin typeface="Franklin Gothic Book"/>
              </a:rPr>
              <a:t> does not have a similar reconciliation process</a:t>
            </a:r>
          </a:p>
          <a:p>
            <a:pPr marL="457200" lvl="1" indent="-457200">
              <a:spcBef>
                <a:spcPts val="1000"/>
              </a:spcBef>
              <a:buSzPct val="100000"/>
            </a:pPr>
            <a:r>
              <a:rPr lang="en-US" dirty="0">
                <a:latin typeface="Franklin Gothic Book"/>
              </a:rPr>
              <a:t>Individuals can reduce their APTC amount and still qualify for the premium and cost-sharing reductions provided by </a:t>
            </a:r>
            <a:r>
              <a:rPr lang="en-US" dirty="0" err="1">
                <a:latin typeface="Franklin Gothic Book"/>
              </a:rPr>
              <a:t>ConnectorCare</a:t>
            </a:r>
            <a:endParaRPr lang="en-US" dirty="0">
              <a:latin typeface="Franklin Gothic Book"/>
            </a:endParaRPr>
          </a:p>
          <a:p>
            <a:endParaRPr lang="en-US" dirty="0"/>
          </a:p>
        </p:txBody>
      </p:sp>
      <p:sp>
        <p:nvSpPr>
          <p:cNvPr id="4" name="Slide Number Placeholder 3">
            <a:extLst>
              <a:ext uri="{FF2B5EF4-FFF2-40B4-BE49-F238E27FC236}">
                <a16:creationId xmlns:a16="http://schemas.microsoft.com/office/drawing/2014/main" id="{627DE671-5266-4D92-1D38-C7618A358A64}"/>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22</a:t>
            </a:fld>
            <a:endParaRPr lang="en-US"/>
          </a:p>
        </p:txBody>
      </p:sp>
    </p:spTree>
    <p:custDataLst>
      <p:tags r:id="rId1"/>
    </p:custDataLst>
    <p:extLst>
      <p:ext uri="{BB962C8B-B14F-4D97-AF65-F5344CB8AC3E}">
        <p14:creationId xmlns:p14="http://schemas.microsoft.com/office/powerpoint/2010/main" val="3115834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230B8-39E8-7513-5C71-1D9192EAC8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BE4B61-E851-8986-6F1A-22CAAC9137C8}"/>
              </a:ext>
            </a:extLst>
          </p:cNvPr>
          <p:cNvSpPr>
            <a:spLocks noGrp="1"/>
          </p:cNvSpPr>
          <p:nvPr>
            <p:ph type="title"/>
          </p:nvPr>
        </p:nvSpPr>
        <p:spPr>
          <a:xfrm>
            <a:off x="841248" y="320040"/>
            <a:ext cx="10515600" cy="705173"/>
          </a:xfrm>
        </p:spPr>
        <p:txBody>
          <a:bodyPr>
            <a:normAutofit/>
          </a:bodyPr>
          <a:lstStyle/>
          <a:p>
            <a:r>
              <a:rPr lang="en-US" sz="4000" b="1" dirty="0">
                <a:latin typeface="Franklin Gothic Demi"/>
              </a:rPr>
              <a:t>Adjusting “Selected” Tax Credit Amounts</a:t>
            </a:r>
          </a:p>
        </p:txBody>
      </p:sp>
      <p:pic>
        <p:nvPicPr>
          <p:cNvPr id="11" name="Picture 10" descr="Estimated Tax Credit section in the online application. ">
            <a:extLst>
              <a:ext uri="{FF2B5EF4-FFF2-40B4-BE49-F238E27FC236}">
                <a16:creationId xmlns:a16="http://schemas.microsoft.com/office/drawing/2014/main" id="{68A46E49-1F1A-8834-F96B-935AA5464F19}"/>
              </a:ext>
            </a:extLst>
          </p:cNvPr>
          <p:cNvPicPr>
            <a:picLocks noChangeAspect="1"/>
          </p:cNvPicPr>
          <p:nvPr/>
        </p:nvPicPr>
        <p:blipFill>
          <a:blip r:embed="rId4"/>
          <a:stretch>
            <a:fillRect/>
          </a:stretch>
        </p:blipFill>
        <p:spPr>
          <a:xfrm>
            <a:off x="235964" y="1309607"/>
            <a:ext cx="6471369" cy="4463962"/>
          </a:xfrm>
          <a:prstGeom prst="rect">
            <a:avLst/>
          </a:prstGeom>
          <a:ln>
            <a:solidFill>
              <a:schemeClr val="tx1"/>
            </a:solidFill>
          </a:ln>
        </p:spPr>
      </p:pic>
      <p:sp>
        <p:nvSpPr>
          <p:cNvPr id="5" name="Content Placeholder 4">
            <a:extLst>
              <a:ext uri="{FF2B5EF4-FFF2-40B4-BE49-F238E27FC236}">
                <a16:creationId xmlns:a16="http://schemas.microsoft.com/office/drawing/2014/main" id="{C0459DA2-9BD8-5580-D447-78CD975D1836}"/>
              </a:ext>
            </a:extLst>
          </p:cNvPr>
          <p:cNvSpPr>
            <a:spLocks noGrp="1"/>
          </p:cNvSpPr>
          <p:nvPr>
            <p:ph idx="1"/>
          </p:nvPr>
        </p:nvSpPr>
        <p:spPr>
          <a:xfrm>
            <a:off x="6707333" y="1333210"/>
            <a:ext cx="5479025" cy="4215183"/>
          </a:xfrm>
        </p:spPr>
        <p:txBody>
          <a:bodyPr vert="horz" lIns="91440" tIns="45720" rIns="91440" bIns="45720" rtlCol="0" anchor="t">
            <a:noAutofit/>
          </a:bodyPr>
          <a:lstStyle/>
          <a:p>
            <a:pPr marL="457200" indent="-457200">
              <a:buFont typeface="Wingdings" panose="05000000000000000000" pitchFamily="2" charset="2"/>
              <a:buChar char="§"/>
            </a:pPr>
            <a:r>
              <a:rPr lang="en-US" sz="2000" b="1" dirty="0">
                <a:latin typeface="Franklin Gothic Book"/>
              </a:rPr>
              <a:t>The Maximum Tax Credit</a:t>
            </a:r>
            <a:r>
              <a:rPr lang="en-US" sz="2000" dirty="0">
                <a:latin typeface="Franklin Gothic Book"/>
              </a:rPr>
              <a:t> is the default APTC amount applied to the monthly premium based on the household income used in the eligibility determination</a:t>
            </a:r>
          </a:p>
          <a:p>
            <a:pPr marL="457200" indent="-457200">
              <a:buFont typeface="Wingdings" panose="05000000000000000000" pitchFamily="2" charset="2"/>
              <a:buChar char="§"/>
            </a:pPr>
            <a:r>
              <a:rPr lang="en-US" sz="2000" dirty="0">
                <a:latin typeface="Franklin Gothic Book"/>
              </a:rPr>
              <a:t>For some households, the income used for the eligibility determination may be different than the final modified adjusted gross income calculated at tax time</a:t>
            </a:r>
          </a:p>
          <a:p>
            <a:pPr marL="457200" indent="-457200">
              <a:buFont typeface="Wingdings" panose="05000000000000000000" pitchFamily="2" charset="2"/>
              <a:buChar char="§"/>
            </a:pPr>
            <a:r>
              <a:rPr lang="en-US" sz="2000" dirty="0">
                <a:latin typeface="Franklin Gothic Book"/>
              </a:rPr>
              <a:t>Enrollees eligible for APTC can apply less than the maximum tax credit each month by clicking on the “Change” button</a:t>
            </a:r>
          </a:p>
          <a:p>
            <a:pPr marL="914400" lvl="1" indent="-457200">
              <a:buFont typeface="Wingdings" panose="05000000000000000000" pitchFamily="2" charset="2"/>
              <a:buChar char="§"/>
            </a:pPr>
            <a:r>
              <a:rPr lang="en-US" sz="2000" dirty="0">
                <a:latin typeface="Franklin Gothic Book"/>
              </a:rPr>
              <a:t>This will update their “Selected Tax Credit” amount</a:t>
            </a:r>
          </a:p>
        </p:txBody>
      </p:sp>
      <p:sp>
        <p:nvSpPr>
          <p:cNvPr id="4" name="Slide Number Placeholder 3">
            <a:extLst>
              <a:ext uri="{FF2B5EF4-FFF2-40B4-BE49-F238E27FC236}">
                <a16:creationId xmlns:a16="http://schemas.microsoft.com/office/drawing/2014/main" id="{2A8C87E9-090F-54D2-5C6B-8CE7AD8624A2}"/>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23</a:t>
            </a:fld>
            <a:endParaRPr lang="en-US"/>
          </a:p>
        </p:txBody>
      </p:sp>
    </p:spTree>
    <p:custDataLst>
      <p:tags r:id="rId1"/>
    </p:custDataLst>
    <p:extLst>
      <p:ext uri="{BB962C8B-B14F-4D97-AF65-F5344CB8AC3E}">
        <p14:creationId xmlns:p14="http://schemas.microsoft.com/office/powerpoint/2010/main" val="213193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15016-E076-893C-0D75-344529CB6D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E995AA-99BE-5E40-F238-2A024ED5A370}"/>
              </a:ext>
            </a:extLst>
          </p:cNvPr>
          <p:cNvSpPr>
            <a:spLocks noGrp="1"/>
          </p:cNvSpPr>
          <p:nvPr>
            <p:ph type="title"/>
          </p:nvPr>
        </p:nvSpPr>
        <p:spPr>
          <a:xfrm>
            <a:off x="838200" y="320040"/>
            <a:ext cx="10515600" cy="705173"/>
          </a:xfrm>
        </p:spPr>
        <p:txBody>
          <a:bodyPr>
            <a:normAutofit/>
          </a:bodyPr>
          <a:lstStyle/>
          <a:p>
            <a:r>
              <a:rPr lang="en-US" sz="4000" b="1" dirty="0">
                <a:latin typeface="Franklin Gothic Demi"/>
              </a:rPr>
              <a:t>Using the APTC Slider Tool </a:t>
            </a:r>
            <a:endParaRPr lang="en-US" sz="4000" b="1" dirty="0"/>
          </a:p>
        </p:txBody>
      </p:sp>
      <p:sp>
        <p:nvSpPr>
          <p:cNvPr id="5" name="Content Placeholder 4">
            <a:extLst>
              <a:ext uri="{FF2B5EF4-FFF2-40B4-BE49-F238E27FC236}">
                <a16:creationId xmlns:a16="http://schemas.microsoft.com/office/drawing/2014/main" id="{E5509B39-34CF-5EDC-0375-2BE21B9C0E26}"/>
              </a:ext>
            </a:extLst>
          </p:cNvPr>
          <p:cNvSpPr>
            <a:spLocks noGrp="1"/>
          </p:cNvSpPr>
          <p:nvPr>
            <p:ph idx="1"/>
          </p:nvPr>
        </p:nvSpPr>
        <p:spPr/>
        <p:txBody>
          <a:bodyPr>
            <a:normAutofit fontScale="92500" lnSpcReduction="20000"/>
          </a:bodyPr>
          <a:lstStyle/>
          <a:p>
            <a:pPr marL="457200" indent="-457200">
              <a:buFont typeface="Arial" panose="020B0604020202020204" pitchFamily="34" charset="0"/>
              <a:buChar char="•"/>
            </a:pPr>
            <a:r>
              <a:rPr lang="en-US" dirty="0"/>
              <a:t>Enrollees who reduce the amount of APTC applied to their premium will pay higher premiums each month</a:t>
            </a:r>
          </a:p>
          <a:p>
            <a:pPr marL="457200" indent="-457200">
              <a:buFont typeface="Arial" panose="020B0604020202020204" pitchFamily="34" charset="0"/>
              <a:buChar char="•"/>
            </a:pPr>
            <a:r>
              <a:rPr lang="en-US" dirty="0"/>
              <a:t>However, individuals who took less APTC than they were eligible for may receive additional premium tax credits at tax time, whereas individuals who took more APTC than they were eligible for will have to pay back APTC received at tax time</a:t>
            </a:r>
          </a:p>
        </p:txBody>
      </p:sp>
      <p:pic>
        <p:nvPicPr>
          <p:cNvPr id="10" name="Picture 9" descr="Change Tax Credit section in the online application where individual can use the slider to change the amount of tax credits they would like to apply to their monthly premium.">
            <a:extLst>
              <a:ext uri="{FF2B5EF4-FFF2-40B4-BE49-F238E27FC236}">
                <a16:creationId xmlns:a16="http://schemas.microsoft.com/office/drawing/2014/main" id="{349631F1-8A72-B5C5-B776-F6B66360F3E9}"/>
              </a:ext>
            </a:extLst>
          </p:cNvPr>
          <p:cNvPicPr>
            <a:picLocks noChangeAspect="1"/>
          </p:cNvPicPr>
          <p:nvPr/>
        </p:nvPicPr>
        <p:blipFill>
          <a:blip r:embed="rId4"/>
          <a:stretch>
            <a:fillRect/>
          </a:stretch>
        </p:blipFill>
        <p:spPr>
          <a:xfrm>
            <a:off x="6281248" y="1266106"/>
            <a:ext cx="5541622" cy="4987460"/>
          </a:xfrm>
          <a:prstGeom prst="rect">
            <a:avLst/>
          </a:prstGeom>
          <a:ln>
            <a:solidFill>
              <a:schemeClr val="tx1"/>
            </a:solidFill>
          </a:ln>
        </p:spPr>
      </p:pic>
      <p:sp>
        <p:nvSpPr>
          <p:cNvPr id="4" name="Slide Number Placeholder 3">
            <a:extLst>
              <a:ext uri="{FF2B5EF4-FFF2-40B4-BE49-F238E27FC236}">
                <a16:creationId xmlns:a16="http://schemas.microsoft.com/office/drawing/2014/main" id="{EB5DE39E-F487-1D9F-9FFC-25FB6150DF19}"/>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24</a:t>
            </a:fld>
            <a:endParaRPr lang="en-US"/>
          </a:p>
        </p:txBody>
      </p:sp>
    </p:spTree>
    <p:custDataLst>
      <p:tags r:id="rId1"/>
    </p:custDataLst>
    <p:extLst>
      <p:ext uri="{BB962C8B-B14F-4D97-AF65-F5344CB8AC3E}">
        <p14:creationId xmlns:p14="http://schemas.microsoft.com/office/powerpoint/2010/main" val="3091275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57CD6-8D5D-F713-91D2-44016CDEDB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235C95-33B5-C0BA-D140-F539C675F3DE}"/>
              </a:ext>
            </a:extLst>
          </p:cNvPr>
          <p:cNvSpPr>
            <a:spLocks noGrp="1"/>
          </p:cNvSpPr>
          <p:nvPr>
            <p:ph type="title"/>
          </p:nvPr>
        </p:nvSpPr>
        <p:spPr>
          <a:xfrm>
            <a:off x="801370" y="1394460"/>
            <a:ext cx="9602470" cy="3086100"/>
          </a:xfrm>
        </p:spPr>
        <p:txBody>
          <a:bodyPr>
            <a:normAutofit/>
          </a:bodyPr>
          <a:lstStyle/>
          <a:p>
            <a:r>
              <a:rPr lang="en-US" sz="5400" dirty="0">
                <a:latin typeface="Franklin Gothic Medium"/>
              </a:rPr>
              <a:t>Annual Health Connector  </a:t>
            </a:r>
            <a:br>
              <a:rPr lang="en-US" sz="5400" dirty="0">
                <a:latin typeface="Franklin Gothic Medium"/>
              </a:rPr>
            </a:br>
            <a:r>
              <a:rPr lang="en-US" sz="5400" dirty="0">
                <a:latin typeface="Franklin Gothic Medium"/>
              </a:rPr>
              <a:t>Redeterminations &amp; Renewals Process</a:t>
            </a:r>
          </a:p>
          <a:p>
            <a:endParaRPr lang="en-US" sz="5400" dirty="0">
              <a:solidFill>
                <a:srgbClr val="FFFFFF"/>
              </a:solidFill>
              <a:latin typeface="Franklin Gothic Book"/>
              <a:cs typeface="Arial"/>
            </a:endParaRPr>
          </a:p>
        </p:txBody>
      </p:sp>
    </p:spTree>
    <p:custDataLst>
      <p:tags r:id="rId1"/>
    </p:custDataLst>
    <p:extLst>
      <p:ext uri="{BB962C8B-B14F-4D97-AF65-F5344CB8AC3E}">
        <p14:creationId xmlns:p14="http://schemas.microsoft.com/office/powerpoint/2010/main" val="4747041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028FD-1C8E-4182-8794-11FC9CFA317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6D6614A-3161-2548-B4B9-FAA81BF1742A}"/>
              </a:ext>
            </a:extLst>
          </p:cNvPr>
          <p:cNvSpPr>
            <a:spLocks noGrp="1"/>
          </p:cNvSpPr>
          <p:nvPr>
            <p:ph type="title"/>
          </p:nvPr>
        </p:nvSpPr>
        <p:spPr>
          <a:xfrm>
            <a:off x="841248" y="320040"/>
            <a:ext cx="11333018" cy="1115509"/>
          </a:xfrm>
        </p:spPr>
        <p:txBody>
          <a:bodyPr>
            <a:normAutofit fontScale="90000"/>
          </a:bodyPr>
          <a:lstStyle/>
          <a:p>
            <a:r>
              <a:rPr lang="en-US" dirty="0">
                <a:latin typeface="Franklin Gothic Demi" panose="020B0703020102020204" pitchFamily="34" charset="0"/>
                <a:cs typeface="Arial"/>
              </a:rPr>
              <a:t>Annual Health Connector </a:t>
            </a:r>
            <a:br>
              <a:rPr lang="en-US" dirty="0">
                <a:latin typeface="Franklin Gothic Demi" panose="020B0703020102020204" pitchFamily="34" charset="0"/>
                <a:cs typeface="Arial"/>
              </a:rPr>
            </a:br>
            <a:r>
              <a:rPr lang="en-US" dirty="0">
                <a:latin typeface="Franklin Gothic Demi" panose="020B0703020102020204" pitchFamily="34" charset="0"/>
                <a:cs typeface="Arial"/>
              </a:rPr>
              <a:t>Redeterminations &amp; Renewals Process Activities</a:t>
            </a:r>
          </a:p>
        </p:txBody>
      </p:sp>
      <p:sp>
        <p:nvSpPr>
          <p:cNvPr id="7" name="Content Placeholder 6">
            <a:extLst>
              <a:ext uri="{FF2B5EF4-FFF2-40B4-BE49-F238E27FC236}">
                <a16:creationId xmlns:a16="http://schemas.microsoft.com/office/drawing/2014/main" id="{BF18684C-5C70-3BA5-357D-E5458678065B}"/>
              </a:ext>
            </a:extLst>
          </p:cNvPr>
          <p:cNvSpPr>
            <a:spLocks noGrp="1"/>
          </p:cNvSpPr>
          <p:nvPr>
            <p:ph idx="13"/>
          </p:nvPr>
        </p:nvSpPr>
        <p:spPr>
          <a:xfrm>
            <a:off x="858982" y="1800180"/>
            <a:ext cx="10273838" cy="4283303"/>
          </a:xfrm>
        </p:spPr>
        <p:txBody>
          <a:bodyPr vert="horz" wrap="square" lIns="38100" tIns="38100" rIns="38100" bIns="38100" numCol="1" anchor="t" anchorCtr="0" compatLnSpc="1">
            <a:prstTxWarp prst="textNoShape">
              <a:avLst/>
            </a:prstTxWarp>
            <a:noAutofit/>
          </a:bodyPr>
          <a:lstStyle/>
          <a:p>
            <a:pPr>
              <a:buClr>
                <a:srgbClr val="5C5A5A"/>
              </a:buClr>
              <a:buSzPct val="100000"/>
            </a:pPr>
            <a:r>
              <a:rPr lang="en-US" b="1" dirty="0">
                <a:latin typeface="Franklin Gothic Book"/>
                <a:cs typeface="Arial"/>
              </a:rPr>
              <a:t>The Health Connector’s Redetermination and Renewal Processes are a set of activities that happen each year before and during the Health Connector’s Open Enrollment period.</a:t>
            </a:r>
          </a:p>
          <a:p>
            <a:pPr marL="455295" lvl="1" indent="-457200">
              <a:buClr>
                <a:srgbClr val="0070C0"/>
              </a:buClr>
              <a:buSzPct val="100000"/>
              <a:buFont typeface="Arial" panose="020B0604020202020204" pitchFamily="34" charset="0"/>
              <a:buChar char="•"/>
            </a:pPr>
            <a:r>
              <a:rPr lang="en-US" dirty="0">
                <a:latin typeface="+mn-lt"/>
                <a:cs typeface="Arial"/>
              </a:rPr>
              <a:t>Those with health insurance coverage through the Health Connector have their eligibility redetermined so that they can be renewed into coverage for the upcoming plan year.</a:t>
            </a:r>
          </a:p>
          <a:p>
            <a:pPr marL="455295" lvl="1" indent="-457200">
              <a:buClr>
                <a:srgbClr val="0070C0"/>
              </a:buClr>
              <a:buSzPct val="100000"/>
              <a:buFont typeface="Arial" panose="020B0604020202020204" pitchFamily="34" charset="0"/>
              <a:buChar char="•"/>
            </a:pPr>
            <a:r>
              <a:rPr lang="en-US" dirty="0">
                <a:latin typeface="+mn-lt"/>
                <a:cs typeface="Arial"/>
              </a:rPr>
              <a:t>In August through September, the Health Connector starts preliminary eligibility determinations for actively enrolled Health Connector members. </a:t>
            </a:r>
            <a:endParaRPr lang="en-US" dirty="0">
              <a:highlight>
                <a:srgbClr val="FFFF00"/>
              </a:highlight>
              <a:latin typeface="+mn-lt"/>
              <a:cs typeface="Arial"/>
            </a:endParaRPr>
          </a:p>
          <a:p>
            <a:endParaRPr lang="en-US" dirty="0"/>
          </a:p>
        </p:txBody>
      </p:sp>
      <p:sp>
        <p:nvSpPr>
          <p:cNvPr id="3" name="Slide Number Placeholder 5">
            <a:extLst>
              <a:ext uri="{FF2B5EF4-FFF2-40B4-BE49-F238E27FC236}">
                <a16:creationId xmlns:a16="http://schemas.microsoft.com/office/drawing/2014/main" id="{CD508D5E-2C39-7473-5D94-18BD93611D4C}"/>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254B5E65-296D-440E-9811-9528B653460B}" type="slidenum">
              <a:rPr lang="en-US" smtClean="0"/>
              <a:pPr/>
              <a:t>26</a:t>
            </a:fld>
            <a:endParaRPr lang="en-US"/>
          </a:p>
        </p:txBody>
      </p:sp>
    </p:spTree>
    <p:custDataLst>
      <p:tags r:id="rId1"/>
    </p:custDataLst>
    <p:extLst>
      <p:ext uri="{BB962C8B-B14F-4D97-AF65-F5344CB8AC3E}">
        <p14:creationId xmlns:p14="http://schemas.microsoft.com/office/powerpoint/2010/main" val="515478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7BDA0-AB5C-BE2B-BA0C-50CDEDF90E8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0AFE14C-7875-9DD5-E6E3-0667279A607B}"/>
              </a:ext>
            </a:extLst>
          </p:cNvPr>
          <p:cNvSpPr>
            <a:spLocks noGrp="1"/>
          </p:cNvSpPr>
          <p:nvPr>
            <p:ph type="title"/>
          </p:nvPr>
        </p:nvSpPr>
        <p:spPr>
          <a:xfrm>
            <a:off x="838200" y="320040"/>
            <a:ext cx="10926170" cy="1278795"/>
          </a:xfrm>
        </p:spPr>
        <p:txBody>
          <a:bodyPr>
            <a:normAutofit fontScale="90000"/>
          </a:bodyPr>
          <a:lstStyle/>
          <a:p>
            <a:r>
              <a:rPr lang="en-US" dirty="0">
                <a:latin typeface="Franklin Gothic Demi" panose="020B0703020102020204" pitchFamily="34" charset="0"/>
                <a:cs typeface="Arial"/>
              </a:rPr>
              <a:t>Annual Health Connector Annual </a:t>
            </a:r>
            <a:br>
              <a:rPr lang="en-US" dirty="0">
                <a:latin typeface="Franklin Gothic Demi" panose="020B0703020102020204" pitchFamily="34" charset="0"/>
                <a:cs typeface="Arial"/>
              </a:rPr>
            </a:br>
            <a:r>
              <a:rPr lang="en-US" dirty="0">
                <a:latin typeface="Franklin Gothic Demi" panose="020B0703020102020204" pitchFamily="34" charset="0"/>
                <a:cs typeface="Arial"/>
              </a:rPr>
              <a:t>Redeterminations &amp; Renewals Process Timeline</a:t>
            </a:r>
          </a:p>
        </p:txBody>
      </p:sp>
      <p:sp>
        <p:nvSpPr>
          <p:cNvPr id="7" name="Content Placeholder 6">
            <a:extLst>
              <a:ext uri="{FF2B5EF4-FFF2-40B4-BE49-F238E27FC236}">
                <a16:creationId xmlns:a16="http://schemas.microsoft.com/office/drawing/2014/main" id="{6460B6EE-B450-EEEB-A3CC-7320530F7971}"/>
              </a:ext>
            </a:extLst>
          </p:cNvPr>
          <p:cNvSpPr>
            <a:spLocks noGrp="1"/>
          </p:cNvSpPr>
          <p:nvPr>
            <p:ph idx="13"/>
          </p:nvPr>
        </p:nvSpPr>
        <p:spPr>
          <a:xfrm>
            <a:off x="838200" y="1716599"/>
            <a:ext cx="10507633" cy="1513634"/>
          </a:xfrm>
        </p:spPr>
        <p:txBody>
          <a:bodyPr vert="horz" wrap="square" lIns="38100" tIns="38100" rIns="38100" bIns="38100" numCol="1" anchor="t" anchorCtr="0" compatLnSpc="1">
            <a:prstTxWarp prst="textNoShape">
              <a:avLst/>
            </a:prstTxWarp>
            <a:noAutofit/>
          </a:bodyPr>
          <a:lstStyle/>
          <a:p>
            <a:r>
              <a:rPr lang="en-US" dirty="0">
                <a:solidFill>
                  <a:schemeClr val="tx1"/>
                </a:solidFill>
                <a:latin typeface="Franklin Gothic Book"/>
                <a:cs typeface="Arial"/>
              </a:rPr>
              <a:t>Stay up to date via Massachusetts Health Care Training Forum (MTF) </a:t>
            </a:r>
            <a:r>
              <a:rPr lang="en-US" sz="2800" b="1" dirty="0">
                <a:solidFill>
                  <a:schemeClr val="tx1"/>
                </a:solidFill>
                <a:latin typeface="Franklin Gothic Book"/>
                <a:cs typeface="Arial"/>
              </a:rPr>
              <a:t>email </a:t>
            </a:r>
            <a:r>
              <a:rPr lang="en-US" dirty="0">
                <a:solidFill>
                  <a:schemeClr val="tx1"/>
                </a:solidFill>
                <a:latin typeface="Franklin Gothic Book"/>
                <a:cs typeface="Arial"/>
              </a:rPr>
              <a:t>updates and webinars about</a:t>
            </a:r>
            <a:r>
              <a:rPr lang="en-US" sz="2800" dirty="0">
                <a:solidFill>
                  <a:schemeClr val="tx1"/>
                </a:solidFill>
                <a:latin typeface="Franklin Gothic Book"/>
                <a:cs typeface="Arial"/>
              </a:rPr>
              <a:t> </a:t>
            </a:r>
            <a:r>
              <a:rPr lang="en-US" dirty="0">
                <a:solidFill>
                  <a:schemeClr val="tx1"/>
                </a:solidFill>
                <a:latin typeface="Franklin Gothic Book"/>
                <a:cs typeface="Arial"/>
              </a:rPr>
              <a:t>additional details or plan </a:t>
            </a:r>
            <a:r>
              <a:rPr lang="en-US" sz="2800" dirty="0">
                <a:solidFill>
                  <a:schemeClr val="tx1"/>
                </a:solidFill>
                <a:latin typeface="Franklin Gothic Book"/>
                <a:cs typeface="Arial"/>
              </a:rPr>
              <a:t>changes</a:t>
            </a:r>
            <a:r>
              <a:rPr lang="en-US" dirty="0">
                <a:solidFill>
                  <a:schemeClr val="tx1"/>
                </a:solidFill>
                <a:latin typeface="Franklin Gothic Book"/>
                <a:cs typeface="Arial"/>
              </a:rPr>
              <a:t> </a:t>
            </a:r>
            <a:r>
              <a:rPr lang="en-US" sz="2800" dirty="0">
                <a:solidFill>
                  <a:schemeClr val="tx1"/>
                </a:solidFill>
                <a:latin typeface="Franklin Gothic Book"/>
                <a:cs typeface="Arial"/>
              </a:rPr>
              <a:t>for coverage starting </a:t>
            </a:r>
            <a:r>
              <a:rPr lang="en-US" sz="2800" b="1" dirty="0">
                <a:solidFill>
                  <a:schemeClr val="tx1"/>
                </a:solidFill>
                <a:latin typeface="Franklin Gothic Book"/>
                <a:cs typeface="Arial"/>
              </a:rPr>
              <a:t>January 1, </a:t>
            </a:r>
            <a:r>
              <a:rPr lang="en-US" dirty="0">
                <a:solidFill>
                  <a:schemeClr val="tx1"/>
                </a:solidFill>
                <a:latin typeface="Franklin Gothic Book"/>
                <a:cs typeface="Arial"/>
              </a:rPr>
              <a:t>2027</a:t>
            </a:r>
            <a:r>
              <a:rPr lang="en-US" sz="2800" dirty="0">
                <a:latin typeface="Franklin Gothic Book"/>
                <a:cs typeface="Arial"/>
              </a:rPr>
              <a:t>.</a:t>
            </a:r>
            <a:endParaRPr lang="en-US" sz="2800" dirty="0">
              <a:cs typeface="Arial"/>
            </a:endParaRPr>
          </a:p>
          <a:p>
            <a:pPr marL="226695" lvl="1">
              <a:buClr>
                <a:srgbClr val="5C5A5A"/>
              </a:buClr>
              <a:buSzPct val="100000"/>
            </a:pPr>
            <a:endParaRPr lang="en-US" sz="1400" dirty="0"/>
          </a:p>
          <a:p>
            <a:endParaRPr lang="en-US" dirty="0"/>
          </a:p>
          <a:p>
            <a:endParaRPr lang="en-US" dirty="0"/>
          </a:p>
        </p:txBody>
      </p:sp>
      <p:sp>
        <p:nvSpPr>
          <p:cNvPr id="62" name="Chevron 36">
            <a:extLst>
              <a:ext uri="{FF2B5EF4-FFF2-40B4-BE49-F238E27FC236}">
                <a16:creationId xmlns:a16="http://schemas.microsoft.com/office/drawing/2014/main" id="{F17D207D-1C39-3747-13F8-BF9E7ACC138D}"/>
              </a:ext>
              <a:ext uri="{C183D7F6-B498-43B3-948B-1728B52AA6E4}">
                <adec:decorative xmlns:adec="http://schemas.microsoft.com/office/drawing/2017/decorative" val="1"/>
              </a:ext>
            </a:extLst>
          </p:cNvPr>
          <p:cNvSpPr/>
          <p:nvPr/>
        </p:nvSpPr>
        <p:spPr>
          <a:xfrm>
            <a:off x="5082481" y="3230233"/>
            <a:ext cx="2084832" cy="2394467"/>
          </a:xfrm>
          <a:prstGeom prst="chevron">
            <a:avLst>
              <a:gd name="adj" fmla="val 20758"/>
            </a:avLst>
          </a:prstGeom>
          <a:solidFill>
            <a:srgbClr val="008C99"/>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a:solidFill>
                <a:srgbClr val="FFFFFF"/>
              </a:solidFill>
              <a:latin typeface="Roboto Bold" charset="0"/>
            </a:endParaRPr>
          </a:p>
        </p:txBody>
      </p:sp>
      <p:sp>
        <p:nvSpPr>
          <p:cNvPr id="63" name="Chevron 36">
            <a:extLst>
              <a:ext uri="{FF2B5EF4-FFF2-40B4-BE49-F238E27FC236}">
                <a16:creationId xmlns:a16="http://schemas.microsoft.com/office/drawing/2014/main" id="{04D925B6-BFD8-5E58-CE8F-8D70DB1DD22E}"/>
              </a:ext>
              <a:ext uri="{C183D7F6-B498-43B3-948B-1728B52AA6E4}">
                <adec:decorative xmlns:adec="http://schemas.microsoft.com/office/drawing/2017/decorative" val="1"/>
              </a:ext>
            </a:extLst>
          </p:cNvPr>
          <p:cNvSpPr/>
          <p:nvPr/>
        </p:nvSpPr>
        <p:spPr>
          <a:xfrm>
            <a:off x="6886305" y="3230233"/>
            <a:ext cx="2084832" cy="2414448"/>
          </a:xfrm>
          <a:prstGeom prst="chevron">
            <a:avLst>
              <a:gd name="adj" fmla="val 20758"/>
            </a:avLst>
          </a:prstGeom>
          <a:solidFill>
            <a:srgbClr val="E6009D"/>
          </a:solidFill>
          <a:ln>
            <a:solidFill>
              <a:srgbClr val="E6009D"/>
            </a:solid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highlight>
                <a:srgbClr val="FFFF00"/>
              </a:highlight>
              <a:latin typeface="Roboto Bold" charset="0"/>
            </a:endParaRPr>
          </a:p>
        </p:txBody>
      </p:sp>
      <p:sp>
        <p:nvSpPr>
          <p:cNvPr id="61" name="Chevron 36">
            <a:extLst>
              <a:ext uri="{FF2B5EF4-FFF2-40B4-BE49-F238E27FC236}">
                <a16:creationId xmlns:a16="http://schemas.microsoft.com/office/drawing/2014/main" id="{96736972-2CAE-BA12-E15E-837ABBB2DA73}"/>
              </a:ext>
              <a:ext uri="{C183D7F6-B498-43B3-948B-1728B52AA6E4}">
                <adec:decorative xmlns:adec="http://schemas.microsoft.com/office/drawing/2017/decorative" val="1"/>
              </a:ext>
            </a:extLst>
          </p:cNvPr>
          <p:cNvSpPr/>
          <p:nvPr/>
        </p:nvSpPr>
        <p:spPr>
          <a:xfrm>
            <a:off x="3277403" y="3230233"/>
            <a:ext cx="2084832" cy="2394467"/>
          </a:xfrm>
          <a:prstGeom prst="chevron">
            <a:avLst>
              <a:gd name="adj" fmla="val 20758"/>
            </a:avLst>
          </a:prstGeom>
          <a:solidFill>
            <a:srgbClr val="6CB33F"/>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dirty="0">
              <a:solidFill>
                <a:srgbClr val="FFFFFF"/>
              </a:solidFill>
              <a:latin typeface="Roboto Bold" charset="0"/>
            </a:endParaRPr>
          </a:p>
        </p:txBody>
      </p:sp>
      <p:sp>
        <p:nvSpPr>
          <p:cNvPr id="64" name="Chevron 36">
            <a:extLst>
              <a:ext uri="{FF2B5EF4-FFF2-40B4-BE49-F238E27FC236}">
                <a16:creationId xmlns:a16="http://schemas.microsoft.com/office/drawing/2014/main" id="{C6D9CC4A-AC0C-7618-F682-011E51BC382E}"/>
              </a:ext>
              <a:ext uri="{C183D7F6-B498-43B3-948B-1728B52AA6E4}">
                <adec:decorative xmlns:adec="http://schemas.microsoft.com/office/drawing/2017/decorative" val="1"/>
              </a:ext>
            </a:extLst>
          </p:cNvPr>
          <p:cNvSpPr/>
          <p:nvPr/>
        </p:nvSpPr>
        <p:spPr>
          <a:xfrm>
            <a:off x="8716180" y="3213352"/>
            <a:ext cx="2084832" cy="2414448"/>
          </a:xfrm>
          <a:prstGeom prst="chevron">
            <a:avLst>
              <a:gd name="adj" fmla="val 20758"/>
            </a:avLst>
          </a:prstGeom>
          <a:solidFill>
            <a:srgbClr val="DC8E28"/>
          </a:solidFill>
          <a:ln>
            <a:noFill/>
          </a:ln>
          <a:effectLst/>
        </p:spPr>
        <p:style>
          <a:lnRef idx="1">
            <a:schemeClr val="accent1"/>
          </a:lnRef>
          <a:fillRef idx="3">
            <a:schemeClr val="accent1"/>
          </a:fillRef>
          <a:effectRef idx="2">
            <a:schemeClr val="accent1"/>
          </a:effectRef>
          <a:fontRef idx="minor">
            <a:schemeClr val="lt1"/>
          </a:fontRef>
        </p:style>
        <p:txBody>
          <a:bodyPr vert="horz" lIns="137160" tIns="0" bIns="68580" rtlCol="0" anchor="ctr" anchorCtr="0"/>
          <a:lstStyle/>
          <a:p>
            <a:pPr algn="ctr"/>
            <a:endParaRPr lang="en-US" sz="450" b="1">
              <a:solidFill>
                <a:schemeClr val="tx1"/>
              </a:solidFill>
              <a:latin typeface="Roboto Bold" charset="0"/>
            </a:endParaRPr>
          </a:p>
        </p:txBody>
      </p:sp>
      <p:pic>
        <p:nvPicPr>
          <p:cNvPr id="5" name="Picture 4">
            <a:extLst>
              <a:ext uri="{FF2B5EF4-FFF2-40B4-BE49-F238E27FC236}">
                <a16:creationId xmlns:a16="http://schemas.microsoft.com/office/drawing/2014/main" id="{7FCCC859-0A9C-F964-5805-6D93BC99B03A}"/>
              </a:ext>
              <a:ext uri="{C183D7F6-B498-43B3-948B-1728B52AA6E4}">
                <adec:decorative xmlns:adec="http://schemas.microsoft.com/office/drawing/2017/decorative" val="1"/>
              </a:ext>
            </a:extLst>
          </p:cNvPr>
          <p:cNvPicPr>
            <a:picLocks/>
          </p:cNvPicPr>
          <p:nvPr/>
        </p:nvPicPr>
        <p:blipFill>
          <a:blip r:embed="rId4"/>
          <a:stretch>
            <a:fillRect/>
          </a:stretch>
        </p:blipFill>
        <p:spPr>
          <a:xfrm>
            <a:off x="1499441" y="3230233"/>
            <a:ext cx="2084832" cy="2352774"/>
          </a:xfrm>
          <a:prstGeom prst="rect">
            <a:avLst/>
          </a:prstGeom>
        </p:spPr>
      </p:pic>
      <p:sp>
        <p:nvSpPr>
          <p:cNvPr id="10" name="TextBox 9">
            <a:extLst>
              <a:ext uri="{FF2B5EF4-FFF2-40B4-BE49-F238E27FC236}">
                <a16:creationId xmlns:a16="http://schemas.microsoft.com/office/drawing/2014/main" id="{26DBC1F1-464D-8408-C5B5-9FE3C6E75B61}"/>
              </a:ext>
            </a:extLst>
          </p:cNvPr>
          <p:cNvSpPr txBox="1"/>
          <p:nvPr/>
        </p:nvSpPr>
        <p:spPr>
          <a:xfrm>
            <a:off x="1756065" y="3326904"/>
            <a:ext cx="1669774" cy="2308324"/>
          </a:xfrm>
          <a:prstGeom prst="rect">
            <a:avLst/>
          </a:prstGeom>
          <a:noFill/>
        </p:spPr>
        <p:txBody>
          <a:bodyPr wrap="square" rtlCol="0">
            <a:spAutoFit/>
          </a:bodyPr>
          <a:lstStyle/>
          <a:p>
            <a:pPr algn="ctr"/>
            <a:r>
              <a:rPr lang="en-US" dirty="0">
                <a:latin typeface="Franklin Gothic Demi" panose="020B0703020102020204" pitchFamily="34" charset="0"/>
              </a:rPr>
              <a:t>Preliminary Eligibility Determination</a:t>
            </a:r>
          </a:p>
          <a:p>
            <a:pPr algn="ctr"/>
            <a:endParaRPr lang="en-US" dirty="0">
              <a:latin typeface="Franklin Gothic Demi" panose="020B0703020102020204" pitchFamily="34" charset="0"/>
            </a:endParaRPr>
          </a:p>
          <a:p>
            <a:pPr algn="ctr"/>
            <a:endParaRPr lang="en-US" dirty="0">
              <a:latin typeface="Franklin Gothic Demi" panose="020B0703020102020204" pitchFamily="34" charset="0"/>
            </a:endParaRPr>
          </a:p>
          <a:p>
            <a:pPr algn="ctr"/>
            <a:endParaRPr lang="en-US" dirty="0">
              <a:latin typeface="Franklin Gothic Demi" panose="020B0703020102020204" pitchFamily="34" charset="0"/>
            </a:endParaRPr>
          </a:p>
          <a:p>
            <a:pPr algn="ctr"/>
            <a:r>
              <a:rPr lang="en-US" dirty="0">
                <a:latin typeface="Franklin Gothic Demi" panose="020B0703020102020204" pitchFamily="34" charset="0"/>
              </a:rPr>
              <a:t>August-September</a:t>
            </a:r>
          </a:p>
        </p:txBody>
      </p:sp>
      <p:sp>
        <p:nvSpPr>
          <p:cNvPr id="14" name="TextBox 13">
            <a:extLst>
              <a:ext uri="{FF2B5EF4-FFF2-40B4-BE49-F238E27FC236}">
                <a16:creationId xmlns:a16="http://schemas.microsoft.com/office/drawing/2014/main" id="{A2F0014A-AB32-6498-EA23-B8A80C772763}"/>
              </a:ext>
            </a:extLst>
          </p:cNvPr>
          <p:cNvSpPr txBox="1"/>
          <p:nvPr/>
        </p:nvSpPr>
        <p:spPr>
          <a:xfrm>
            <a:off x="3585940" y="3326904"/>
            <a:ext cx="1669774" cy="2308324"/>
          </a:xfrm>
          <a:prstGeom prst="rect">
            <a:avLst/>
          </a:prstGeom>
          <a:noFill/>
        </p:spPr>
        <p:txBody>
          <a:bodyPr wrap="square" rtlCol="0">
            <a:spAutoFit/>
          </a:bodyPr>
          <a:lstStyle/>
          <a:p>
            <a:pPr algn="ctr"/>
            <a:r>
              <a:rPr lang="en-US" dirty="0">
                <a:latin typeface="Franklin Gothic Demi" panose="020B0703020102020204" pitchFamily="34" charset="0"/>
              </a:rPr>
              <a:t>Preliminary Eligibility Notice and Review Period</a:t>
            </a:r>
          </a:p>
          <a:p>
            <a:pPr algn="ctr"/>
            <a:endParaRPr lang="en-US" dirty="0">
              <a:latin typeface="Franklin Gothic Demi" panose="020B0703020102020204" pitchFamily="34" charset="0"/>
            </a:endParaRPr>
          </a:p>
          <a:p>
            <a:pPr algn="ctr"/>
            <a:endParaRPr lang="en-US" dirty="0">
              <a:latin typeface="Franklin Gothic Demi" panose="020B0703020102020204" pitchFamily="34" charset="0"/>
            </a:endParaRPr>
          </a:p>
          <a:p>
            <a:pPr algn="ctr"/>
            <a:r>
              <a:rPr lang="en-US" dirty="0">
                <a:latin typeface="Franklin Gothic Demi" panose="020B0703020102020204" pitchFamily="34" charset="0"/>
              </a:rPr>
              <a:t>August-October</a:t>
            </a:r>
          </a:p>
        </p:txBody>
      </p:sp>
      <p:sp>
        <p:nvSpPr>
          <p:cNvPr id="16" name="TextBox 15">
            <a:extLst>
              <a:ext uri="{FF2B5EF4-FFF2-40B4-BE49-F238E27FC236}">
                <a16:creationId xmlns:a16="http://schemas.microsoft.com/office/drawing/2014/main" id="{AC9BE8E8-A3E8-9028-08C9-48BB019E80F6}"/>
              </a:ext>
            </a:extLst>
          </p:cNvPr>
          <p:cNvSpPr txBox="1"/>
          <p:nvPr/>
        </p:nvSpPr>
        <p:spPr>
          <a:xfrm>
            <a:off x="5338618" y="3316376"/>
            <a:ext cx="1681343" cy="2308324"/>
          </a:xfrm>
          <a:prstGeom prst="rect">
            <a:avLst/>
          </a:prstGeom>
          <a:noFill/>
        </p:spPr>
        <p:txBody>
          <a:bodyPr wrap="square" rtlCol="0">
            <a:spAutoFit/>
          </a:bodyPr>
          <a:lstStyle/>
          <a:p>
            <a:pPr algn="ctr"/>
            <a:r>
              <a:rPr lang="en-US" dirty="0">
                <a:latin typeface="Franklin Gothic Demi" panose="020B0703020102020204" pitchFamily="34" charset="0"/>
                <a:ea typeface="Roboto" charset="0"/>
                <a:cs typeface="Roboto" charset="0"/>
              </a:rPr>
              <a:t>Final </a:t>
            </a:r>
          </a:p>
          <a:p>
            <a:pPr algn="ctr"/>
            <a:r>
              <a:rPr lang="en-US" dirty="0">
                <a:latin typeface="Franklin Gothic Demi" panose="020B0703020102020204" pitchFamily="34" charset="0"/>
                <a:ea typeface="Roboto" charset="0"/>
                <a:cs typeface="Roboto" charset="0"/>
              </a:rPr>
              <a:t>Eligibility Determination &amp; Renewal Notice</a:t>
            </a:r>
          </a:p>
          <a:p>
            <a:pPr algn="ctr"/>
            <a:endParaRPr lang="en-US" dirty="0">
              <a:solidFill>
                <a:schemeClr val="bg1"/>
              </a:solidFill>
              <a:latin typeface="Franklin Gothic Demi" panose="020B0703020102020204" pitchFamily="34" charset="0"/>
              <a:ea typeface="Roboto" charset="0"/>
              <a:cs typeface="Roboto" charset="0"/>
            </a:endParaRPr>
          </a:p>
          <a:p>
            <a:pPr algn="ctr"/>
            <a:endParaRPr lang="en-US" dirty="0">
              <a:solidFill>
                <a:schemeClr val="bg1"/>
              </a:solidFill>
              <a:latin typeface="Franklin Gothic Demi" panose="020B0703020102020204" pitchFamily="34" charset="0"/>
              <a:ea typeface="Roboto" charset="0"/>
              <a:cs typeface="Roboto" charset="0"/>
            </a:endParaRPr>
          </a:p>
          <a:p>
            <a:pPr algn="ctr"/>
            <a:r>
              <a:rPr lang="en-US" dirty="0">
                <a:latin typeface="Franklin Gothic Demi" panose="020B0703020102020204" pitchFamily="34" charset="0"/>
                <a:ea typeface="Roboto" charset="0"/>
                <a:cs typeface="Roboto" charset="0"/>
              </a:rPr>
              <a:t>October</a:t>
            </a:r>
          </a:p>
        </p:txBody>
      </p:sp>
      <p:sp>
        <p:nvSpPr>
          <p:cNvPr id="2" name="TextBox 1">
            <a:extLst>
              <a:ext uri="{FF2B5EF4-FFF2-40B4-BE49-F238E27FC236}">
                <a16:creationId xmlns:a16="http://schemas.microsoft.com/office/drawing/2014/main" id="{474C699A-73CB-1739-98E7-C17C2E574D9F}"/>
              </a:ext>
            </a:extLst>
          </p:cNvPr>
          <p:cNvSpPr txBox="1"/>
          <p:nvPr/>
        </p:nvSpPr>
        <p:spPr>
          <a:xfrm>
            <a:off x="7115126" y="3326904"/>
            <a:ext cx="1576257" cy="2308324"/>
          </a:xfrm>
          <a:prstGeom prst="rect">
            <a:avLst/>
          </a:prstGeom>
          <a:noFill/>
        </p:spPr>
        <p:txBody>
          <a:bodyPr wrap="square" rtlCol="0">
            <a:spAutoFit/>
          </a:bodyPr>
          <a:lstStyle/>
          <a:p>
            <a:pPr algn="ctr"/>
            <a:r>
              <a:rPr lang="en-US" dirty="0">
                <a:latin typeface="Franklin Gothic Demi" panose="020B0703020102020204" pitchFamily="34" charset="0"/>
                <a:ea typeface="Roboto" charset="0"/>
                <a:cs typeface="Roboto" charset="0"/>
              </a:rPr>
              <a:t>Renewal into a Health Connector Plan</a:t>
            </a:r>
          </a:p>
          <a:p>
            <a:pPr algn="ctr"/>
            <a:endParaRPr lang="en-US" dirty="0">
              <a:solidFill>
                <a:schemeClr val="bg1"/>
              </a:solidFill>
              <a:latin typeface="Franklin Gothic Demi" panose="020B0703020102020204" pitchFamily="34" charset="0"/>
              <a:ea typeface="Roboto" charset="0"/>
              <a:cs typeface="Roboto" charset="0"/>
            </a:endParaRPr>
          </a:p>
          <a:p>
            <a:pPr algn="ctr"/>
            <a:endParaRPr lang="en-US" dirty="0">
              <a:solidFill>
                <a:schemeClr val="bg1"/>
              </a:solidFill>
              <a:latin typeface="Franklin Gothic Demi" panose="020B0703020102020204" pitchFamily="34" charset="0"/>
              <a:ea typeface="Roboto" charset="0"/>
              <a:cs typeface="Roboto" charset="0"/>
            </a:endParaRPr>
          </a:p>
          <a:p>
            <a:pPr algn="ctr"/>
            <a:endParaRPr lang="en-US" dirty="0">
              <a:solidFill>
                <a:schemeClr val="bg1"/>
              </a:solidFill>
              <a:latin typeface="Franklin Gothic Demi" panose="020B0703020102020204" pitchFamily="34" charset="0"/>
              <a:ea typeface="Roboto" charset="0"/>
              <a:cs typeface="Roboto" charset="0"/>
            </a:endParaRPr>
          </a:p>
          <a:p>
            <a:pPr algn="ctr"/>
            <a:r>
              <a:rPr lang="en-US" dirty="0">
                <a:latin typeface="Franklin Gothic Demi" panose="020B0703020102020204" pitchFamily="34" charset="0"/>
                <a:ea typeface="Roboto" charset="0"/>
                <a:cs typeface="Roboto" charset="0"/>
              </a:rPr>
              <a:t>November</a:t>
            </a:r>
          </a:p>
        </p:txBody>
      </p:sp>
      <p:sp>
        <p:nvSpPr>
          <p:cNvPr id="18" name="TextBox 17">
            <a:extLst>
              <a:ext uri="{FF2B5EF4-FFF2-40B4-BE49-F238E27FC236}">
                <a16:creationId xmlns:a16="http://schemas.microsoft.com/office/drawing/2014/main" id="{C2628E0B-F896-DFB7-60BE-FD36F49D83B0}"/>
              </a:ext>
            </a:extLst>
          </p:cNvPr>
          <p:cNvSpPr txBox="1"/>
          <p:nvPr/>
        </p:nvSpPr>
        <p:spPr>
          <a:xfrm>
            <a:off x="8920204" y="3310943"/>
            <a:ext cx="1576257" cy="2308324"/>
          </a:xfrm>
          <a:prstGeom prst="rect">
            <a:avLst/>
          </a:prstGeom>
          <a:noFill/>
        </p:spPr>
        <p:txBody>
          <a:bodyPr wrap="square" rtlCol="0">
            <a:spAutoFit/>
          </a:bodyPr>
          <a:lstStyle/>
          <a:p>
            <a:pPr algn="ctr"/>
            <a:r>
              <a:rPr lang="en-US" dirty="0">
                <a:latin typeface="Franklin Gothic Demi" panose="020B0703020102020204" pitchFamily="34" charset="0"/>
                <a:ea typeface="Roboto" charset="0"/>
                <a:cs typeface="Roboto" charset="0"/>
              </a:rPr>
              <a:t>Billing and Payment for January 1 Coverage</a:t>
            </a:r>
          </a:p>
          <a:p>
            <a:pPr algn="ctr"/>
            <a:endParaRPr lang="en-US" dirty="0">
              <a:solidFill>
                <a:schemeClr val="bg1"/>
              </a:solidFill>
              <a:latin typeface="Franklin Gothic Demi" panose="020B0703020102020204" pitchFamily="34" charset="0"/>
              <a:ea typeface="Roboto" charset="0"/>
              <a:cs typeface="Roboto" charset="0"/>
            </a:endParaRPr>
          </a:p>
          <a:p>
            <a:pPr algn="ctr"/>
            <a:endParaRPr lang="en-US" dirty="0">
              <a:solidFill>
                <a:schemeClr val="bg1"/>
              </a:solidFill>
              <a:latin typeface="Franklin Gothic Demi" panose="020B0703020102020204" pitchFamily="34" charset="0"/>
              <a:ea typeface="Roboto" charset="0"/>
              <a:cs typeface="Roboto" charset="0"/>
            </a:endParaRPr>
          </a:p>
          <a:p>
            <a:pPr algn="ctr"/>
            <a:endParaRPr lang="en-US" dirty="0">
              <a:solidFill>
                <a:schemeClr val="bg1"/>
              </a:solidFill>
              <a:latin typeface="Franklin Gothic Demi" panose="020B0703020102020204" pitchFamily="34" charset="0"/>
              <a:ea typeface="Roboto" charset="0"/>
              <a:cs typeface="Roboto" charset="0"/>
            </a:endParaRPr>
          </a:p>
          <a:p>
            <a:pPr algn="ctr"/>
            <a:r>
              <a:rPr lang="en-US" dirty="0">
                <a:latin typeface="Franklin Gothic Demi" panose="020B0703020102020204" pitchFamily="34" charset="0"/>
                <a:ea typeface="Roboto" charset="0"/>
                <a:cs typeface="Roboto" charset="0"/>
              </a:rPr>
              <a:t>December</a:t>
            </a:r>
          </a:p>
        </p:txBody>
      </p:sp>
      <p:sp>
        <p:nvSpPr>
          <p:cNvPr id="8" name="Slide Number Placeholder 5">
            <a:extLst>
              <a:ext uri="{FF2B5EF4-FFF2-40B4-BE49-F238E27FC236}">
                <a16:creationId xmlns:a16="http://schemas.microsoft.com/office/drawing/2014/main" id="{1BCC35DA-5E65-3481-5279-6887C73D3D08}"/>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254B5E65-296D-440E-9811-9528B653460B}" type="slidenum">
              <a:rPr lang="en-US" smtClean="0"/>
              <a:pPr/>
              <a:t>27</a:t>
            </a:fld>
            <a:endParaRPr lang="en-US"/>
          </a:p>
        </p:txBody>
      </p:sp>
    </p:spTree>
    <p:custDataLst>
      <p:tags r:id="rId1"/>
    </p:custDataLst>
    <p:extLst>
      <p:ext uri="{BB962C8B-B14F-4D97-AF65-F5344CB8AC3E}">
        <p14:creationId xmlns:p14="http://schemas.microsoft.com/office/powerpoint/2010/main" val="1281942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55712-221A-EB34-E27F-BE5C4B9579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51CA01-752A-0CCE-236C-EF54F36C6563}"/>
              </a:ext>
            </a:extLst>
          </p:cNvPr>
          <p:cNvSpPr>
            <a:spLocks noGrp="1"/>
          </p:cNvSpPr>
          <p:nvPr>
            <p:ph type="title"/>
          </p:nvPr>
        </p:nvSpPr>
        <p:spPr>
          <a:xfrm>
            <a:off x="801370" y="1394460"/>
            <a:ext cx="9602470" cy="3086100"/>
          </a:xfrm>
        </p:spPr>
        <p:txBody>
          <a:bodyPr>
            <a:normAutofit/>
          </a:bodyPr>
          <a:lstStyle/>
          <a:p>
            <a:r>
              <a:rPr lang="en-US" sz="5400" dirty="0">
                <a:latin typeface="Franklin Gothic Medium"/>
              </a:rPr>
              <a:t>Supporting Community Members</a:t>
            </a:r>
          </a:p>
          <a:p>
            <a:endParaRPr lang="en-US" sz="5400" dirty="0">
              <a:latin typeface="Franklin Gothic Medium"/>
            </a:endParaRPr>
          </a:p>
          <a:p>
            <a:endParaRPr lang="en-US" sz="5400" dirty="0">
              <a:solidFill>
                <a:srgbClr val="FFFFFF"/>
              </a:solidFill>
              <a:latin typeface="Franklin Gothic Book"/>
              <a:cs typeface="Arial"/>
            </a:endParaRPr>
          </a:p>
        </p:txBody>
      </p:sp>
    </p:spTree>
    <p:custDataLst>
      <p:tags r:id="rId1"/>
    </p:custDataLst>
    <p:extLst>
      <p:ext uri="{BB962C8B-B14F-4D97-AF65-F5344CB8AC3E}">
        <p14:creationId xmlns:p14="http://schemas.microsoft.com/office/powerpoint/2010/main" val="3382907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8A7E2-2E16-77EE-CC43-5DC700A54EC2}"/>
              </a:ext>
            </a:extLst>
          </p:cNvPr>
          <p:cNvSpPr>
            <a:spLocks noGrp="1"/>
          </p:cNvSpPr>
          <p:nvPr>
            <p:ph type="title"/>
          </p:nvPr>
        </p:nvSpPr>
        <p:spPr>
          <a:xfrm>
            <a:off x="838200" y="320040"/>
            <a:ext cx="10515600" cy="705173"/>
          </a:xfrm>
        </p:spPr>
        <p:txBody>
          <a:bodyPr>
            <a:normAutofit/>
          </a:bodyPr>
          <a:lstStyle/>
          <a:p>
            <a:r>
              <a:rPr lang="en-US" sz="4000" dirty="0"/>
              <a:t>Next Steps &amp; How You Can Help?</a:t>
            </a:r>
          </a:p>
        </p:txBody>
      </p:sp>
      <p:sp>
        <p:nvSpPr>
          <p:cNvPr id="3" name="Content Placeholder 2">
            <a:extLst>
              <a:ext uri="{FF2B5EF4-FFF2-40B4-BE49-F238E27FC236}">
                <a16:creationId xmlns:a16="http://schemas.microsoft.com/office/drawing/2014/main" id="{9984945E-8076-8E75-2C61-06ADEE1873A2}"/>
              </a:ext>
            </a:extLst>
          </p:cNvPr>
          <p:cNvSpPr>
            <a:spLocks noGrp="1"/>
          </p:cNvSpPr>
          <p:nvPr>
            <p:ph idx="13"/>
          </p:nvPr>
        </p:nvSpPr>
        <p:spPr>
          <a:xfrm>
            <a:off x="838200" y="930925"/>
            <a:ext cx="5257800" cy="4409930"/>
          </a:xfrm>
        </p:spPr>
        <p:txBody>
          <a:bodyPr vert="horz" lIns="91440" tIns="0" rIns="91440" bIns="45720" rtlCol="0" anchor="t">
            <a:noAutofit/>
          </a:bodyPr>
          <a:lstStyle/>
          <a:p>
            <a:endParaRPr lang="en-US" sz="1100" b="0" dirty="0">
              <a:solidFill>
                <a:srgbClr val="000000"/>
              </a:solidFill>
              <a:latin typeface="Franklin Gothic Book"/>
            </a:endParaRPr>
          </a:p>
          <a:p>
            <a:pPr marL="457200" indent="-457200">
              <a:buAutoNum type="arabicPeriod"/>
            </a:pPr>
            <a:r>
              <a:rPr lang="en-US" sz="2200" dirty="0">
                <a:latin typeface="Franklin Gothic Book"/>
              </a:rPr>
              <a:t>Remind clients to open any mail from Health Connector or MassHealth</a:t>
            </a:r>
          </a:p>
          <a:p>
            <a:pPr marL="457200" indent="-457200">
              <a:buAutoNum type="arabicPeriod"/>
            </a:pPr>
            <a:r>
              <a:rPr lang="en-US" sz="2200" dirty="0">
                <a:latin typeface="Franklin Gothic Book"/>
              </a:rPr>
              <a:t>If you are a Certified Assister (Navigators or Certified Application Counselors (CACs), help your community by explaining changes and the importance of keeping their healthcare application up to date at </a:t>
            </a:r>
            <a:r>
              <a:rPr lang="en-US" sz="2200" dirty="0">
                <a:latin typeface="Franklin Gothic Book"/>
                <a:hlinkClick r:id="rId4">
                  <a:extLst>
                    <a:ext uri="{A12FA001-AC4F-418D-AE19-62706E023703}">
                      <ahyp:hlinkClr xmlns:ahyp="http://schemas.microsoft.com/office/drawing/2018/hyperlinkcolor" val="tx"/>
                    </a:ext>
                  </a:extLst>
                </a:hlinkClick>
              </a:rPr>
              <a:t>MAhealthconnector.org</a:t>
            </a:r>
          </a:p>
          <a:p>
            <a:pPr marL="457200" indent="-457200">
              <a:buAutoNum type="arabicPeriod"/>
            </a:pPr>
            <a:r>
              <a:rPr lang="en-US" sz="2200" dirty="0">
                <a:latin typeface="Franklin Gothic Book"/>
              </a:rPr>
              <a:t>Help clients find a Certified Assister in their community </a:t>
            </a:r>
            <a:r>
              <a:rPr lang="en-US" sz="2200" dirty="0">
                <a:latin typeface="Franklin Gothic Book"/>
                <a:hlinkClick r:id="rId5">
                  <a:extLst>
                    <a:ext uri="{A12FA001-AC4F-418D-AE19-62706E023703}">
                      <ahyp:hlinkClr xmlns:ahyp="http://schemas.microsoft.com/office/drawing/2018/hyperlinkcolor" val="tx"/>
                    </a:ext>
                  </a:extLst>
                </a:hlinkClick>
              </a:rPr>
              <a:t>Enrollment Assister Search – Massachusetts Health Connector</a:t>
            </a:r>
            <a:r>
              <a:rPr lang="en-US" sz="2200" dirty="0">
                <a:latin typeface="Franklin Gothic Book"/>
              </a:rPr>
              <a:t> </a:t>
            </a:r>
            <a:endParaRPr lang="en-US" dirty="0"/>
          </a:p>
          <a:p>
            <a:pPr lvl="1"/>
            <a:endParaRPr lang="en-US" sz="2200" dirty="0">
              <a:latin typeface="Franklin Gothic Book"/>
            </a:endParaRPr>
          </a:p>
          <a:p>
            <a:pPr marL="457200" lvl="1" indent="0">
              <a:buNone/>
            </a:pPr>
            <a:endParaRPr lang="en-US" dirty="0"/>
          </a:p>
        </p:txBody>
      </p:sp>
      <p:pic>
        <p:nvPicPr>
          <p:cNvPr id="6" name="Picture 5" descr="Enrollment Assister search page on the Health Connector's website.">
            <a:extLst>
              <a:ext uri="{FF2B5EF4-FFF2-40B4-BE49-F238E27FC236}">
                <a16:creationId xmlns:a16="http://schemas.microsoft.com/office/drawing/2014/main" id="{AE8124F0-7B35-2205-77C1-7355332A1463}"/>
              </a:ext>
            </a:extLst>
          </p:cNvPr>
          <p:cNvPicPr>
            <a:picLocks noChangeAspect="1"/>
          </p:cNvPicPr>
          <p:nvPr/>
        </p:nvPicPr>
        <p:blipFill>
          <a:blip r:embed="rId6"/>
          <a:srcRect r="8573"/>
          <a:stretch>
            <a:fillRect/>
          </a:stretch>
        </p:blipFill>
        <p:spPr>
          <a:xfrm>
            <a:off x="5937813" y="2066207"/>
            <a:ext cx="6254187" cy="3860868"/>
          </a:xfrm>
          <a:prstGeom prst="rect">
            <a:avLst/>
          </a:prstGeom>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B4C710CA-1E84-A16C-5947-76890D761A73}"/>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D0F3292A-440C-FC4D-A38E-E9E6D4317AF8}" type="slidenum">
              <a:rPr lang="en-US" smtClean="0"/>
              <a:pPr/>
              <a:t>29</a:t>
            </a:fld>
            <a:endParaRPr lang="en-US"/>
          </a:p>
        </p:txBody>
      </p:sp>
    </p:spTree>
    <p:custDataLst>
      <p:tags r:id="rId1"/>
    </p:custDataLst>
    <p:extLst>
      <p:ext uri="{BB962C8B-B14F-4D97-AF65-F5344CB8AC3E}">
        <p14:creationId xmlns:p14="http://schemas.microsoft.com/office/powerpoint/2010/main" val="2904960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72EE5-2146-363C-D3B7-34376AA1FF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EE6EC6-80F2-4ADF-C9E4-ABF0AA34013B}"/>
              </a:ext>
            </a:extLst>
          </p:cNvPr>
          <p:cNvSpPr>
            <a:spLocks noGrp="1"/>
          </p:cNvSpPr>
          <p:nvPr>
            <p:ph type="title"/>
          </p:nvPr>
        </p:nvSpPr>
        <p:spPr>
          <a:xfrm>
            <a:off x="838200" y="320040"/>
            <a:ext cx="10515600" cy="705173"/>
          </a:xfrm>
        </p:spPr>
        <p:txBody>
          <a:bodyPr>
            <a:normAutofit/>
          </a:bodyPr>
          <a:lstStyle/>
          <a:p>
            <a:r>
              <a:rPr lang="en-US" sz="4000" dirty="0">
                <a:latin typeface="Franklin Gothic Demi"/>
              </a:rPr>
              <a:t>Importance of Application Updates</a:t>
            </a:r>
            <a:endParaRPr lang="en-US" sz="4000" dirty="0"/>
          </a:p>
        </p:txBody>
      </p:sp>
      <p:sp>
        <p:nvSpPr>
          <p:cNvPr id="3" name="Content Placeholder 2">
            <a:extLst>
              <a:ext uri="{FF2B5EF4-FFF2-40B4-BE49-F238E27FC236}">
                <a16:creationId xmlns:a16="http://schemas.microsoft.com/office/drawing/2014/main" id="{AB1F7311-0E15-6F2A-4BF7-8EF8A3F795EB}"/>
              </a:ext>
            </a:extLst>
          </p:cNvPr>
          <p:cNvSpPr>
            <a:spLocks noGrp="1"/>
          </p:cNvSpPr>
          <p:nvPr>
            <p:ph idx="13"/>
          </p:nvPr>
        </p:nvSpPr>
        <p:spPr>
          <a:xfrm>
            <a:off x="838200" y="1317546"/>
            <a:ext cx="5409807" cy="4408567"/>
          </a:xfrm>
        </p:spPr>
        <p:txBody>
          <a:bodyPr vert="horz" lIns="91440" tIns="0" rIns="91440" bIns="45720" rtlCol="0" anchor="t">
            <a:noAutofit/>
          </a:bodyPr>
          <a:lstStyle/>
          <a:p>
            <a:endParaRPr lang="en-US" sz="2400" dirty="0">
              <a:latin typeface="Franklin Gothic Book"/>
            </a:endParaRPr>
          </a:p>
          <a:p>
            <a:r>
              <a:rPr lang="en-US" sz="2400" dirty="0">
                <a:solidFill>
                  <a:srgbClr val="006493"/>
                </a:solidFill>
                <a:latin typeface="Franklin Gothic Book"/>
              </a:rPr>
              <a:t>Remind clients to report any household changes, such as:</a:t>
            </a:r>
            <a:endParaRPr lang="en-US" sz="2400" dirty="0">
              <a:latin typeface="Franklin Gothic Book"/>
            </a:endParaRPr>
          </a:p>
          <a:p>
            <a:pPr lvl="1"/>
            <a:r>
              <a:rPr lang="en-US" sz="2400" dirty="0">
                <a:latin typeface="Franklin Gothic Book"/>
              </a:rPr>
              <a:t>Income (pay increases or decreases)</a:t>
            </a:r>
          </a:p>
          <a:p>
            <a:pPr lvl="1"/>
            <a:r>
              <a:rPr lang="en-US" sz="2400" dirty="0">
                <a:latin typeface="Franklin Gothic Book"/>
              </a:rPr>
              <a:t>Immigration </a:t>
            </a:r>
          </a:p>
          <a:p>
            <a:pPr lvl="1"/>
            <a:r>
              <a:rPr lang="en-US" sz="2400" dirty="0">
                <a:latin typeface="Franklin Gothic Book"/>
              </a:rPr>
              <a:t>Disability</a:t>
            </a:r>
          </a:p>
          <a:p>
            <a:pPr lvl="1"/>
            <a:r>
              <a:rPr lang="en-US" sz="2400" dirty="0">
                <a:latin typeface="Franklin Gothic Book"/>
              </a:rPr>
              <a:t>Marriage </a:t>
            </a:r>
          </a:p>
          <a:p>
            <a:pPr lvl="1"/>
            <a:r>
              <a:rPr lang="en-US" sz="2400" dirty="0">
                <a:latin typeface="Franklin Gothic Book"/>
              </a:rPr>
              <a:t>Pregnancy</a:t>
            </a:r>
            <a:endParaRPr lang="en-US" dirty="0"/>
          </a:p>
          <a:p>
            <a:pPr lvl="1"/>
            <a:endParaRPr lang="en-US" dirty="0">
              <a:latin typeface="Franklin Gothic Book"/>
            </a:endParaRPr>
          </a:p>
          <a:p>
            <a:pPr marL="457200" lvl="1" indent="0">
              <a:buNone/>
            </a:pPr>
            <a:endParaRPr lang="en-US" dirty="0"/>
          </a:p>
        </p:txBody>
      </p:sp>
      <p:sp>
        <p:nvSpPr>
          <p:cNvPr id="5" name="Content Placeholder 2">
            <a:extLst>
              <a:ext uri="{FF2B5EF4-FFF2-40B4-BE49-F238E27FC236}">
                <a16:creationId xmlns:a16="http://schemas.microsoft.com/office/drawing/2014/main" id="{A478FEAE-A505-C3F4-DE6D-7A9C531334CA}"/>
              </a:ext>
            </a:extLst>
          </p:cNvPr>
          <p:cNvSpPr>
            <a:spLocks noGrp="1"/>
          </p:cNvSpPr>
          <p:nvPr/>
        </p:nvSpPr>
        <p:spPr>
          <a:xfrm>
            <a:off x="5934855" y="1923816"/>
            <a:ext cx="5583087" cy="3802296"/>
          </a:xfrm>
          <a:prstGeom prst="rect">
            <a:avLst/>
          </a:prstGeom>
        </p:spPr>
        <p:txBody>
          <a:bodyPr vert="horz" lIns="91440" tIns="0" rIns="91440" bIns="45720" rtlCol="0" anchor="t">
            <a:noAutofit/>
          </a:bodyPr>
          <a:lstStyle>
            <a:lvl1pPr marL="0" indent="0" algn="l" defTabSz="914400" rtl="0" eaLnBrk="1" latinLnBrk="0" hangingPunct="1">
              <a:lnSpc>
                <a:spcPct val="100000"/>
              </a:lnSpc>
              <a:spcBef>
                <a:spcPts val="1000"/>
              </a:spcBef>
              <a:spcAft>
                <a:spcPts val="600"/>
              </a:spcAft>
              <a:buClr>
                <a:schemeClr val="accent1"/>
              </a:buClr>
              <a:buSzPct val="100000"/>
              <a:buFont typeface="Arial" panose="020B0604020202020204" pitchFamily="34" charset="0"/>
              <a:buNone/>
              <a:tabLst/>
              <a:defRPr lang="en-US" sz="2800" b="1" i="0" kern="1200" dirty="0">
                <a:solidFill>
                  <a:schemeClr val="accent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500"/>
              </a:spcBef>
              <a:spcAft>
                <a:spcPts val="600"/>
              </a:spcAft>
              <a:buClr>
                <a:schemeClr val="accent1"/>
              </a:buClr>
              <a:buFont typeface="Wingdings" panose="05000000000000000000" pitchFamily="2" charset="2"/>
              <a:buChar char="§"/>
              <a:defRPr lang="en-US" sz="2800" b="0" i="0" kern="1200" dirty="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800" b="0" i="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500"/>
              </a:spcBef>
              <a:spcAft>
                <a:spcPts val="600"/>
              </a:spcAft>
              <a:buClr>
                <a:schemeClr val="accent1"/>
              </a:buClr>
              <a:buFont typeface="Courier New" panose="02070309020205020404" pitchFamily="49" charset="0"/>
              <a:buChar char="o"/>
              <a:defRPr sz="2800" b="0" i="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500"/>
              </a:spcBef>
              <a:spcAft>
                <a:spcPts val="600"/>
              </a:spcAft>
              <a:buClr>
                <a:schemeClr val="accent1"/>
              </a:buClr>
              <a:buFont typeface="Arial" panose="020B0604020202020204" pitchFamily="34" charset="0"/>
              <a:buChar char="•"/>
              <a:defRPr sz="2800" b="0" i="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400" dirty="0">
                <a:latin typeface="Franklin Gothic Book"/>
              </a:rPr>
              <a:t>Make sure that members review income on their application and update if needed </a:t>
            </a:r>
          </a:p>
          <a:p>
            <a:pPr lvl="1"/>
            <a:r>
              <a:rPr lang="en-US" sz="2400" dirty="0">
                <a:latin typeface="Franklin Gothic Book"/>
              </a:rPr>
              <a:t>Explain the option of taking less APTC by using the slider to reduce the amount applied for the plan year</a:t>
            </a:r>
          </a:p>
          <a:p>
            <a:pPr lvl="1"/>
            <a:r>
              <a:rPr lang="en-US" sz="2400" dirty="0">
                <a:latin typeface="Franklin Gothic Book"/>
              </a:rPr>
              <a:t>Remember, the elimination of APTC repayment caps are in place for coverage during 2026 and going forward</a:t>
            </a:r>
          </a:p>
          <a:p>
            <a:pPr marL="457200" lvl="1" indent="0">
              <a:buNone/>
            </a:pPr>
            <a:endParaRPr lang="en-US" dirty="0">
              <a:latin typeface="Franklin Gothic Book"/>
            </a:endParaRPr>
          </a:p>
        </p:txBody>
      </p:sp>
      <p:sp>
        <p:nvSpPr>
          <p:cNvPr id="4" name="Slide Number Placeholder 3">
            <a:extLst>
              <a:ext uri="{FF2B5EF4-FFF2-40B4-BE49-F238E27FC236}">
                <a16:creationId xmlns:a16="http://schemas.microsoft.com/office/drawing/2014/main" id="{198E44BD-5CAD-DFF0-936E-CFC64AD4C539}"/>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D0F3292A-440C-FC4D-A38E-E9E6D4317AF8}" type="slidenum">
              <a:rPr lang="en-US" smtClean="0"/>
              <a:pPr/>
              <a:t>30</a:t>
            </a:fld>
            <a:endParaRPr lang="en-US"/>
          </a:p>
        </p:txBody>
      </p:sp>
    </p:spTree>
    <p:custDataLst>
      <p:tags r:id="rId1"/>
    </p:custDataLst>
    <p:extLst>
      <p:ext uri="{BB962C8B-B14F-4D97-AF65-F5344CB8AC3E}">
        <p14:creationId xmlns:p14="http://schemas.microsoft.com/office/powerpoint/2010/main" val="2210782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D8028-77A5-C379-7E5C-F77CA29B36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A79560-D2FE-E93E-A1CE-41158C82BED2}"/>
              </a:ext>
            </a:extLst>
          </p:cNvPr>
          <p:cNvSpPr>
            <a:spLocks noGrp="1"/>
          </p:cNvSpPr>
          <p:nvPr>
            <p:ph type="title"/>
          </p:nvPr>
        </p:nvSpPr>
        <p:spPr>
          <a:xfrm>
            <a:off x="838200" y="320040"/>
            <a:ext cx="10515600" cy="705173"/>
          </a:xfrm>
        </p:spPr>
        <p:txBody>
          <a:bodyPr>
            <a:normAutofit/>
          </a:bodyPr>
          <a:lstStyle/>
          <a:p>
            <a:r>
              <a:rPr lang="en-US" sz="4000" dirty="0">
                <a:latin typeface="Franklin Gothic Demi"/>
              </a:rPr>
              <a:t>Community Resources</a:t>
            </a:r>
          </a:p>
        </p:txBody>
      </p:sp>
      <p:sp>
        <p:nvSpPr>
          <p:cNvPr id="3" name="Content Placeholder 2">
            <a:extLst>
              <a:ext uri="{FF2B5EF4-FFF2-40B4-BE49-F238E27FC236}">
                <a16:creationId xmlns:a16="http://schemas.microsoft.com/office/drawing/2014/main" id="{B56A7012-409D-1851-B960-7A0F30A8685F}"/>
              </a:ext>
            </a:extLst>
          </p:cNvPr>
          <p:cNvSpPr>
            <a:spLocks noGrp="1"/>
          </p:cNvSpPr>
          <p:nvPr>
            <p:ph idx="13"/>
          </p:nvPr>
        </p:nvSpPr>
        <p:spPr>
          <a:xfrm>
            <a:off x="838200" y="1523731"/>
            <a:ext cx="10520266" cy="4202893"/>
          </a:xfrm>
        </p:spPr>
        <p:txBody>
          <a:bodyPr vert="horz" lIns="91440" tIns="0" rIns="91440" bIns="45720" rtlCol="0" anchor="t">
            <a:noAutofit/>
          </a:bodyPr>
          <a:lstStyle/>
          <a:p>
            <a:pPr marL="0" indent="0">
              <a:buNone/>
            </a:pPr>
            <a:r>
              <a:rPr lang="en-US" sz="2400" b="1" dirty="0">
                <a:latin typeface="Franklin Gothic Book"/>
                <a:ea typeface="+mj-ea"/>
                <a:cs typeface="+mj-cs"/>
              </a:rPr>
              <a:t>The Health Connector has a dedicated web page for federal updates that explains the changes and how they may affect families in your community and in-person supports available across the Commonwealth.  </a:t>
            </a:r>
            <a:endParaRPr lang="en-US" dirty="0">
              <a:ea typeface="+mj-ea"/>
              <a:cs typeface="+mj-cs"/>
            </a:endParaRPr>
          </a:p>
          <a:p>
            <a:pPr marL="342900" indent="-342900">
              <a:buFont typeface="Wingdings" panose="05000000000000000000" pitchFamily="2" charset="2"/>
              <a:buChar char="§"/>
            </a:pPr>
            <a:r>
              <a:rPr lang="en-US" sz="2400" b="0" dirty="0">
                <a:solidFill>
                  <a:srgbClr val="0000FF"/>
                </a:solidFill>
                <a:latin typeface="Franklin Gothic Book"/>
                <a:hlinkClick r:id="rId3">
                  <a:extLst>
                    <a:ext uri="{A12FA001-AC4F-418D-AE19-62706E023703}">
                      <ahyp:hlinkClr xmlns:ahyp="http://schemas.microsoft.com/office/drawing/2018/hyperlinkcolor" val="tx"/>
                    </a:ext>
                  </a:extLst>
                </a:hlinkClick>
              </a:rPr>
              <a:t>Federal Updates Website - Massachusetts Health Connector</a:t>
            </a:r>
            <a:r>
              <a:rPr lang="en-US" sz="2400" b="0" dirty="0">
                <a:solidFill>
                  <a:srgbClr val="0000FF"/>
                </a:solidFill>
                <a:latin typeface="Franklin Gothic Book"/>
              </a:rPr>
              <a:t> </a:t>
            </a:r>
          </a:p>
          <a:p>
            <a:pPr marL="342900" indent="-342900">
              <a:buFont typeface="Wingdings" panose="05000000000000000000" pitchFamily="2" charset="2"/>
              <a:buChar char="§"/>
            </a:pPr>
            <a:r>
              <a:rPr lang="en-US" sz="2400" b="0" dirty="0">
                <a:solidFill>
                  <a:srgbClr val="333333"/>
                </a:solidFill>
                <a:highlight>
                  <a:srgbClr val="FFFFFF"/>
                </a:highlight>
                <a:latin typeface="Franklin Gothic Book"/>
                <a:cs typeface="Segoe UI"/>
              </a:rPr>
              <a:t>Stay tuned for additional website updates and community resources related to changes like noncitizen eligibility and the 2027 Open Enrollment</a:t>
            </a:r>
            <a:r>
              <a:rPr lang="en-US" sz="3200" b="0" dirty="0">
                <a:solidFill>
                  <a:srgbClr val="333333"/>
                </a:solidFill>
                <a:highlight>
                  <a:srgbClr val="FFFFFF"/>
                </a:highlight>
                <a:latin typeface="Franklin Gothic Book"/>
                <a:cs typeface="Segoe UI"/>
              </a:rPr>
              <a:t> </a:t>
            </a:r>
          </a:p>
        </p:txBody>
      </p:sp>
      <p:sp>
        <p:nvSpPr>
          <p:cNvPr id="4" name="Slide Number Placeholder 3">
            <a:extLst>
              <a:ext uri="{FF2B5EF4-FFF2-40B4-BE49-F238E27FC236}">
                <a16:creationId xmlns:a16="http://schemas.microsoft.com/office/drawing/2014/main" id="{035CF273-991D-86A4-0B2E-AD489BC5E125}"/>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31</a:t>
            </a:fld>
            <a:endParaRPr lang="en-US"/>
          </a:p>
        </p:txBody>
      </p:sp>
    </p:spTree>
    <p:custDataLst>
      <p:tags r:id="rId1"/>
    </p:custDataLst>
    <p:extLst>
      <p:ext uri="{BB962C8B-B14F-4D97-AF65-F5344CB8AC3E}">
        <p14:creationId xmlns:p14="http://schemas.microsoft.com/office/powerpoint/2010/main" val="13254971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DD6C6-58C9-C956-8235-5A63ABEDBA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543A16-2229-B8CE-08D1-E7C21FEB2C93}"/>
              </a:ext>
            </a:extLst>
          </p:cNvPr>
          <p:cNvSpPr>
            <a:spLocks noGrp="1"/>
          </p:cNvSpPr>
          <p:nvPr>
            <p:ph type="title"/>
          </p:nvPr>
        </p:nvSpPr>
        <p:spPr>
          <a:xfrm>
            <a:off x="831850" y="1327902"/>
            <a:ext cx="9004465" cy="1847377"/>
          </a:xfrm>
        </p:spPr>
        <p:txBody>
          <a:bodyPr>
            <a:normAutofit/>
          </a:bodyPr>
          <a:lstStyle/>
          <a:p>
            <a:r>
              <a:rPr lang="en-US" sz="5400" b="1" dirty="0">
                <a:latin typeface="Franklin Gothic Book"/>
              </a:rPr>
              <a:t>MAhealthconnector.org System Updates</a:t>
            </a:r>
          </a:p>
        </p:txBody>
      </p:sp>
    </p:spTree>
    <p:custDataLst>
      <p:tags r:id="rId1"/>
    </p:custDataLst>
    <p:extLst>
      <p:ext uri="{BB962C8B-B14F-4D97-AF65-F5344CB8AC3E}">
        <p14:creationId xmlns:p14="http://schemas.microsoft.com/office/powerpoint/2010/main" val="3530142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31F934-827D-D375-9DFE-7DDCC6FC9F60}"/>
              </a:ext>
            </a:extLst>
          </p:cNvPr>
          <p:cNvSpPr>
            <a:spLocks noGrp="1"/>
          </p:cNvSpPr>
          <p:nvPr>
            <p:ph type="title"/>
          </p:nvPr>
        </p:nvSpPr>
        <p:spPr>
          <a:xfrm>
            <a:off x="838200" y="320040"/>
            <a:ext cx="10515600" cy="705173"/>
          </a:xfrm>
        </p:spPr>
        <p:txBody>
          <a:bodyPr>
            <a:normAutofit/>
          </a:bodyPr>
          <a:lstStyle/>
          <a:p>
            <a:r>
              <a:rPr lang="en-US" sz="4000" dirty="0"/>
              <a:t>System Updates</a:t>
            </a:r>
          </a:p>
        </p:txBody>
      </p:sp>
      <p:sp>
        <p:nvSpPr>
          <p:cNvPr id="4" name="Content Placeholder 3">
            <a:extLst>
              <a:ext uri="{FF2B5EF4-FFF2-40B4-BE49-F238E27FC236}">
                <a16:creationId xmlns:a16="http://schemas.microsoft.com/office/drawing/2014/main" id="{CA3F11CB-036F-D84C-A94C-F79F25E8D9DD}"/>
              </a:ext>
            </a:extLst>
          </p:cNvPr>
          <p:cNvSpPr>
            <a:spLocks noGrp="1"/>
          </p:cNvSpPr>
          <p:nvPr>
            <p:ph idx="13"/>
          </p:nvPr>
        </p:nvSpPr>
        <p:spPr/>
        <p:txBody>
          <a:bodyPr vert="horz" lIns="91440" tIns="0" rIns="91440" bIns="45720" rtlCol="0" anchor="t">
            <a:noAutofit/>
          </a:bodyPr>
          <a:lstStyle/>
          <a:p>
            <a:pPr marL="457200" indent="-457200">
              <a:buChar char="•"/>
            </a:pPr>
            <a:r>
              <a:rPr lang="en-US" dirty="0">
                <a:latin typeface="Franklin Gothic Book"/>
              </a:rPr>
              <a:t>Modern Authentication Options </a:t>
            </a:r>
            <a:endParaRPr lang="en-US" dirty="0"/>
          </a:p>
          <a:p>
            <a:pPr marL="457200" indent="-457200">
              <a:buFont typeface="Arial" panose="020B0604020202020204" pitchFamily="34" charset="0"/>
              <a:buChar char="•"/>
            </a:pPr>
            <a:r>
              <a:rPr lang="en-US" dirty="0"/>
              <a:t>Updates to Health Insurance Exchange Integrated Eligibility System (HIX-IES) Identity Proofing Process</a:t>
            </a:r>
          </a:p>
          <a:p>
            <a:r>
              <a:rPr lang="en-US" dirty="0">
                <a:latin typeface="Franklin Gothic Book"/>
              </a:rPr>
              <a:t> </a:t>
            </a:r>
          </a:p>
        </p:txBody>
      </p:sp>
      <p:sp>
        <p:nvSpPr>
          <p:cNvPr id="2" name="Slide Number Placeholder 1">
            <a:extLst>
              <a:ext uri="{FF2B5EF4-FFF2-40B4-BE49-F238E27FC236}">
                <a16:creationId xmlns:a16="http://schemas.microsoft.com/office/drawing/2014/main" id="{878E5A20-AD5C-A2A1-BC20-F26877809F4F}"/>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33</a:t>
            </a:fld>
            <a:endParaRPr lang="en-US"/>
          </a:p>
        </p:txBody>
      </p:sp>
    </p:spTree>
    <p:custDataLst>
      <p:tags r:id="rId1"/>
    </p:custDataLst>
    <p:extLst>
      <p:ext uri="{BB962C8B-B14F-4D97-AF65-F5344CB8AC3E}">
        <p14:creationId xmlns:p14="http://schemas.microsoft.com/office/powerpoint/2010/main" val="27970801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82EEB-6D60-785A-2781-A3D20F9390E4}"/>
              </a:ext>
            </a:extLst>
          </p:cNvPr>
          <p:cNvSpPr>
            <a:spLocks noGrp="1"/>
          </p:cNvSpPr>
          <p:nvPr>
            <p:ph type="title"/>
          </p:nvPr>
        </p:nvSpPr>
        <p:spPr>
          <a:xfrm>
            <a:off x="838200" y="320040"/>
            <a:ext cx="10515600" cy="705173"/>
          </a:xfrm>
        </p:spPr>
        <p:txBody>
          <a:bodyPr>
            <a:normAutofit/>
          </a:bodyPr>
          <a:lstStyle/>
          <a:p>
            <a:r>
              <a:rPr lang="en-US" sz="4000" dirty="0">
                <a:latin typeface="Franklin Gothic Demi"/>
              </a:rPr>
              <a:t>Modern Authenticator Options (slide 1 of 2)</a:t>
            </a:r>
            <a:endParaRPr lang="en-US" sz="4000" dirty="0"/>
          </a:p>
        </p:txBody>
      </p:sp>
      <p:sp>
        <p:nvSpPr>
          <p:cNvPr id="3" name="Content Placeholder 2">
            <a:extLst>
              <a:ext uri="{FF2B5EF4-FFF2-40B4-BE49-F238E27FC236}">
                <a16:creationId xmlns:a16="http://schemas.microsoft.com/office/drawing/2014/main" id="{748A13E3-FE1F-5577-CAE4-E481861FAF98}"/>
              </a:ext>
            </a:extLst>
          </p:cNvPr>
          <p:cNvSpPr>
            <a:spLocks noGrp="1"/>
          </p:cNvSpPr>
          <p:nvPr>
            <p:ph idx="13"/>
          </p:nvPr>
        </p:nvSpPr>
        <p:spPr>
          <a:xfrm>
            <a:off x="838199" y="1523731"/>
            <a:ext cx="10044659" cy="4202893"/>
          </a:xfrm>
        </p:spPr>
        <p:txBody>
          <a:bodyPr vert="horz" lIns="91440" tIns="0" rIns="91440" bIns="45720" rtlCol="0" anchor="t">
            <a:noAutofit/>
          </a:bodyPr>
          <a:lstStyle/>
          <a:p>
            <a:r>
              <a:rPr lang="en-US" dirty="0">
                <a:latin typeface="Franklin Gothic Book"/>
              </a:rPr>
              <a:t>After Release 35, Individuals (and Assisters) will have the </a:t>
            </a:r>
            <a:r>
              <a:rPr lang="en-US" u="sng" dirty="0">
                <a:latin typeface="Franklin Gothic Book"/>
              </a:rPr>
              <a:t>option</a:t>
            </a:r>
            <a:r>
              <a:rPr lang="en-US" dirty="0">
                <a:latin typeface="Franklin Gothic Book"/>
              </a:rPr>
              <a:t> to add a Passkey or Microsoft authenticator to sign-in at mahealthconnector.org.</a:t>
            </a:r>
          </a:p>
          <a:p>
            <a:pPr marL="342900" indent="-342900">
              <a:buChar char="•"/>
            </a:pPr>
            <a:r>
              <a:rPr lang="en-US" b="0" dirty="0">
                <a:solidFill>
                  <a:schemeClr val="tx1"/>
                </a:solidFill>
                <a:latin typeface="+mn-lt"/>
                <a:cs typeface="Arial"/>
              </a:rPr>
              <a:t>Currently, users verify their login with a code sent to their email or a phone. </a:t>
            </a:r>
          </a:p>
          <a:p>
            <a:pPr marL="342900" indent="-342900">
              <a:buChar char="•"/>
            </a:pPr>
            <a:r>
              <a:rPr lang="en-US" b="0" dirty="0">
                <a:solidFill>
                  <a:schemeClr val="tx1"/>
                </a:solidFill>
                <a:latin typeface="+mn-lt"/>
                <a:cs typeface="Arial"/>
              </a:rPr>
              <a:t>Adding a Passkey (fingertip, facial recognition, PIN) or Microsoft authenticator improves security. </a:t>
            </a:r>
            <a:endParaRPr lang="en-US"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1F24A4E9-F11A-AAF0-1FE8-D35C246D63B9}"/>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34</a:t>
            </a:fld>
            <a:endParaRPr lang="en-US"/>
          </a:p>
        </p:txBody>
      </p:sp>
    </p:spTree>
    <p:custDataLst>
      <p:tags r:id="rId1"/>
    </p:custDataLst>
    <p:extLst>
      <p:ext uri="{BB962C8B-B14F-4D97-AF65-F5344CB8AC3E}">
        <p14:creationId xmlns:p14="http://schemas.microsoft.com/office/powerpoint/2010/main" val="5129665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2C0CD-8028-7DA7-7443-482DDCB188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7BBB0B-A801-0B70-6817-B1E59B1E3789}"/>
              </a:ext>
            </a:extLst>
          </p:cNvPr>
          <p:cNvSpPr>
            <a:spLocks noGrp="1"/>
          </p:cNvSpPr>
          <p:nvPr>
            <p:ph type="title"/>
          </p:nvPr>
        </p:nvSpPr>
        <p:spPr>
          <a:xfrm>
            <a:off x="838200" y="320040"/>
            <a:ext cx="10515600" cy="705173"/>
          </a:xfrm>
        </p:spPr>
        <p:txBody>
          <a:bodyPr>
            <a:normAutofit/>
          </a:bodyPr>
          <a:lstStyle/>
          <a:p>
            <a:r>
              <a:rPr lang="en-US" sz="4000" dirty="0">
                <a:latin typeface="Franklin Gothic Demi"/>
              </a:rPr>
              <a:t>Modern Authenticator Options (slide 2 of 2)</a:t>
            </a:r>
            <a:endParaRPr lang="en-US" sz="4000" dirty="0"/>
          </a:p>
        </p:txBody>
      </p:sp>
      <p:pic>
        <p:nvPicPr>
          <p:cNvPr id="5" name="Picture 4" descr="Microsoft Authenticator screen on the mahealthconnector.org website when individual signs in.">
            <a:extLst>
              <a:ext uri="{FF2B5EF4-FFF2-40B4-BE49-F238E27FC236}">
                <a16:creationId xmlns:a16="http://schemas.microsoft.com/office/drawing/2014/main" id="{55EFD9E6-B5A7-467D-71A4-5603C17BFE25}"/>
              </a:ext>
            </a:extLst>
          </p:cNvPr>
          <p:cNvPicPr>
            <a:picLocks noChangeAspect="1"/>
          </p:cNvPicPr>
          <p:nvPr/>
        </p:nvPicPr>
        <p:blipFill>
          <a:blip r:embed="rId4"/>
          <a:stretch>
            <a:fillRect/>
          </a:stretch>
        </p:blipFill>
        <p:spPr>
          <a:xfrm>
            <a:off x="1617677" y="1305873"/>
            <a:ext cx="2864096" cy="4673112"/>
          </a:xfrm>
          <a:prstGeom prst="rect">
            <a:avLst/>
          </a:prstGeom>
        </p:spPr>
      </p:pic>
      <p:pic>
        <p:nvPicPr>
          <p:cNvPr id="6" name="Picture 5" descr="Microsoft Authenticator instructions screen on the mahealthconnector.org website when individual signs in.">
            <a:extLst>
              <a:ext uri="{FF2B5EF4-FFF2-40B4-BE49-F238E27FC236}">
                <a16:creationId xmlns:a16="http://schemas.microsoft.com/office/drawing/2014/main" id="{D6C6A06F-8466-C0CC-B98F-09C1E2E67EE4}"/>
              </a:ext>
            </a:extLst>
          </p:cNvPr>
          <p:cNvPicPr>
            <a:picLocks noChangeAspect="1"/>
          </p:cNvPicPr>
          <p:nvPr/>
        </p:nvPicPr>
        <p:blipFill>
          <a:blip r:embed="rId5"/>
          <a:stretch>
            <a:fillRect/>
          </a:stretch>
        </p:blipFill>
        <p:spPr>
          <a:xfrm>
            <a:off x="5289177" y="1303508"/>
            <a:ext cx="3518648" cy="4863354"/>
          </a:xfrm>
          <a:prstGeom prst="rect">
            <a:avLst/>
          </a:prstGeom>
        </p:spPr>
      </p:pic>
      <p:sp>
        <p:nvSpPr>
          <p:cNvPr id="4" name="Slide Number Placeholder 3">
            <a:extLst>
              <a:ext uri="{FF2B5EF4-FFF2-40B4-BE49-F238E27FC236}">
                <a16:creationId xmlns:a16="http://schemas.microsoft.com/office/drawing/2014/main" id="{1E67C8A0-3C10-BC0A-BE09-66B337C99249}"/>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35</a:t>
            </a:fld>
            <a:endParaRPr lang="en-US"/>
          </a:p>
        </p:txBody>
      </p:sp>
    </p:spTree>
    <p:custDataLst>
      <p:tags r:id="rId1"/>
    </p:custDataLst>
    <p:extLst>
      <p:ext uri="{BB962C8B-B14F-4D97-AF65-F5344CB8AC3E}">
        <p14:creationId xmlns:p14="http://schemas.microsoft.com/office/powerpoint/2010/main" val="5818291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13681-C64A-70AF-1763-6409EB93A4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00E7F4-75A1-E077-2027-3DB0CA2925A1}"/>
              </a:ext>
            </a:extLst>
          </p:cNvPr>
          <p:cNvSpPr>
            <a:spLocks noGrp="1"/>
          </p:cNvSpPr>
          <p:nvPr>
            <p:ph type="title"/>
          </p:nvPr>
        </p:nvSpPr>
        <p:spPr>
          <a:xfrm>
            <a:off x="838200" y="320040"/>
            <a:ext cx="10515600" cy="705173"/>
          </a:xfrm>
        </p:spPr>
        <p:txBody>
          <a:bodyPr>
            <a:normAutofit/>
          </a:bodyPr>
          <a:lstStyle/>
          <a:p>
            <a:r>
              <a:rPr lang="en-US" sz="4000" dirty="0">
                <a:latin typeface="Franklin Gothic Demi"/>
              </a:rPr>
              <a:t>Remote Identity Proofing (RIDP)</a:t>
            </a:r>
            <a:endParaRPr lang="en-US" sz="4000" dirty="0"/>
          </a:p>
        </p:txBody>
      </p:sp>
      <p:sp>
        <p:nvSpPr>
          <p:cNvPr id="3" name="Content Placeholder 2">
            <a:extLst>
              <a:ext uri="{FF2B5EF4-FFF2-40B4-BE49-F238E27FC236}">
                <a16:creationId xmlns:a16="http://schemas.microsoft.com/office/drawing/2014/main" id="{5093FA46-4615-20E0-E81D-AD5A6CBEAE7D}"/>
              </a:ext>
            </a:extLst>
          </p:cNvPr>
          <p:cNvSpPr>
            <a:spLocks noGrp="1"/>
          </p:cNvSpPr>
          <p:nvPr>
            <p:ph idx="13"/>
          </p:nvPr>
        </p:nvSpPr>
        <p:spPr>
          <a:xfrm>
            <a:off x="838200" y="1523731"/>
            <a:ext cx="9313645" cy="4314951"/>
          </a:xfrm>
        </p:spPr>
        <p:txBody>
          <a:bodyPr vert="horz" lIns="91440" tIns="0" rIns="91440" bIns="45720" rtlCol="0" anchor="t">
            <a:noAutofit/>
          </a:bodyPr>
          <a:lstStyle/>
          <a:p>
            <a:r>
              <a:rPr lang="en-US" dirty="0">
                <a:latin typeface="Franklin Gothic Book"/>
              </a:rPr>
              <a:t>After Release 35, Experian will use information provided by the Individual (or Assister) to verify identity. </a:t>
            </a:r>
          </a:p>
          <a:p>
            <a:pPr marL="342900" indent="-342900">
              <a:buChar char="•"/>
            </a:pPr>
            <a:r>
              <a:rPr lang="en-US" b="0" dirty="0">
                <a:solidFill>
                  <a:schemeClr val="tx1"/>
                </a:solidFill>
                <a:latin typeface="+mn-lt"/>
                <a:cs typeface="Arial"/>
              </a:rPr>
              <a:t>Currently, Experian uses answers to questions generated to verify identity. There will no longer be questions after Release 35.</a:t>
            </a:r>
          </a:p>
          <a:p>
            <a:pPr marL="342900" indent="-342900">
              <a:buChar char="•"/>
            </a:pPr>
            <a:r>
              <a:rPr lang="en-US" b="0" dirty="0">
                <a:solidFill>
                  <a:schemeClr val="tx1"/>
                </a:solidFill>
                <a:latin typeface="Franklin Gothic Book"/>
                <a:cs typeface="Arial"/>
              </a:rPr>
              <a:t>If Experian cannot verify identity, the account will move to pending and an applicant can contact the Experian Help Desk for assistance or follow the manual verification path and submit documents to verify identity. </a:t>
            </a:r>
            <a:endParaRPr lang="en-US" b="0" dirty="0">
              <a:solidFill>
                <a:schemeClr val="tx1"/>
              </a:solidFill>
              <a:cs typeface="Arial"/>
            </a:endParaRPr>
          </a:p>
          <a:p>
            <a:endParaRPr lang="en-US" dirty="0"/>
          </a:p>
        </p:txBody>
      </p:sp>
      <p:sp>
        <p:nvSpPr>
          <p:cNvPr id="4" name="Slide Number Placeholder 3">
            <a:extLst>
              <a:ext uri="{FF2B5EF4-FFF2-40B4-BE49-F238E27FC236}">
                <a16:creationId xmlns:a16="http://schemas.microsoft.com/office/drawing/2014/main" id="{698EBCDC-58FE-BC1E-4B9F-C591E9FCD3F6}"/>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36</a:t>
            </a:fld>
            <a:endParaRPr lang="en-US"/>
          </a:p>
        </p:txBody>
      </p:sp>
    </p:spTree>
    <p:custDataLst>
      <p:tags r:id="rId1"/>
    </p:custDataLst>
    <p:extLst>
      <p:ext uri="{BB962C8B-B14F-4D97-AF65-F5344CB8AC3E}">
        <p14:creationId xmlns:p14="http://schemas.microsoft.com/office/powerpoint/2010/main" val="42006583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A7F34-6E08-01DA-66AC-978282C328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9FA20-50EA-F153-D1D8-C46EB921605F}"/>
              </a:ext>
            </a:extLst>
          </p:cNvPr>
          <p:cNvSpPr>
            <a:spLocks noGrp="1"/>
          </p:cNvSpPr>
          <p:nvPr>
            <p:ph type="title"/>
          </p:nvPr>
        </p:nvSpPr>
        <p:spPr>
          <a:xfrm>
            <a:off x="831850" y="1327902"/>
            <a:ext cx="9004465" cy="1847377"/>
          </a:xfrm>
        </p:spPr>
        <p:txBody>
          <a:bodyPr>
            <a:normAutofit/>
          </a:bodyPr>
          <a:lstStyle/>
          <a:p>
            <a:r>
              <a:rPr lang="en-US" sz="5400" b="1" dirty="0">
                <a:latin typeface="Franklin Gothic Book"/>
              </a:rPr>
              <a:t>Appendix</a:t>
            </a:r>
          </a:p>
        </p:txBody>
      </p:sp>
    </p:spTree>
    <p:custDataLst>
      <p:tags r:id="rId1"/>
    </p:custDataLst>
    <p:extLst>
      <p:ext uri="{BB962C8B-B14F-4D97-AF65-F5344CB8AC3E}">
        <p14:creationId xmlns:p14="http://schemas.microsoft.com/office/powerpoint/2010/main" val="38340265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9054D-3B81-C212-1E21-4D912AEBBB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28BF5D-913A-FEFE-8CFA-D8F42C53D965}"/>
              </a:ext>
            </a:extLst>
          </p:cNvPr>
          <p:cNvSpPr>
            <a:spLocks noGrp="1"/>
          </p:cNvSpPr>
          <p:nvPr>
            <p:ph type="title"/>
          </p:nvPr>
        </p:nvSpPr>
        <p:spPr>
          <a:xfrm>
            <a:off x="831850" y="1327902"/>
            <a:ext cx="9541612" cy="3396360"/>
          </a:xfrm>
        </p:spPr>
        <p:txBody>
          <a:bodyPr>
            <a:noAutofit/>
          </a:bodyPr>
          <a:lstStyle/>
          <a:p>
            <a:r>
              <a:rPr lang="en-US" sz="5400" dirty="0">
                <a:latin typeface="Franklin Gothic Medium"/>
              </a:rPr>
              <a:t>Relationship between Health Connector &amp; MassHealth Health Benefits and Coverage</a:t>
            </a:r>
            <a:endParaRPr lang="en-US" sz="5400" dirty="0"/>
          </a:p>
        </p:txBody>
      </p:sp>
    </p:spTree>
    <p:custDataLst>
      <p:tags r:id="rId1"/>
    </p:custDataLst>
    <p:extLst>
      <p:ext uri="{BB962C8B-B14F-4D97-AF65-F5344CB8AC3E}">
        <p14:creationId xmlns:p14="http://schemas.microsoft.com/office/powerpoint/2010/main" val="14406196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BDCA4F-AF0F-B86E-C61D-348CD4BC4310}"/>
              </a:ext>
            </a:extLst>
          </p:cNvPr>
          <p:cNvSpPr>
            <a:spLocks noGrp="1"/>
          </p:cNvSpPr>
          <p:nvPr>
            <p:ph type="title"/>
          </p:nvPr>
        </p:nvSpPr>
        <p:spPr>
          <a:xfrm>
            <a:off x="2644048" y="320040"/>
            <a:ext cx="8709752" cy="705173"/>
          </a:xfrm>
        </p:spPr>
        <p:txBody>
          <a:bodyPr>
            <a:normAutofit fontScale="90000"/>
          </a:bodyPr>
          <a:lstStyle/>
          <a:p>
            <a:r>
              <a:rPr lang="en-US" dirty="0">
                <a:latin typeface="Franklin Gothic Demi" panose="020B0703020102020204" pitchFamily="34" charset="0"/>
              </a:rPr>
              <a:t>Comparing MassHealth &amp; </a:t>
            </a:r>
            <a:br>
              <a:rPr lang="en-US" dirty="0">
                <a:latin typeface="Franklin Gothic Demi" panose="020B0703020102020204" pitchFamily="34" charset="0"/>
              </a:rPr>
            </a:br>
            <a:r>
              <a:rPr lang="en-US" dirty="0">
                <a:latin typeface="Franklin Gothic Demi" panose="020B0703020102020204" pitchFamily="34" charset="0"/>
              </a:rPr>
              <a:t>Health Connector</a:t>
            </a:r>
          </a:p>
        </p:txBody>
      </p:sp>
      <p:sp>
        <p:nvSpPr>
          <p:cNvPr id="44" name="TextBox 43">
            <a:extLst>
              <a:ext uri="{FF2B5EF4-FFF2-40B4-BE49-F238E27FC236}">
                <a16:creationId xmlns:a16="http://schemas.microsoft.com/office/drawing/2014/main" id="{D806E977-DF42-F6D3-53B8-0EE3C78CAC97}"/>
              </a:ext>
            </a:extLst>
          </p:cNvPr>
          <p:cNvSpPr txBox="1"/>
          <p:nvPr/>
        </p:nvSpPr>
        <p:spPr>
          <a:xfrm>
            <a:off x="700548" y="2478253"/>
            <a:ext cx="5610990" cy="3477875"/>
          </a:xfrm>
          <a:prstGeom prst="rect">
            <a:avLst/>
          </a:prstGeom>
          <a:noFill/>
        </p:spPr>
        <p:txBody>
          <a:bodyPr wrap="square" lIns="91440" tIns="45720" rIns="91440" bIns="45720" anchor="t">
            <a:spAutoFit/>
          </a:bodyPr>
          <a:lstStyle/>
          <a:p>
            <a:pPr marL="285750" indent="-285750" fontAlgn="base">
              <a:spcBef>
                <a:spcPts val="1200"/>
              </a:spcBef>
              <a:spcAft>
                <a:spcPts val="600"/>
              </a:spcAft>
              <a:buFont typeface="Arial" panose="020B0604020202020204" pitchFamily="34" charset="0"/>
              <a:buChar char="•"/>
            </a:pPr>
            <a:r>
              <a:rPr lang="en-US" sz="2000" b="1" dirty="0">
                <a:solidFill>
                  <a:srgbClr val="000000"/>
                </a:solidFill>
              </a:rPr>
              <a:t>MassHealth </a:t>
            </a:r>
            <a:r>
              <a:rPr lang="en-US" sz="2000" dirty="0">
                <a:solidFill>
                  <a:srgbClr val="000000"/>
                </a:solidFill>
              </a:rPr>
              <a:t>is the Medicaid</a:t>
            </a:r>
            <a:r>
              <a:rPr lang="en-US" sz="2000" b="0" i="0" u="none" strike="noStrike" dirty="0">
                <a:solidFill>
                  <a:srgbClr val="000000"/>
                </a:solidFill>
                <a:effectLst/>
              </a:rPr>
              <a:t> and Children’s Health Insurance Program (CHIP) in Massachusetts</a:t>
            </a:r>
            <a:r>
              <a:rPr lang="en-US" sz="2000" b="0" i="0" dirty="0">
                <a:solidFill>
                  <a:srgbClr val="000000"/>
                </a:solidFill>
                <a:effectLst/>
              </a:rPr>
              <a:t>​</a:t>
            </a:r>
          </a:p>
          <a:p>
            <a:pPr marL="285750" indent="-285750" algn="l" rtl="0" fontAlgn="base">
              <a:spcAft>
                <a:spcPts val="600"/>
              </a:spcAft>
              <a:buFont typeface="Arial" panose="020B0604020202020204" pitchFamily="34" charset="0"/>
              <a:buChar char="•"/>
            </a:pPr>
            <a:r>
              <a:rPr lang="en-US" sz="2000" b="0" i="0" u="none" strike="noStrike" dirty="0">
                <a:solidFill>
                  <a:srgbClr val="000000"/>
                </a:solidFill>
                <a:effectLst/>
              </a:rPr>
              <a:t>Provides free or low-cost health coverage to eligible individuals </a:t>
            </a:r>
            <a:r>
              <a:rPr lang="en-US" sz="2000" b="0" i="0" dirty="0">
                <a:solidFill>
                  <a:srgbClr val="000000"/>
                </a:solidFill>
                <a:effectLst/>
              </a:rPr>
              <a:t>​</a:t>
            </a:r>
          </a:p>
          <a:p>
            <a:pPr marL="285750" indent="-285750" algn="l" rtl="0" fontAlgn="base">
              <a:spcAft>
                <a:spcPts val="600"/>
              </a:spcAft>
              <a:buFont typeface="Arial" panose="020B0604020202020204" pitchFamily="34" charset="0"/>
              <a:buChar char="•"/>
            </a:pPr>
            <a:r>
              <a:rPr lang="en-US" sz="2000" b="0" i="0" u="none" strike="noStrike" dirty="0">
                <a:solidFill>
                  <a:srgbClr val="000000"/>
                </a:solidFill>
                <a:effectLst/>
              </a:rPr>
              <a:t>Administered by the state and funded by state and federal governments </a:t>
            </a:r>
            <a:r>
              <a:rPr lang="en-US" sz="2000" b="0" i="0" dirty="0">
                <a:solidFill>
                  <a:srgbClr val="000000"/>
                </a:solidFill>
                <a:effectLst/>
              </a:rPr>
              <a:t>​</a:t>
            </a:r>
          </a:p>
          <a:p>
            <a:pPr marL="285750" indent="-285750" algn="l" rtl="0" fontAlgn="base">
              <a:spcAft>
                <a:spcPts val="600"/>
              </a:spcAft>
              <a:buFont typeface="Arial" panose="020B0604020202020204" pitchFamily="34" charset="0"/>
              <a:buChar char="•"/>
            </a:pPr>
            <a:r>
              <a:rPr lang="en-US" sz="2000" b="0" i="0" u="none" strike="noStrike" dirty="0">
                <a:solidFill>
                  <a:srgbClr val="000000"/>
                </a:solidFill>
                <a:effectLst/>
              </a:rPr>
              <a:t>Based on income, age, disability</a:t>
            </a:r>
            <a:r>
              <a:rPr lang="en-US" sz="2000" dirty="0">
                <a:solidFill>
                  <a:srgbClr val="000000"/>
                </a:solidFill>
              </a:rPr>
              <a:t>,</a:t>
            </a:r>
            <a:r>
              <a:rPr lang="en-US" sz="2000" b="0" i="0" u="none" strike="noStrike" dirty="0">
                <a:solidFill>
                  <a:srgbClr val="000000"/>
                </a:solidFill>
                <a:effectLst/>
              </a:rPr>
              <a:t> and other factors </a:t>
            </a:r>
            <a:r>
              <a:rPr lang="en-US" sz="2000" b="0" i="0" dirty="0">
                <a:solidFill>
                  <a:srgbClr val="000000"/>
                </a:solidFill>
                <a:effectLst/>
              </a:rPr>
              <a:t>​</a:t>
            </a:r>
          </a:p>
          <a:p>
            <a:pPr marL="285750" indent="-285750" algn="l" rtl="0" fontAlgn="base">
              <a:spcAft>
                <a:spcPts val="600"/>
              </a:spcAft>
              <a:buFont typeface="Arial" panose="020B0604020202020204" pitchFamily="34" charset="0"/>
              <a:buChar char="•"/>
            </a:pPr>
            <a:r>
              <a:rPr lang="en-US" sz="2000" b="0" i="0" u="none" strike="noStrike" dirty="0">
                <a:solidFill>
                  <a:srgbClr val="000000"/>
                </a:solidFill>
                <a:effectLst/>
              </a:rPr>
              <a:t>Continuous enrollment throughout the year</a:t>
            </a:r>
            <a:endParaRPr lang="en-US" sz="2000" b="0" i="0" dirty="0">
              <a:solidFill>
                <a:srgbClr val="000000"/>
              </a:solidFill>
              <a:effectLst/>
            </a:endParaRPr>
          </a:p>
        </p:txBody>
      </p:sp>
      <p:sp>
        <p:nvSpPr>
          <p:cNvPr id="7" name="TextBox 6">
            <a:extLst>
              <a:ext uri="{FF2B5EF4-FFF2-40B4-BE49-F238E27FC236}">
                <a16:creationId xmlns:a16="http://schemas.microsoft.com/office/drawing/2014/main" id="{4D90CCB1-68A7-9522-8C4F-AD49862FB55F}"/>
              </a:ext>
            </a:extLst>
          </p:cNvPr>
          <p:cNvSpPr txBox="1"/>
          <p:nvPr/>
        </p:nvSpPr>
        <p:spPr>
          <a:xfrm>
            <a:off x="6759677" y="2478253"/>
            <a:ext cx="4731775" cy="32313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fontAlgn="base">
              <a:spcAft>
                <a:spcPts val="600"/>
              </a:spcAft>
              <a:buFont typeface="Arial" panose="020B0604020202020204" pitchFamily="34" charset="0"/>
              <a:buChar char="•"/>
            </a:pPr>
            <a:r>
              <a:rPr lang="en-US" sz="2000" dirty="0">
                <a:solidFill>
                  <a:srgbClr val="000000"/>
                </a:solidFill>
              </a:rPr>
              <a:t>The </a:t>
            </a:r>
            <a:r>
              <a:rPr lang="en-US" sz="2000" b="1" dirty="0">
                <a:solidFill>
                  <a:srgbClr val="000000"/>
                </a:solidFill>
              </a:rPr>
              <a:t>Health Connector</a:t>
            </a:r>
            <a:r>
              <a:rPr lang="en-US" sz="2000" dirty="0">
                <a:solidFill>
                  <a:srgbClr val="000000"/>
                </a:solidFill>
              </a:rPr>
              <a:t> is the state's online marketplace for health and dental coverage plans ​​​</a:t>
            </a:r>
          </a:p>
          <a:p>
            <a:pPr marL="285750" indent="-285750" fontAlgn="base">
              <a:spcAft>
                <a:spcPts val="600"/>
              </a:spcAft>
              <a:buFont typeface="Arial" panose="020B0604020202020204" pitchFamily="34" charset="0"/>
              <a:buChar char="•"/>
            </a:pPr>
            <a:r>
              <a:rPr lang="en-US" sz="2000" dirty="0">
                <a:solidFill>
                  <a:srgbClr val="000000"/>
                </a:solidFill>
              </a:rPr>
              <a:t>Available for individuals, families and small businesses ​​​</a:t>
            </a:r>
          </a:p>
          <a:p>
            <a:pPr marL="285750" indent="-285750" fontAlgn="base">
              <a:spcAft>
                <a:spcPts val="600"/>
              </a:spcAft>
              <a:buFont typeface="Arial,Sans-Serif" panose="020B0604020202020204" pitchFamily="34" charset="0"/>
              <a:buChar char="•"/>
            </a:pPr>
            <a:r>
              <a:rPr lang="en-US" sz="2000" dirty="0">
                <a:solidFill>
                  <a:srgbClr val="000000"/>
                </a:solidFill>
              </a:rPr>
              <a:t>Eligibility for savings/subsidies varies based on income and household size​​​</a:t>
            </a:r>
          </a:p>
          <a:p>
            <a:pPr marL="285750" indent="-285750" fontAlgn="base">
              <a:spcAft>
                <a:spcPts val="600"/>
              </a:spcAft>
              <a:buFont typeface="Arial" panose="020B0604020202020204" pitchFamily="34" charset="0"/>
              <a:buChar char="•"/>
            </a:pPr>
            <a:r>
              <a:rPr lang="en-US" sz="2000" dirty="0">
                <a:solidFill>
                  <a:srgbClr val="000000"/>
                </a:solidFill>
              </a:rPr>
              <a:t>Open Enrollment periods and special enrollment periods</a:t>
            </a:r>
          </a:p>
          <a:p>
            <a:pPr marL="285750" indent="-285750" fontAlgn="base">
              <a:lnSpc>
                <a:spcPct val="0"/>
              </a:lnSpc>
              <a:spcAft>
                <a:spcPts val="600"/>
              </a:spcAft>
              <a:buFont typeface="Arial" panose="020B0604020202020204" pitchFamily="34" charset="0"/>
              <a:buChar char="•"/>
            </a:pPr>
            <a:endParaRPr lang="en-US" sz="2000" dirty="0">
              <a:solidFill>
                <a:srgbClr val="000000"/>
              </a:solidFill>
            </a:endParaRPr>
          </a:p>
        </p:txBody>
      </p:sp>
      <p:sp>
        <p:nvSpPr>
          <p:cNvPr id="4" name="Oval 3">
            <a:extLst>
              <a:ext uri="{FF2B5EF4-FFF2-40B4-BE49-F238E27FC236}">
                <a16:creationId xmlns:a16="http://schemas.microsoft.com/office/drawing/2014/main" id="{9E5CE787-303C-BBFE-BFC2-E592C865DFC4}"/>
              </a:ext>
              <a:ext uri="{C183D7F6-B498-43B3-948B-1728B52AA6E4}">
                <adec:decorative xmlns:adec="http://schemas.microsoft.com/office/drawing/2017/decorative" val="1"/>
              </a:ext>
            </a:extLst>
          </p:cNvPr>
          <p:cNvSpPr/>
          <p:nvPr/>
        </p:nvSpPr>
        <p:spPr>
          <a:xfrm>
            <a:off x="0" y="-25768"/>
            <a:ext cx="2504021" cy="2504021"/>
          </a:xfrm>
          <a:prstGeom prst="ellipse">
            <a:avLst/>
          </a:prstGeom>
          <a:blipFill rotWithShape="1">
            <a:blip r:embed="rId4" cstate="print">
              <a:extLst>
                <a:ext uri="{28A0092B-C50C-407E-A947-70E740481C1C}">
                  <a14:useLocalDpi xmlns:a14="http://schemas.microsoft.com/office/drawing/2010/main" val="0"/>
                </a:ext>
              </a:extLst>
            </a:blip>
            <a:srcRect/>
            <a:stretch>
              <a:fillRect l="-20000" r="-20000"/>
            </a:stretch>
          </a:blipFill>
        </p:spPr>
        <p:style>
          <a:lnRef idx="1">
            <a:schemeClr val="dk2">
              <a:alpha val="90000"/>
              <a:tint val="40000"/>
              <a:hueOff val="0"/>
              <a:satOff val="0"/>
              <a:lumOff val="0"/>
              <a:alphaOff val="0"/>
            </a:schemeClr>
          </a:lnRef>
          <a:fillRef idx="1">
            <a:scrgbClr r="0" g="0" b="0"/>
          </a:fillRef>
          <a:effectRef idx="2">
            <a:schemeClr val="dk2">
              <a:alpha val="90000"/>
              <a:tint val="40000"/>
              <a:hueOff val="0"/>
              <a:satOff val="0"/>
              <a:lumOff val="0"/>
              <a:alphaOff val="0"/>
            </a:schemeClr>
          </a:effectRef>
          <a:fontRef idx="minor">
            <a:schemeClr val="dk1">
              <a:hueOff val="0"/>
              <a:satOff val="0"/>
              <a:lumOff val="0"/>
              <a:alphaOff val="0"/>
            </a:schemeClr>
          </a:fontRef>
        </p:style>
        <p:txBody>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endParaRPr lang="en-US" sz="1600"/>
          </a:p>
        </p:txBody>
      </p:sp>
      <p:sp>
        <p:nvSpPr>
          <p:cNvPr id="2" name="Slide Number Placeholder 1">
            <a:extLst>
              <a:ext uri="{FF2B5EF4-FFF2-40B4-BE49-F238E27FC236}">
                <a16:creationId xmlns:a16="http://schemas.microsoft.com/office/drawing/2014/main" id="{473B9A9F-3EEB-EFA3-B9DC-C32622108776}"/>
              </a:ext>
              <a:ext uri="{C183D7F6-B498-43B3-948B-1728B52AA6E4}">
                <adec:decorative xmlns:adec="http://schemas.microsoft.com/office/drawing/2017/decorative" val="1"/>
              </a:ext>
            </a:extLst>
          </p:cNvPr>
          <p:cNvSpPr>
            <a:spLocks noGrp="1"/>
          </p:cNvSpPr>
          <p:nvPr>
            <p:ph type="sldNum" sz="quarter" idx="12"/>
          </p:nvPr>
        </p:nvSpPr>
        <p:spPr/>
        <p:txBody>
          <a:bodyPr/>
          <a:lstStyle/>
          <a:p>
            <a:fld id="{D0F3292A-440C-FC4D-A38E-E9E6D4317AF8}" type="slidenum">
              <a:rPr lang="en-US" smtClean="0"/>
              <a:pPr/>
              <a:t>39</a:t>
            </a:fld>
            <a:endParaRPr lang="en-US"/>
          </a:p>
        </p:txBody>
      </p:sp>
    </p:spTree>
    <p:custDataLst>
      <p:tags r:id="rId1"/>
    </p:custDataLst>
    <p:extLst>
      <p:ext uri="{BB962C8B-B14F-4D97-AF65-F5344CB8AC3E}">
        <p14:creationId xmlns:p14="http://schemas.microsoft.com/office/powerpoint/2010/main" val="10850759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3F31AF-A0D9-4B8E-9D90-99F5FB3D5333}"/>
              </a:ext>
            </a:extLst>
          </p:cNvPr>
          <p:cNvSpPr>
            <a:spLocks noGrp="1"/>
          </p:cNvSpPr>
          <p:nvPr>
            <p:ph type="title"/>
          </p:nvPr>
        </p:nvSpPr>
        <p:spPr>
          <a:xfrm>
            <a:off x="841248" y="320040"/>
            <a:ext cx="10515600" cy="371992"/>
          </a:xfrm>
        </p:spPr>
        <p:txBody>
          <a:bodyPr>
            <a:noAutofit/>
          </a:bodyPr>
          <a:lstStyle/>
          <a:p>
            <a:r>
              <a:rPr lang="en-US" sz="4000" b="1" dirty="0">
                <a:solidFill>
                  <a:schemeClr val="accent3"/>
                </a:solidFill>
                <a:latin typeface="Franklin Gothic Medium"/>
              </a:rPr>
              <a:t>MAhealthconnector.org - One application, many programs </a:t>
            </a:r>
          </a:p>
        </p:txBody>
      </p:sp>
      <p:sp>
        <p:nvSpPr>
          <p:cNvPr id="4" name="Content Placeholder 3">
            <a:extLst>
              <a:ext uri="{FF2B5EF4-FFF2-40B4-BE49-F238E27FC236}">
                <a16:creationId xmlns:a16="http://schemas.microsoft.com/office/drawing/2014/main" id="{6FEA60B5-B2B2-4647-908B-731FC1EC3557}"/>
              </a:ext>
            </a:extLst>
          </p:cNvPr>
          <p:cNvSpPr>
            <a:spLocks noGrp="1"/>
          </p:cNvSpPr>
          <p:nvPr>
            <p:ph sz="quarter" idx="4294967295"/>
          </p:nvPr>
        </p:nvSpPr>
        <p:spPr>
          <a:xfrm>
            <a:off x="841248" y="1056227"/>
            <a:ext cx="10882312" cy="1456809"/>
          </a:xfrm>
        </p:spPr>
        <p:txBody>
          <a:bodyPr vert="horz" wrap="square" lIns="91440" tIns="45720" rIns="91440" bIns="45720" rtlCol="0" anchor="t">
            <a:spAutoFit/>
          </a:bodyPr>
          <a:lstStyle/>
          <a:p>
            <a:pPr marL="0" indent="0">
              <a:buNone/>
            </a:pPr>
            <a:r>
              <a:rPr lang="en-US" sz="2000" b="1" dirty="0">
                <a:solidFill>
                  <a:schemeClr val="accent1"/>
                </a:solidFill>
                <a:latin typeface="Franklin Gothic Book"/>
                <a:ea typeface="+mj-ea"/>
                <a:cs typeface="+mj-cs"/>
              </a:rPr>
              <a:t>Apply once and individuals and families will know if they qualify for MassHealth benefits or Health Connector coverage for </a:t>
            </a:r>
            <a:r>
              <a:rPr lang="en-US" sz="2000" b="1" i="1" dirty="0">
                <a:solidFill>
                  <a:schemeClr val="accent1"/>
                </a:solidFill>
                <a:latin typeface="Franklin Gothic Book"/>
                <a:ea typeface="+mj-ea"/>
                <a:cs typeface="+mj-cs"/>
              </a:rPr>
              <a:t>Individuals &amp; Families</a:t>
            </a:r>
            <a:r>
              <a:rPr lang="en-US" sz="2000" b="1" dirty="0">
                <a:solidFill>
                  <a:schemeClr val="accent1"/>
                </a:solidFill>
                <a:latin typeface="Franklin Gothic Book"/>
                <a:ea typeface="+mj-ea"/>
                <a:cs typeface="+mj-cs"/>
              </a:rPr>
              <a:t> </a:t>
            </a:r>
          </a:p>
          <a:p>
            <a:endParaRPr lang="en-US" sz="2000" dirty="0"/>
          </a:p>
          <a:p>
            <a:endParaRPr lang="en-US" sz="2000" b="1" dirty="0"/>
          </a:p>
        </p:txBody>
      </p:sp>
      <p:sp>
        <p:nvSpPr>
          <p:cNvPr id="8" name="Rectangle 7">
            <a:extLst>
              <a:ext uri="{FF2B5EF4-FFF2-40B4-BE49-F238E27FC236}">
                <a16:creationId xmlns:a16="http://schemas.microsoft.com/office/drawing/2014/main" id="{AD3CB4FD-1B42-B8CA-7BB6-15BC3BF2C5B5}"/>
              </a:ext>
            </a:extLst>
          </p:cNvPr>
          <p:cNvSpPr/>
          <p:nvPr/>
        </p:nvSpPr>
        <p:spPr>
          <a:xfrm>
            <a:off x="735161" y="1794313"/>
            <a:ext cx="2774857" cy="1725537"/>
          </a:xfrm>
          <a:prstGeom prst="rect">
            <a:avLst/>
          </a:prstGeom>
          <a:no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rPr>
              <a:t>MAhealthConnector.org</a:t>
            </a:r>
            <a:r>
              <a:rPr lang="en-US" dirty="0">
                <a:solidFill>
                  <a:schemeClr val="tx1"/>
                </a:solidFill>
              </a:rPr>
              <a:t> online application is for </a:t>
            </a:r>
            <a:r>
              <a:rPr lang="en-US" b="1" dirty="0">
                <a:solidFill>
                  <a:schemeClr val="tx1"/>
                </a:solidFill>
              </a:rPr>
              <a:t>both the Health Connector and MassHealth </a:t>
            </a:r>
          </a:p>
        </p:txBody>
      </p:sp>
      <p:cxnSp>
        <p:nvCxnSpPr>
          <p:cNvPr id="12" name="Straight Arrow Connector 11">
            <a:extLst>
              <a:ext uri="{FF2B5EF4-FFF2-40B4-BE49-F238E27FC236}">
                <a16:creationId xmlns:a16="http://schemas.microsoft.com/office/drawing/2014/main" id="{F179D6BA-B451-0287-CC38-C60DF5E02E26}"/>
              </a:ext>
              <a:ext uri="{C183D7F6-B498-43B3-948B-1728B52AA6E4}">
                <adec:decorative xmlns:adec="http://schemas.microsoft.com/office/drawing/2017/decorative" val="1"/>
              </a:ext>
            </a:extLst>
          </p:cNvPr>
          <p:cNvCxnSpPr>
            <a:cxnSpLocks/>
            <a:stCxn id="8" idx="2"/>
          </p:cNvCxnSpPr>
          <p:nvPr/>
        </p:nvCxnSpPr>
        <p:spPr>
          <a:xfrm flipH="1">
            <a:off x="1789254" y="3519850"/>
            <a:ext cx="333336" cy="35864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descr="Health Connector Logo and MassHealth logo">
            <a:extLst>
              <a:ext uri="{FF2B5EF4-FFF2-40B4-BE49-F238E27FC236}">
                <a16:creationId xmlns:a16="http://schemas.microsoft.com/office/drawing/2014/main" id="{FB4F3A9F-E6F4-5B73-B08C-7A149D261AA0}"/>
              </a:ext>
            </a:extLst>
          </p:cNvPr>
          <p:cNvSpPr/>
          <p:nvPr/>
        </p:nvSpPr>
        <p:spPr>
          <a:xfrm>
            <a:off x="735161" y="3983174"/>
            <a:ext cx="1782724" cy="416100"/>
          </a:xfrm>
          <a:prstGeom prst="rect">
            <a:avLst/>
          </a:prstGeom>
          <a:no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creenshot of Health Connector Website. &quot;Apply Now Button&quot;">
            <a:extLst>
              <a:ext uri="{FF2B5EF4-FFF2-40B4-BE49-F238E27FC236}">
                <a16:creationId xmlns:a16="http://schemas.microsoft.com/office/drawing/2014/main" id="{59E76701-B803-137D-889E-B3CB5203E3C5}"/>
              </a:ext>
            </a:extLst>
          </p:cNvPr>
          <p:cNvPicPr>
            <a:picLocks noChangeAspect="1"/>
          </p:cNvPicPr>
          <p:nvPr/>
        </p:nvPicPr>
        <p:blipFill>
          <a:blip r:embed="rId4"/>
          <a:stretch>
            <a:fillRect/>
          </a:stretch>
        </p:blipFill>
        <p:spPr>
          <a:xfrm>
            <a:off x="4095453" y="1667063"/>
            <a:ext cx="7992964" cy="2760130"/>
          </a:xfrm>
          <a:prstGeom prst="rect">
            <a:avLst/>
          </a:prstGeom>
        </p:spPr>
      </p:pic>
      <p:pic>
        <p:nvPicPr>
          <p:cNvPr id="14" name="Graphic 13">
            <a:extLst>
              <a:ext uri="{FF2B5EF4-FFF2-40B4-BE49-F238E27FC236}">
                <a16:creationId xmlns:a16="http://schemas.microsoft.com/office/drawing/2014/main" id="{72702722-99BA-40F7-2F3E-69BD0DC9F9B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a:off x="7200870" y="2657082"/>
            <a:ext cx="617631" cy="617631"/>
          </a:xfrm>
          <a:prstGeom prst="rect">
            <a:avLst/>
          </a:prstGeom>
        </p:spPr>
      </p:pic>
      <p:pic>
        <p:nvPicPr>
          <p:cNvPr id="6" name="Picture 5" descr="Application start page on the MAHealthConnector.org website.">
            <a:extLst>
              <a:ext uri="{FF2B5EF4-FFF2-40B4-BE49-F238E27FC236}">
                <a16:creationId xmlns:a16="http://schemas.microsoft.com/office/drawing/2014/main" id="{6036841B-8072-6AFE-F815-ED78241C07E7}"/>
              </a:ext>
              <a:ext uri="{C183D7F6-B498-43B3-948B-1728B52AA6E4}">
                <adec:decorative xmlns:adec="http://schemas.microsoft.com/office/drawing/2017/decorative" val="0"/>
              </a:ext>
            </a:extLst>
          </p:cNvPr>
          <p:cNvPicPr>
            <a:picLocks noChangeAspect="1"/>
          </p:cNvPicPr>
          <p:nvPr/>
        </p:nvPicPr>
        <p:blipFill>
          <a:blip r:embed="rId6"/>
          <a:srcRect l="642" t="-518" r="6276" b="990"/>
          <a:stretch>
            <a:fillRect/>
          </a:stretch>
        </p:blipFill>
        <p:spPr>
          <a:xfrm>
            <a:off x="635027" y="3878492"/>
            <a:ext cx="8382757" cy="2848676"/>
          </a:xfrm>
          <a:prstGeom prst="rect">
            <a:avLst/>
          </a:prstGeom>
        </p:spPr>
      </p:pic>
      <p:sp>
        <p:nvSpPr>
          <p:cNvPr id="10" name="TextBox 54">
            <a:extLst>
              <a:ext uri="{FF2B5EF4-FFF2-40B4-BE49-F238E27FC236}">
                <a16:creationId xmlns:a16="http://schemas.microsoft.com/office/drawing/2014/main" id="{86852776-8E27-BAF8-A10F-D294B53327F6}"/>
              </a:ext>
            </a:extLst>
          </p:cNvPr>
          <p:cNvSpPr txBox="1"/>
          <p:nvPr/>
        </p:nvSpPr>
        <p:spPr>
          <a:xfrm>
            <a:off x="9150987" y="4442193"/>
            <a:ext cx="3967315" cy="646331"/>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0" dirty="0">
                <a:solidFill>
                  <a:srgbClr val="000000"/>
                </a:solidFill>
                <a:effectLst/>
              </a:rPr>
              <a:t>Spanish:</a:t>
            </a:r>
            <a:r>
              <a:rPr lang="en-US" b="1" i="0" dirty="0">
                <a:solidFill>
                  <a:srgbClr val="FFFFFF"/>
                </a:solidFill>
                <a:effectLst/>
              </a:rPr>
              <a:t>​ </a:t>
            </a:r>
          </a:p>
          <a:p>
            <a:r>
              <a:rPr lang="en-US" b="1" i="0" u="sng" strike="noStrike" dirty="0">
                <a:solidFill>
                  <a:srgbClr val="0066CC"/>
                </a:solidFill>
                <a:effectLst/>
                <a:hlinkClick r:id="rId7"/>
              </a:rPr>
              <a:t>MAHealthConnector</a:t>
            </a:r>
            <a:r>
              <a:rPr lang="en-US" sz="1600" b="1" i="0" u="sng" strike="noStrike" dirty="0">
                <a:solidFill>
                  <a:srgbClr val="0066CC"/>
                </a:solidFill>
                <a:effectLst/>
                <a:hlinkClick r:id="rId7"/>
              </a:rPr>
              <a:t>.org/es/</a:t>
            </a:r>
            <a:endParaRPr lang="en-US" sz="1600" dirty="0"/>
          </a:p>
        </p:txBody>
      </p:sp>
      <p:sp>
        <p:nvSpPr>
          <p:cNvPr id="11" name="TextBox 56">
            <a:extLst>
              <a:ext uri="{FF2B5EF4-FFF2-40B4-BE49-F238E27FC236}">
                <a16:creationId xmlns:a16="http://schemas.microsoft.com/office/drawing/2014/main" id="{AC11F4A1-FDD7-C770-509D-6920B17BCB50}"/>
              </a:ext>
            </a:extLst>
          </p:cNvPr>
          <p:cNvSpPr txBox="1"/>
          <p:nvPr/>
        </p:nvSpPr>
        <p:spPr>
          <a:xfrm>
            <a:off x="9150987" y="5302830"/>
            <a:ext cx="3302744" cy="579646"/>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ts val="1875"/>
              </a:lnSpc>
            </a:pPr>
            <a:r>
              <a:rPr lang="en-US" b="1" dirty="0">
                <a:solidFill>
                  <a:srgbClr val="000000"/>
                </a:solidFill>
              </a:rPr>
              <a:t>Portuguese</a:t>
            </a:r>
            <a:r>
              <a:rPr lang="en-US" b="1" i="0" dirty="0">
                <a:solidFill>
                  <a:srgbClr val="000000"/>
                </a:solidFill>
                <a:effectLst/>
              </a:rPr>
              <a:t>: </a:t>
            </a:r>
            <a:r>
              <a:rPr lang="en-US" b="1" u="sng" dirty="0">
                <a:solidFill>
                  <a:srgbClr val="0066CC"/>
                </a:solidFill>
                <a:hlinkClick r:id="rId8"/>
              </a:rPr>
              <a:t>MAHealthConnector.org/pt/</a:t>
            </a:r>
            <a:endParaRPr lang="en-US" b="1" i="0" dirty="0">
              <a:solidFill>
                <a:srgbClr val="FFFFFF"/>
              </a:solidFill>
              <a:effectLst/>
              <a:hlinkClick r:id="rId8"/>
            </a:endParaRPr>
          </a:p>
        </p:txBody>
      </p:sp>
      <p:sp>
        <p:nvSpPr>
          <p:cNvPr id="2" name="Slide Number Placeholder 1">
            <a:extLst>
              <a:ext uri="{FF2B5EF4-FFF2-40B4-BE49-F238E27FC236}">
                <a16:creationId xmlns:a16="http://schemas.microsoft.com/office/drawing/2014/main" id="{BEA2951A-D94B-8065-A003-8520AA7C1FA7}"/>
              </a:ext>
              <a:ext uri="{C183D7F6-B498-43B3-948B-1728B52AA6E4}">
                <adec:decorative xmlns:adec="http://schemas.microsoft.com/office/drawing/2017/decorative" val="1"/>
              </a:ext>
            </a:extLst>
          </p:cNvPr>
          <p:cNvSpPr>
            <a:spLocks noGrp="1"/>
          </p:cNvSpPr>
          <p:nvPr>
            <p:ph type="sldNum" sz="quarter" idx="12"/>
          </p:nvPr>
        </p:nvSpPr>
        <p:spPr/>
        <p:txBody>
          <a:bodyPr/>
          <a:lstStyle/>
          <a:p>
            <a:fld id="{627CA14E-5EDD-4C5C-B4B2-BE16B502D62B}" type="slidenum">
              <a:rPr lang="en-US" smtClean="0"/>
              <a:pPr/>
              <a:t>40</a:t>
            </a:fld>
            <a:endParaRPr lang="en-US" sz="1400"/>
          </a:p>
        </p:txBody>
      </p:sp>
    </p:spTree>
    <p:custDataLst>
      <p:tags r:id="rId1"/>
    </p:custDataLst>
    <p:extLst>
      <p:ext uri="{BB962C8B-B14F-4D97-AF65-F5344CB8AC3E}">
        <p14:creationId xmlns:p14="http://schemas.microsoft.com/office/powerpoint/2010/main" val="20722607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A9081-AB38-4A64-1364-338EAA09EAC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ECC0A6B-3BB1-D7AC-28FD-9F505A9F4C7A}"/>
              </a:ext>
            </a:extLst>
          </p:cNvPr>
          <p:cNvSpPr>
            <a:spLocks noGrp="1"/>
          </p:cNvSpPr>
          <p:nvPr>
            <p:ph type="title"/>
          </p:nvPr>
        </p:nvSpPr>
        <p:spPr>
          <a:xfrm>
            <a:off x="530942" y="320040"/>
            <a:ext cx="5777949" cy="981259"/>
          </a:xfrm>
        </p:spPr>
        <p:txBody>
          <a:bodyPr>
            <a:noAutofit/>
          </a:bodyPr>
          <a:lstStyle/>
          <a:p>
            <a:r>
              <a:rPr lang="en-US" sz="4000" b="1" dirty="0">
                <a:solidFill>
                  <a:schemeClr val="accent3"/>
                </a:solidFill>
              </a:rPr>
              <a:t>Health Connector Plans</a:t>
            </a:r>
            <a:br>
              <a:rPr lang="en-US" sz="4000" b="1" dirty="0">
                <a:solidFill>
                  <a:schemeClr val="accent3"/>
                </a:solidFill>
              </a:rPr>
            </a:br>
            <a:endParaRPr lang="en-US" sz="4000" b="1" dirty="0">
              <a:solidFill>
                <a:schemeClr val="accent3"/>
              </a:solidFill>
            </a:endParaRPr>
          </a:p>
        </p:txBody>
      </p:sp>
      <p:sp>
        <p:nvSpPr>
          <p:cNvPr id="7" name="Content Placeholder 6">
            <a:extLst>
              <a:ext uri="{FF2B5EF4-FFF2-40B4-BE49-F238E27FC236}">
                <a16:creationId xmlns:a16="http://schemas.microsoft.com/office/drawing/2014/main" id="{9192CCCF-4308-FEB8-F45D-BF3768A41A16}"/>
              </a:ext>
            </a:extLst>
          </p:cNvPr>
          <p:cNvSpPr>
            <a:spLocks noGrp="1"/>
          </p:cNvSpPr>
          <p:nvPr>
            <p:ph idx="13"/>
          </p:nvPr>
        </p:nvSpPr>
        <p:spPr>
          <a:xfrm>
            <a:off x="602928" y="1467438"/>
            <a:ext cx="4608621" cy="4280197"/>
          </a:xfrm>
        </p:spPr>
        <p:txBody>
          <a:bodyPr vert="horz" wrap="square" lIns="91440" tIns="45720" rIns="91440" bIns="45720" rtlCol="0" anchor="t">
            <a:normAutofit fontScale="92500"/>
          </a:bodyPr>
          <a:lstStyle/>
          <a:p>
            <a:pPr marL="0" indent="0">
              <a:buNone/>
            </a:pPr>
            <a:r>
              <a:rPr lang="en-US" sz="3200" dirty="0">
                <a:latin typeface="Franklin Gothic Book"/>
              </a:rPr>
              <a:t>All the plans sold through the Health Connector meet state and federal standards for coverage</a:t>
            </a:r>
          </a:p>
          <a:p>
            <a:pPr marL="0" indent="0">
              <a:buNone/>
            </a:pPr>
            <a:r>
              <a:rPr lang="en-US" sz="3200" dirty="0">
                <a:latin typeface="Franklin Gothic Book"/>
              </a:rPr>
              <a:t>Many members qualify for federal and state financial support which reduces monthly premium amounts</a:t>
            </a:r>
          </a:p>
          <a:p>
            <a:pPr marL="0" indent="0">
              <a:buNone/>
            </a:pPr>
            <a:endParaRPr lang="en-US" sz="2000" b="1" dirty="0">
              <a:solidFill>
                <a:schemeClr val="accent3"/>
              </a:solidFill>
              <a:cs typeface="Arial"/>
            </a:endParaRPr>
          </a:p>
          <a:p>
            <a:endParaRPr lang="en-US" sz="2000" dirty="0"/>
          </a:p>
        </p:txBody>
      </p:sp>
      <p:sp>
        <p:nvSpPr>
          <p:cNvPr id="5" name="Rectangle 4">
            <a:extLst>
              <a:ext uri="{FF2B5EF4-FFF2-40B4-BE49-F238E27FC236}">
                <a16:creationId xmlns:a16="http://schemas.microsoft.com/office/drawing/2014/main" id="{9182EBF0-160E-DD88-CE5E-1F6A867969BA}"/>
              </a:ext>
              <a:ext uri="{C183D7F6-B498-43B3-948B-1728B52AA6E4}">
                <adec:decorative xmlns:adec="http://schemas.microsoft.com/office/drawing/2017/decorative" val="1"/>
              </a:ext>
            </a:extLst>
          </p:cNvPr>
          <p:cNvSpPr/>
          <p:nvPr/>
        </p:nvSpPr>
        <p:spPr>
          <a:xfrm>
            <a:off x="6069823" y="0"/>
            <a:ext cx="6122177" cy="6852254"/>
          </a:xfrm>
          <a:prstGeom prst="rect">
            <a:avLst/>
          </a:prstGeom>
          <a:solidFill>
            <a:srgbClr val="C1CFD9">
              <a:alpha val="6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00296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00296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00296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00296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00296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00296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00296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00296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00296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00296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00296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00296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000000"/>
              </a:solidFill>
              <a:effectLst/>
              <a:uLnTx/>
              <a:uFillTx/>
              <a:latin typeface="Franklin Gothic Book"/>
              <a:ea typeface="+mn-ea"/>
              <a:cs typeface="+mn-cs"/>
            </a:endParaRPr>
          </a:p>
        </p:txBody>
      </p:sp>
      <p:sp>
        <p:nvSpPr>
          <p:cNvPr id="3" name="TextBox 2">
            <a:extLst>
              <a:ext uri="{FF2B5EF4-FFF2-40B4-BE49-F238E27FC236}">
                <a16:creationId xmlns:a16="http://schemas.microsoft.com/office/drawing/2014/main" id="{DAF22E6C-663E-0163-26CD-168007244C51}"/>
              </a:ext>
            </a:extLst>
          </p:cNvPr>
          <p:cNvSpPr txBox="1"/>
          <p:nvPr/>
        </p:nvSpPr>
        <p:spPr>
          <a:xfrm>
            <a:off x="6310057" y="315655"/>
            <a:ext cx="5444338" cy="53122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63E66"/>
                </a:solidFill>
                <a:effectLst/>
                <a:uLnTx/>
                <a:uFillTx/>
                <a:latin typeface="Franklin Gothic Book" panose="020B0503020102020204"/>
                <a:ea typeface="+mn-ea"/>
                <a:cs typeface="+mn-cs"/>
              </a:rPr>
              <a:t>Qualified health and dental plans​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Franklin Gothic Book" panose="020B0503020102020204"/>
                <a:cs typeface="Arial"/>
              </a:rPr>
              <a:t>Individuals choose from a variety of plans in their area from the leading insurance companies in Massachusetts​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Franklin Gothic Book" panose="020B05030201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63E66"/>
                </a:solidFill>
                <a:effectLst/>
                <a:uLnTx/>
                <a:uFillTx/>
                <a:latin typeface="Franklin Gothic Book" panose="020B0503020102020204"/>
                <a:ea typeface="+mn-ea"/>
                <a:cs typeface="Arial"/>
              </a:rPr>
              <a:t>ConnectorCare</a:t>
            </a:r>
            <a:r>
              <a:rPr kumimoji="0" lang="en-US" sz="2000" b="1" i="0" u="none" strike="noStrike" kern="1200" cap="none" spc="0" normalizeH="0" baseline="0" noProof="0" dirty="0">
                <a:ln>
                  <a:noFill/>
                </a:ln>
                <a:solidFill>
                  <a:srgbClr val="063E66"/>
                </a:solidFill>
                <a:effectLst/>
                <a:uLnTx/>
                <a:uFillTx/>
                <a:latin typeface="Franklin Gothic Book" panose="020B0503020102020204"/>
                <a:ea typeface="+mn-ea"/>
                <a:cs typeface="Arial"/>
              </a:rPr>
              <a:t> plans with Advance Premium Tax Credits (APTC)​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Franklin Gothic Book" panose="020B0503020102020204"/>
                <a:ea typeface="+mn-ea"/>
                <a:cs typeface="Arial"/>
              </a:rPr>
              <a:t>People in certain income ranges who meet other eligibility requirements may qualify for advance premium tax credits (APTC) to reduce the cost of their premiums and qualify for low- or no-cost health insurance coverage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Franklin Gothic Book" panose="020B05030201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63E66"/>
                </a:solidFill>
                <a:effectLst/>
                <a:uLnTx/>
                <a:uFillTx/>
                <a:latin typeface="Franklin Gothic Book" panose="020B0503020102020204"/>
                <a:ea typeface="+mn-ea"/>
                <a:cs typeface="Arial"/>
              </a:rPr>
              <a:t>Dental Plans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Franklin Gothic Book" panose="020B0503020102020204"/>
                <a:ea typeface="+mn-ea"/>
                <a:cs typeface="Arial"/>
              </a:rPr>
              <a:t>For individuals, children, families, and small employers; including pediatric-only plans and plans with lower and higher deductibles </a:t>
            </a:r>
          </a:p>
        </p:txBody>
      </p:sp>
      <p:sp>
        <p:nvSpPr>
          <p:cNvPr id="2" name="Slide Number Placeholder 1">
            <a:extLst>
              <a:ext uri="{FF2B5EF4-FFF2-40B4-BE49-F238E27FC236}">
                <a16:creationId xmlns:a16="http://schemas.microsoft.com/office/drawing/2014/main" id="{B069C230-96FC-40F3-7FF6-5F9DD7A0AE31}"/>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7CA14E-5EDD-4C5C-B4B2-BE16B502D62B}" type="slidenum">
              <a:rPr kumimoji="0" lang="en-US" sz="1200" b="0" i="0" u="none" strike="noStrike" kern="1200" cap="none" spc="0" normalizeH="0" baseline="0" noProof="0" smtClean="0">
                <a:ln>
                  <a:noFill/>
                </a:ln>
                <a:solidFill>
                  <a:srgbClr val="063E66"/>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400" b="0" i="0" u="none" strike="noStrike" kern="1200" cap="none" spc="0" normalizeH="0" baseline="0" noProof="0">
              <a:ln>
                <a:noFill/>
              </a:ln>
              <a:solidFill>
                <a:srgbClr val="063E66"/>
              </a:solidFill>
              <a:effectLst/>
              <a:uLnTx/>
              <a:uFillTx/>
              <a:latin typeface="Franklin Gothic Book" panose="020B0503020102020204"/>
              <a:ea typeface="+mn-ea"/>
              <a:cs typeface="+mn-cs"/>
            </a:endParaRPr>
          </a:p>
        </p:txBody>
      </p:sp>
    </p:spTree>
    <p:custDataLst>
      <p:tags r:id="rId1"/>
    </p:custDataLst>
    <p:extLst>
      <p:ext uri="{BB962C8B-B14F-4D97-AF65-F5344CB8AC3E}">
        <p14:creationId xmlns:p14="http://schemas.microsoft.com/office/powerpoint/2010/main" val="33269448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63532-757F-8B2A-59EA-842E5EE5B2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63A7D6-BA54-B7D1-200A-3230FBC91383}"/>
              </a:ext>
            </a:extLst>
          </p:cNvPr>
          <p:cNvSpPr>
            <a:spLocks noGrp="1"/>
          </p:cNvSpPr>
          <p:nvPr>
            <p:ph type="title"/>
          </p:nvPr>
        </p:nvSpPr>
        <p:spPr>
          <a:xfrm>
            <a:off x="831850" y="1327902"/>
            <a:ext cx="9004465" cy="1847377"/>
          </a:xfrm>
        </p:spPr>
        <p:txBody>
          <a:bodyPr>
            <a:normAutofit/>
          </a:bodyPr>
          <a:lstStyle/>
          <a:p>
            <a:r>
              <a:rPr lang="en-US" sz="5400" b="1" dirty="0">
                <a:latin typeface="Franklin Gothic Book"/>
              </a:rPr>
              <a:t>Thank you!</a:t>
            </a:r>
          </a:p>
        </p:txBody>
      </p:sp>
    </p:spTree>
    <p:custDataLst>
      <p:tags r:id="rId1"/>
    </p:custDataLst>
    <p:extLst>
      <p:ext uri="{BB962C8B-B14F-4D97-AF65-F5344CB8AC3E}">
        <p14:creationId xmlns:p14="http://schemas.microsoft.com/office/powerpoint/2010/main" val="20709603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uwok0xCb"/>
  <p:tag name="ARTICULATE_SLIDE_COUNT" val="4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Health Connector">
      <a:dk1>
        <a:srgbClr val="000000"/>
      </a:dk1>
      <a:lt1>
        <a:srgbClr val="FFFFFF"/>
      </a:lt1>
      <a:dk2>
        <a:srgbClr val="063E66"/>
      </a:dk2>
      <a:lt2>
        <a:srgbClr val="E8E8E8"/>
      </a:lt2>
      <a:accent1>
        <a:srgbClr val="006493"/>
      </a:accent1>
      <a:accent2>
        <a:srgbClr val="4B7C0E"/>
      </a:accent2>
      <a:accent3>
        <a:srgbClr val="063E66"/>
      </a:accent3>
      <a:accent4>
        <a:srgbClr val="A70059"/>
      </a:accent4>
      <a:accent5>
        <a:srgbClr val="C56724"/>
      </a:accent5>
      <a:accent6>
        <a:srgbClr val="FEBE0F"/>
      </a:accent6>
      <a:hlink>
        <a:srgbClr val="006493"/>
      </a:hlink>
      <a:folHlink>
        <a:srgbClr val="A70059"/>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 Learning Series_ Template" id="{631D130C-AB23-4E22-837E-2C0F8A6A029C}" vid="{008659EF-067B-40DF-83B9-797A6B1F39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E95B6BB7C9A442BF76651FCC540C11" ma:contentTypeVersion="18" ma:contentTypeDescription="Create a new document." ma:contentTypeScope="" ma:versionID="3eef421f0beef671e83dddda285d0d3c">
  <xsd:schema xmlns:xsd="http://www.w3.org/2001/XMLSchema" xmlns:xs="http://www.w3.org/2001/XMLSchema" xmlns:p="http://schemas.microsoft.com/office/2006/metadata/properties" xmlns:ns2="6dd3fc6d-0329-44eb-acde-fee98b7e96fa" xmlns:ns3="71edd43e-718e-4f82-9145-3875adf2a1d5" targetNamespace="http://schemas.microsoft.com/office/2006/metadata/properties" ma:root="true" ma:fieldsID="ee35243c3cbe6c2d35e93f2286a1b33c" ns2:_="" ns3:_="">
    <xsd:import namespace="6dd3fc6d-0329-44eb-acde-fee98b7e96fa"/>
    <xsd:import namespace="71edd43e-718e-4f82-9145-3875adf2a1d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element ref="ns2:Instructo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d3fc6d-0329-44eb-acde-fee98b7e9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Instructor" ma:index="24" nillable="true" ma:displayName="Instructor" ma:format="Dropdown" ma:internalName="Instructor">
      <xsd:simpleType>
        <xsd:restriction base="dms:Text">
          <xsd:maxLength value="75"/>
        </xsd:restriction>
      </xsd:simpleType>
    </xsd:element>
  </xsd:schema>
  <xsd:schema xmlns:xsd="http://www.w3.org/2001/XMLSchema" xmlns:xs="http://www.w3.org/2001/XMLSchema" xmlns:dms="http://schemas.microsoft.com/office/2006/documentManagement/types" xmlns:pc="http://schemas.microsoft.com/office/infopath/2007/PartnerControls" targetNamespace="71edd43e-718e-4f82-9145-3875adf2a1d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106be70-3ab2-478a-9ba9-0edb1ae84620}" ma:internalName="TaxCatchAll" ma:showField="CatchAllData" ma:web="71edd43e-718e-4f82-9145-3875adf2a1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1edd43e-718e-4f82-9145-3875adf2a1d5" xsi:nil="true"/>
    <lcf76f155ced4ddcb4097134ff3c332f xmlns="6dd3fc6d-0329-44eb-acde-fee98b7e96fa">
      <Terms xmlns="http://schemas.microsoft.com/office/infopath/2007/PartnerControls"/>
    </lcf76f155ced4ddcb4097134ff3c332f>
    <Instructor xmlns="6dd3fc6d-0329-44eb-acde-fee98b7e96f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254D45-35BA-41F0-9CE4-6F5895E3D451}">
  <ds:schemaRefs>
    <ds:schemaRef ds:uri="6dd3fc6d-0329-44eb-acde-fee98b7e96fa"/>
    <ds:schemaRef ds:uri="71edd43e-718e-4f82-9145-3875adf2a1d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750788A-BD08-4916-A1BA-62F16A921695}">
  <ds:schemaRefs>
    <ds:schemaRef ds:uri="http://purl.org/dc/terms/"/>
    <ds:schemaRef ds:uri="http://purl.org/dc/elements/1.1/"/>
    <ds:schemaRef ds:uri="http://purl.org/dc/dcmitype/"/>
    <ds:schemaRef ds:uri="http://schemas.microsoft.com/office/2006/documentManagement/types"/>
    <ds:schemaRef ds:uri="6dd3fc6d-0329-44eb-acde-fee98b7e96fa"/>
    <ds:schemaRef ds:uri="http://schemas.microsoft.com/office/2006/metadata/properties"/>
    <ds:schemaRef ds:uri="http://schemas.microsoft.com/office/infopath/2007/PartnerControls"/>
    <ds:schemaRef ds:uri="http://schemas.openxmlformats.org/package/2006/metadata/core-properties"/>
    <ds:schemaRef ds:uri="71edd43e-718e-4f82-9145-3875adf2a1d5"/>
    <ds:schemaRef ds:uri="http://www.w3.org/XML/1998/namespace"/>
  </ds:schemaRefs>
</ds:datastoreItem>
</file>

<file path=customXml/itemProps3.xml><?xml version="1.0" encoding="utf-8"?>
<ds:datastoreItem xmlns:ds="http://schemas.openxmlformats.org/officeDocument/2006/customXml" ds:itemID="{1E03AF34-8BF4-42F8-A05D-0074EF09DC2C}">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MA Learning Series_ Template</Template>
  <TotalTime>756</TotalTime>
  <Words>2830</Words>
  <Application>Microsoft Office PowerPoint</Application>
  <PresentationFormat>Widescreen</PresentationFormat>
  <Paragraphs>289</Paragraphs>
  <Slides>42</Slides>
  <Notes>32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42</vt:i4>
      </vt:variant>
    </vt:vector>
  </HeadingPairs>
  <TitlesOfParts>
    <vt:vector size="55" baseType="lpstr">
      <vt:lpstr>Aptos</vt:lpstr>
      <vt:lpstr>Arial</vt:lpstr>
      <vt:lpstr>Arial,Sans-Serif</vt:lpstr>
      <vt:lpstr>Calibri</vt:lpstr>
      <vt:lpstr>Cavolini</vt:lpstr>
      <vt:lpstr>Courier New</vt:lpstr>
      <vt:lpstr>Franklin Gothic Book</vt:lpstr>
      <vt:lpstr>Franklin Gothic Demi</vt:lpstr>
      <vt:lpstr>Franklin Gothic Medium</vt:lpstr>
      <vt:lpstr>Gill Sans</vt:lpstr>
      <vt:lpstr>Roboto Bold</vt:lpstr>
      <vt:lpstr>Wingdings</vt:lpstr>
      <vt:lpstr>Office Theme</vt:lpstr>
      <vt:lpstr>Important Note</vt:lpstr>
      <vt:lpstr>Learning Series </vt:lpstr>
      <vt:lpstr>MA Health Care Learning Series</vt:lpstr>
      <vt:lpstr>Agenda</vt:lpstr>
      <vt:lpstr>Supporting Applicants and Members through Federal Policy Changes  </vt:lpstr>
      <vt:lpstr>Federal Policy Changes for 2027  Marketplace Coverage</vt:lpstr>
      <vt:lpstr> Changes to Health Connector Open Enrollment Dates </vt:lpstr>
      <vt:lpstr>Health Connector Changes to Open Enrollment Timelines</vt:lpstr>
      <vt:lpstr>Supporting Applicants and Members within a Shorter Timeframe</vt:lpstr>
      <vt:lpstr> Changes to Noncitizen Eligibility for APTC</vt:lpstr>
      <vt:lpstr>Federal Changes to Noncitizen Eligibility</vt:lpstr>
      <vt:lpstr>Process Changes for Noncitizens for OE27 </vt:lpstr>
      <vt:lpstr>Supporting Noncitizens with OE27 Eligibility </vt:lpstr>
      <vt:lpstr>New Immigration Questions</vt:lpstr>
      <vt:lpstr>New Immigration Questions (slide 1 of 2)</vt:lpstr>
      <vt:lpstr>New Immigration Questions (slide 2 of 2)</vt:lpstr>
      <vt:lpstr>Reminder About Eligible Immigrant Question</vt:lpstr>
      <vt:lpstr> Changes to Advance Premium Tax Credit (APTC)  Reconciliation  </vt:lpstr>
      <vt:lpstr>How do Advance Premium Tax Credits (APTCs) work?</vt:lpstr>
      <vt:lpstr>New APTC Repayment Rules Starting in 2026</vt:lpstr>
      <vt:lpstr>2025 versus 2026 APTC Repayment Caps</vt:lpstr>
      <vt:lpstr>How to Help Support Income and APTC Updates </vt:lpstr>
      <vt:lpstr>Adjusting “Selected” Tax Credit Amounts</vt:lpstr>
      <vt:lpstr>Using the APTC Slider Tool </vt:lpstr>
      <vt:lpstr>Annual Health Connector   Redeterminations &amp; Renewals Process </vt:lpstr>
      <vt:lpstr>Annual Health Connector  Redeterminations &amp; Renewals Process Activities</vt:lpstr>
      <vt:lpstr>Annual Health Connector Annual  Redeterminations &amp; Renewals Process Timeline</vt:lpstr>
      <vt:lpstr>Supporting Community Members  </vt:lpstr>
      <vt:lpstr>Next Steps &amp; How You Can Help?</vt:lpstr>
      <vt:lpstr>Importance of Application Updates</vt:lpstr>
      <vt:lpstr>Community Resources</vt:lpstr>
      <vt:lpstr>MAhealthconnector.org System Updates</vt:lpstr>
      <vt:lpstr>System Updates</vt:lpstr>
      <vt:lpstr>Modern Authenticator Options (slide 1 of 2)</vt:lpstr>
      <vt:lpstr>Modern Authenticator Options (slide 2 of 2)</vt:lpstr>
      <vt:lpstr>Remote Identity Proofing (RIDP)</vt:lpstr>
      <vt:lpstr>Appendix</vt:lpstr>
      <vt:lpstr>Relationship between Health Connector &amp; MassHealth Health Benefits and Coverage</vt:lpstr>
      <vt:lpstr>Comparing MassHealth &amp;  Health Connector</vt:lpstr>
      <vt:lpstr>MAhealthconnector.org - One application, many programs </vt:lpstr>
      <vt:lpstr>Health Connector Plans </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 Health Care Learning Series July 2026</dc:title>
  <dc:subject/>
  <dc:creator>Health Connector and MassHealth</dc:creator>
  <cp:keywords/>
  <dc:description/>
  <cp:lastModifiedBy>Raymond, Deborah</cp:lastModifiedBy>
  <cp:revision>22</cp:revision>
  <dcterms:created xsi:type="dcterms:W3CDTF">2025-01-21T18:25:29Z</dcterms:created>
  <dcterms:modified xsi:type="dcterms:W3CDTF">2026-09-10T17:54:59Z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0x01010030E95B6BB7C9A442BF76651FCC540C11</vt:lpwstr>
  </property>
  <property fmtid="{D5CDD505-2E9C-101B-9397-08002B2CF9AE}" pid="3" name="MediaServiceImageTags">
    <vt:lpwstr/>
  </property>
  <property fmtid="{D5CDD505-2E9C-101B-9397-08002B2CF9AE}" pid="4" name="ArticulateGUID">
    <vt:lpwstr>6D29C9BD-0125-476B-A057-73E1800F2508</vt:lpwstr>
  </property>
  <property fmtid="{D5CDD505-2E9C-101B-9397-08002B2CF9AE}" pid="5" name="ArticulatePath">
    <vt:lpwstr>MA Learning Series_ July2025 AC WIP </vt:lpwstr>
  </property>
</Properties>
</file>