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5.xml" ContentType="application/vnd.openxmlformats-officedocument.theme+xml"/>
  <Override PartName="/ppt/tags/tag17.xml" ContentType="application/vnd.openxmlformats-officedocument.presentationml.tags+xml"/>
  <Override PartName="/ppt/tags/tag18.xml" ContentType="application/vnd.openxmlformats-officedocument.presentationml.tags+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6.xml" ContentType="application/vnd.openxmlformats-officedocument.theme+xml"/>
  <Override PartName="/ppt/tags/tag19.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20.xml" ContentType="application/vnd.openxmlformats-officedocument.presentationml.tags+xml"/>
  <Override PartName="/ppt/theme/theme7.xml" ContentType="application/vnd.openxmlformats-officedocument.theme+xml"/>
  <Override PartName="/ppt/theme/theme8.xml" ContentType="application/vnd.openxmlformats-officedocument.theme+xml"/>
  <Override PartName="/ppt/tags/tag21.xml" ContentType="application/vnd.openxmlformats-officedocument.presentationml.tags+xml"/>
  <Override PartName="/ppt/notesSlides/notesSlide1.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notesSlides/notesSlide2.xml" ContentType="application/vnd.openxmlformats-officedocument.presentationml.notesSlide+xml"/>
  <Override PartName="/ppt/tags/tag2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5.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6.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27.xml" ContentType="application/vnd.openxmlformats-officedocument.presentationml.tags+xml"/>
  <Override PartName="/ppt/notesSlides/notesSlide20.xml" ContentType="application/vnd.openxmlformats-officedocument.presentationml.notesSlide+xml"/>
  <Override PartName="/ppt/tags/tag28.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29.xml" ContentType="application/vnd.openxmlformats-officedocument.presentationml.tags+xml"/>
  <Override PartName="/ppt/notesSlides/notesSlide25.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26.xml" ContentType="application/vnd.openxmlformats-officedocument.presentationml.notesSlide+xml"/>
  <Override PartName="/ppt/tags/tag34.xml" ContentType="application/vnd.openxmlformats-officedocument.presentationml.tags+xml"/>
  <Override PartName="/ppt/notesSlides/notesSlide27.xml" ContentType="application/vnd.openxmlformats-officedocument.presentationml.notesSlide+xml"/>
  <Override PartName="/ppt/tags/tag35.xml" ContentType="application/vnd.openxmlformats-officedocument.presentationml.tags+xml"/>
  <Override PartName="/ppt/notesSlides/notesSlide28.xml" ContentType="application/vnd.openxmlformats-officedocument.presentationml.notesSlide+xml"/>
  <Override PartName="/ppt/tags/tag36.xml" ContentType="application/vnd.openxmlformats-officedocument.presentationml.tags+xml"/>
  <Override PartName="/ppt/notesSlides/notesSlide29.xml" ContentType="application/vnd.openxmlformats-officedocument.presentationml.notesSlide+xml"/>
  <Override PartName="/ppt/tags/tag37.xml" ContentType="application/vnd.openxmlformats-officedocument.presentationml.tags+xml"/>
  <Override PartName="/ppt/notesSlides/notesSlide30.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notesSlides/notesSlide31.xml" ContentType="application/vnd.openxmlformats-officedocument.presentationml.notesSlide+xml"/>
  <Override PartName="/ppt/tags/tag40.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41.xml" ContentType="application/vnd.openxmlformats-officedocument.presentationml.tags+xml"/>
  <Override PartName="/ppt/notesSlides/notesSlide3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66" r:id="rId3"/>
    <p:sldMasterId id="2147483832" r:id="rId4"/>
    <p:sldMasterId id="2147483783" r:id="rId5"/>
    <p:sldMasterId id="2147483789" r:id="rId6"/>
    <p:sldMasterId id="2147483803" r:id="rId7"/>
    <p:sldMasterId id="2147483845" r:id="rId8"/>
  </p:sldMasterIdLst>
  <p:notesMasterIdLst>
    <p:notesMasterId r:id="rId83"/>
  </p:notesMasterIdLst>
  <p:handoutMasterIdLst>
    <p:handoutMasterId r:id="rId84"/>
  </p:handoutMasterIdLst>
  <p:sldIdLst>
    <p:sldId id="2147472687" r:id="rId9"/>
    <p:sldId id="3895" r:id="rId10"/>
    <p:sldId id="2145707330" r:id="rId11"/>
    <p:sldId id="2147482780" r:id="rId12"/>
    <p:sldId id="2147482728" r:id="rId13"/>
    <p:sldId id="2147468815" r:id="rId14"/>
    <p:sldId id="2147481016" r:id="rId15"/>
    <p:sldId id="2147482730" r:id="rId16"/>
    <p:sldId id="2147481048" r:id="rId17"/>
    <p:sldId id="2147481004" r:id="rId18"/>
    <p:sldId id="2147482731" r:id="rId19"/>
    <p:sldId id="2147481011" r:id="rId20"/>
    <p:sldId id="2147482732" r:id="rId21"/>
    <p:sldId id="2147482733" r:id="rId22"/>
    <p:sldId id="2147482724" r:id="rId23"/>
    <p:sldId id="2147482790" r:id="rId24"/>
    <p:sldId id="2147482327" r:id="rId25"/>
    <p:sldId id="2147482785" r:id="rId26"/>
    <p:sldId id="2147482789" r:id="rId27"/>
    <p:sldId id="2147482736" r:id="rId28"/>
    <p:sldId id="2147481029" r:id="rId29"/>
    <p:sldId id="2147482329" r:id="rId30"/>
    <p:sldId id="2147481015" r:id="rId31"/>
    <p:sldId id="2147482756" r:id="rId32"/>
    <p:sldId id="2147482758" r:id="rId33"/>
    <p:sldId id="2147482739" r:id="rId34"/>
    <p:sldId id="2147482779" r:id="rId35"/>
    <p:sldId id="2147482783" r:id="rId36"/>
    <p:sldId id="2147482759" r:id="rId37"/>
    <p:sldId id="2147482786" r:id="rId38"/>
    <p:sldId id="259" r:id="rId39"/>
    <p:sldId id="278" r:id="rId40"/>
    <p:sldId id="261" r:id="rId41"/>
    <p:sldId id="2147482787" r:id="rId42"/>
    <p:sldId id="263" r:id="rId43"/>
    <p:sldId id="264" r:id="rId44"/>
    <p:sldId id="265" r:id="rId45"/>
    <p:sldId id="266" r:id="rId46"/>
    <p:sldId id="267" r:id="rId47"/>
    <p:sldId id="2147482788" r:id="rId48"/>
    <p:sldId id="269" r:id="rId49"/>
    <p:sldId id="270" r:id="rId50"/>
    <p:sldId id="2147482684" r:id="rId51"/>
    <p:sldId id="2147482685" r:id="rId52"/>
    <p:sldId id="2147482686" r:id="rId53"/>
    <p:sldId id="2147482689" r:id="rId54"/>
    <p:sldId id="2147482690" r:id="rId55"/>
    <p:sldId id="2147482691" r:id="rId56"/>
    <p:sldId id="2147482692" r:id="rId57"/>
    <p:sldId id="2147482693" r:id="rId58"/>
    <p:sldId id="2147482694" r:id="rId59"/>
    <p:sldId id="2147482695" r:id="rId60"/>
    <p:sldId id="2145707323" r:id="rId61"/>
    <p:sldId id="606" r:id="rId62"/>
    <p:sldId id="302" r:id="rId63"/>
    <p:sldId id="2145707452" r:id="rId64"/>
    <p:sldId id="2145707450" r:id="rId65"/>
    <p:sldId id="2147482761" r:id="rId66"/>
    <p:sldId id="2145707456" r:id="rId67"/>
    <p:sldId id="2147482764" r:id="rId68"/>
    <p:sldId id="2147482781" r:id="rId69"/>
    <p:sldId id="2147482765" r:id="rId70"/>
    <p:sldId id="2147482766" r:id="rId71"/>
    <p:sldId id="2147482767" r:id="rId72"/>
    <p:sldId id="2147482778" r:id="rId73"/>
    <p:sldId id="2147482771" r:id="rId74"/>
    <p:sldId id="2147482673" r:id="rId75"/>
    <p:sldId id="349" r:id="rId76"/>
    <p:sldId id="2147482772" r:id="rId77"/>
    <p:sldId id="2147482773" r:id="rId78"/>
    <p:sldId id="2147482775" r:id="rId79"/>
    <p:sldId id="2147482782" r:id="rId80"/>
    <p:sldId id="2147482709" r:id="rId81"/>
    <p:sldId id="2147482774" r:id="rId82"/>
  </p:sldIdLst>
  <p:sldSz cx="12192000" cy="6858000"/>
  <p:notesSz cx="7010400" cy="9296400"/>
  <p:custDataLst>
    <p:tags r:id="rId85"/>
  </p:custDataLst>
  <p:defaultTextStyle>
    <a:defPPr>
      <a:defRPr lang="en-US"/>
    </a:defPPr>
    <a:lvl1pPr algn="l" rtl="0" fontAlgn="base">
      <a:spcBef>
        <a:spcPct val="0"/>
      </a:spcBef>
      <a:spcAft>
        <a:spcPct val="0"/>
      </a:spcAft>
      <a:defRPr sz="2400" b="1" kern="1200">
        <a:solidFill>
          <a:schemeClr val="accent2"/>
        </a:solidFill>
        <a:latin typeface="Arial" charset="0"/>
        <a:ea typeface="MS PGothic" pitchFamily="34" charset="-128"/>
        <a:cs typeface="Arial" charset="0"/>
      </a:defRPr>
    </a:lvl1pPr>
    <a:lvl2pPr marL="457200" algn="l" rtl="0" fontAlgn="base">
      <a:spcBef>
        <a:spcPct val="0"/>
      </a:spcBef>
      <a:spcAft>
        <a:spcPct val="0"/>
      </a:spcAft>
      <a:defRPr sz="2400" b="1" kern="1200">
        <a:solidFill>
          <a:schemeClr val="accent2"/>
        </a:solidFill>
        <a:latin typeface="Arial" charset="0"/>
        <a:ea typeface="MS PGothic" pitchFamily="34" charset="-128"/>
        <a:cs typeface="Arial" charset="0"/>
      </a:defRPr>
    </a:lvl2pPr>
    <a:lvl3pPr marL="914400" algn="l" rtl="0" fontAlgn="base">
      <a:spcBef>
        <a:spcPct val="0"/>
      </a:spcBef>
      <a:spcAft>
        <a:spcPct val="0"/>
      </a:spcAft>
      <a:defRPr sz="2400" b="1" kern="1200">
        <a:solidFill>
          <a:schemeClr val="accent2"/>
        </a:solidFill>
        <a:latin typeface="Arial" charset="0"/>
        <a:ea typeface="MS PGothic" pitchFamily="34" charset="-128"/>
        <a:cs typeface="Arial" charset="0"/>
      </a:defRPr>
    </a:lvl3pPr>
    <a:lvl4pPr marL="1371600" algn="l" rtl="0" fontAlgn="base">
      <a:spcBef>
        <a:spcPct val="0"/>
      </a:spcBef>
      <a:spcAft>
        <a:spcPct val="0"/>
      </a:spcAft>
      <a:defRPr sz="2400" b="1" kern="1200">
        <a:solidFill>
          <a:schemeClr val="accent2"/>
        </a:solidFill>
        <a:latin typeface="Arial" charset="0"/>
        <a:ea typeface="MS PGothic" pitchFamily="34" charset="-128"/>
        <a:cs typeface="Arial" charset="0"/>
      </a:defRPr>
    </a:lvl4pPr>
    <a:lvl5pPr marL="1828800" algn="l" rtl="0" fontAlgn="base">
      <a:spcBef>
        <a:spcPct val="0"/>
      </a:spcBef>
      <a:spcAft>
        <a:spcPct val="0"/>
      </a:spcAft>
      <a:defRPr sz="2400" b="1" kern="1200">
        <a:solidFill>
          <a:schemeClr val="accent2"/>
        </a:solidFill>
        <a:latin typeface="Arial" charset="0"/>
        <a:ea typeface="MS PGothic" pitchFamily="34" charset="-128"/>
        <a:cs typeface="Arial" charset="0"/>
      </a:defRPr>
    </a:lvl5pPr>
    <a:lvl6pPr marL="2286000" algn="l" defTabSz="914400" rtl="0" eaLnBrk="1" latinLnBrk="0" hangingPunct="1">
      <a:defRPr sz="2400" b="1" kern="1200">
        <a:solidFill>
          <a:schemeClr val="accent2"/>
        </a:solidFill>
        <a:latin typeface="Arial" charset="0"/>
        <a:ea typeface="MS PGothic" pitchFamily="34" charset="-128"/>
        <a:cs typeface="Arial" charset="0"/>
      </a:defRPr>
    </a:lvl6pPr>
    <a:lvl7pPr marL="2743200" algn="l" defTabSz="914400" rtl="0" eaLnBrk="1" latinLnBrk="0" hangingPunct="1">
      <a:defRPr sz="2400" b="1" kern="1200">
        <a:solidFill>
          <a:schemeClr val="accent2"/>
        </a:solidFill>
        <a:latin typeface="Arial" charset="0"/>
        <a:ea typeface="MS PGothic" pitchFamily="34" charset="-128"/>
        <a:cs typeface="Arial" charset="0"/>
      </a:defRPr>
    </a:lvl7pPr>
    <a:lvl8pPr marL="3200400" algn="l" defTabSz="914400" rtl="0" eaLnBrk="1" latinLnBrk="0" hangingPunct="1">
      <a:defRPr sz="2400" b="1" kern="1200">
        <a:solidFill>
          <a:schemeClr val="accent2"/>
        </a:solidFill>
        <a:latin typeface="Arial" charset="0"/>
        <a:ea typeface="MS PGothic" pitchFamily="34" charset="-128"/>
        <a:cs typeface="Arial" charset="0"/>
      </a:defRPr>
    </a:lvl8pPr>
    <a:lvl9pPr marL="3657600" algn="l" defTabSz="914400" rtl="0" eaLnBrk="1" latinLnBrk="0" hangingPunct="1">
      <a:defRPr sz="2400" b="1" kern="1200">
        <a:solidFill>
          <a:schemeClr val="accent2"/>
        </a:solidFill>
        <a:latin typeface="Arial" charset="0"/>
        <a:ea typeface="MS PGothic" pitchFamily="34" charset="-128"/>
        <a:cs typeface="Arial" charset="0"/>
      </a:defRPr>
    </a:lvl9pPr>
  </p:defaultTextStyle>
  <p:extLst>
    <p:ext uri="{521415D9-36F7-43E2-AB2F-B90AF26B5E84}">
      <p14:sectionLst xmlns:p14="http://schemas.microsoft.com/office/powerpoint/2010/main">
        <p14:section name="Intro" id="{C0F37B8B-C287-464A-9F9E-376C8BB07AA1}">
          <p14:sldIdLst>
            <p14:sldId id="2147472687"/>
            <p14:sldId id="3895"/>
            <p14:sldId id="2145707330"/>
          </p14:sldIdLst>
        </p14:section>
        <p14:section name="OB3" id="{BCB04E0D-9789-4E59-ADC0-39C4F7BAE635}">
          <p14:sldIdLst>
            <p14:sldId id="2147482780"/>
            <p14:sldId id="2147482728"/>
            <p14:sldId id="2147468815"/>
            <p14:sldId id="2147481016"/>
            <p14:sldId id="2147482730"/>
            <p14:sldId id="2147481048"/>
            <p14:sldId id="2147481004"/>
            <p14:sldId id="2147482731"/>
            <p14:sldId id="2147481011"/>
            <p14:sldId id="2147482732"/>
            <p14:sldId id="2147482733"/>
            <p14:sldId id="2147482724"/>
            <p14:sldId id="2147482790"/>
            <p14:sldId id="2147482327"/>
            <p14:sldId id="2147482785"/>
            <p14:sldId id="2147482789"/>
            <p14:sldId id="2147482736"/>
            <p14:sldId id="2147481029"/>
            <p14:sldId id="2147482329"/>
            <p14:sldId id="2147481015"/>
            <p14:sldId id="2147482756"/>
            <p14:sldId id="2147482758"/>
            <p14:sldId id="2147482739"/>
          </p14:sldIdLst>
        </p14:section>
        <p14:section name="HC 2027" id="{4DB5A92C-FFBB-4120-905D-C1EC5CF34110}">
          <p14:sldIdLst>
            <p14:sldId id="2147482779"/>
            <p14:sldId id="2147482783"/>
            <p14:sldId id="2147482759"/>
            <p14:sldId id="2147482786"/>
            <p14:sldId id="259"/>
            <p14:sldId id="278"/>
            <p14:sldId id="261"/>
            <p14:sldId id="2147482787"/>
            <p14:sldId id="263"/>
            <p14:sldId id="264"/>
            <p14:sldId id="265"/>
            <p14:sldId id="266"/>
            <p14:sldId id="267"/>
            <p14:sldId id="2147482788"/>
            <p14:sldId id="269"/>
            <p14:sldId id="270"/>
          </p14:sldIdLst>
        </p14:section>
        <p14:section name="LTSS" id="{9237BFA8-2ADD-4B25-B2FB-293F23BB9E1E}">
          <p14:sldIdLst>
            <p14:sldId id="2147482684"/>
            <p14:sldId id="2147482685"/>
            <p14:sldId id="2147482686"/>
            <p14:sldId id="2147482689"/>
            <p14:sldId id="2147482690"/>
            <p14:sldId id="2147482691"/>
            <p14:sldId id="2147482692"/>
            <p14:sldId id="2147482693"/>
            <p14:sldId id="2147482694"/>
            <p14:sldId id="2147482695"/>
          </p14:sldIdLst>
        </p14:section>
        <p14:section name="Reval" id="{1743E355-FBBE-40BF-8980-36FBF5DBEEB0}">
          <p14:sldIdLst>
            <p14:sldId id="2145707323"/>
            <p14:sldId id="606"/>
            <p14:sldId id="302"/>
            <p14:sldId id="2145707452"/>
            <p14:sldId id="2145707450"/>
            <p14:sldId id="2147482761"/>
            <p14:sldId id="2145707456"/>
            <p14:sldId id="2147482764"/>
            <p14:sldId id="2147482781"/>
            <p14:sldId id="2147482765"/>
            <p14:sldId id="2147482766"/>
            <p14:sldId id="2147482767"/>
            <p14:sldId id="2147482778"/>
            <p14:sldId id="2147482771"/>
            <p14:sldId id="2147482673"/>
            <p14:sldId id="349"/>
          </p14:sldIdLst>
        </p14:section>
        <p14:section name="MH Updates" id="{EBC2635C-657C-474D-A2AB-499B421C0D96}">
          <p14:sldIdLst>
            <p14:sldId id="2147482772"/>
            <p14:sldId id="2147482773"/>
            <p14:sldId id="2147482775"/>
            <p14:sldId id="2147482782"/>
            <p14:sldId id="2147482709"/>
            <p14:sldId id="2147482774"/>
          </p14:sldIdLst>
        </p14:section>
      </p14:sectionLst>
    </p:ext>
    <p:ext uri="{EFAFB233-063F-42B5-8137-9DF3F51BA10A}">
      <p15:sldGuideLst xmlns:p15="http://schemas.microsoft.com/office/powerpoint/2012/main">
        <p15:guide id="1" orient="horz" pos="1152" userDrawn="1">
          <p15:clr>
            <a:srgbClr val="A4A3A4"/>
          </p15:clr>
        </p15:guide>
        <p15:guide id="2" pos="448" userDrawn="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9" name="Author" initials="A" lastIdx="0" clrIdx="9"/>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9ECE7"/>
    <a:srgbClr val="D0D7CC"/>
    <a:srgbClr val="487C0E"/>
    <a:srgbClr val="0061C4"/>
    <a:srgbClr val="000000"/>
    <a:srgbClr val="053D66"/>
    <a:srgbClr val="531D66"/>
    <a:srgbClr val="1D1DFF"/>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2429" autoAdjust="0"/>
  </p:normalViewPr>
  <p:slideViewPr>
    <p:cSldViewPr snapToGrid="0">
      <p:cViewPr varScale="1">
        <p:scale>
          <a:sx n="76" d="100"/>
          <a:sy n="76" d="100"/>
        </p:scale>
        <p:origin x="53" y="250"/>
      </p:cViewPr>
      <p:guideLst>
        <p:guide orient="horz" pos="1152"/>
        <p:guide pos="448"/>
      </p:guideLst>
    </p:cSldViewPr>
  </p:slideViewPr>
  <p:outlineViewPr>
    <p:cViewPr>
      <p:scale>
        <a:sx n="33" d="100"/>
        <a:sy n="33" d="100"/>
      </p:scale>
      <p:origin x="0" y="-1397"/>
    </p:cViewPr>
  </p:outlineViewPr>
  <p:notesTextViewPr>
    <p:cViewPr>
      <p:scale>
        <a:sx n="1" d="1"/>
        <a:sy n="1" d="1"/>
      </p:scale>
      <p:origin x="0" y="0"/>
    </p:cViewPr>
  </p:notesTextViewPr>
  <p:sorterViewPr>
    <p:cViewPr varScale="1">
      <p:scale>
        <a:sx n="100" d="100"/>
        <a:sy n="100" d="100"/>
      </p:scale>
      <p:origin x="0" y="0"/>
    </p:cViewPr>
  </p:sorterViewPr>
  <p:notesViewPr>
    <p:cSldViewPr snapToGrid="0">
      <p:cViewPr>
        <p:scale>
          <a:sx n="1" d="2"/>
          <a:sy n="1" d="2"/>
        </p:scale>
        <p:origin x="0" y="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handoutMaster" Target="handoutMasters/handoutMaster1.xml"/><Relationship Id="rId89" Type="http://schemas.openxmlformats.org/officeDocument/2006/relationships/theme" Target="theme/theme1.xml"/><Relationship Id="rId16" Type="http://schemas.openxmlformats.org/officeDocument/2006/relationships/slide" Target="slides/slide8.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slide" Target="slides/slide66.xml"/><Relationship Id="rId79" Type="http://schemas.openxmlformats.org/officeDocument/2006/relationships/slide" Target="slides/slide71.xml"/><Relationship Id="rId5" Type="http://schemas.openxmlformats.org/officeDocument/2006/relationships/slideMaster" Target="slideMasters/slideMaster3.xml"/><Relationship Id="rId90" Type="http://schemas.openxmlformats.org/officeDocument/2006/relationships/tableStyles" Target="tableStyles.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slide" Target="slides/slide61.xml"/><Relationship Id="rId77" Type="http://schemas.openxmlformats.org/officeDocument/2006/relationships/slide" Target="slides/slide69.xml"/><Relationship Id="rId8" Type="http://schemas.openxmlformats.org/officeDocument/2006/relationships/slideMaster" Target="slideMasters/slideMaster6.xml"/><Relationship Id="rId51" Type="http://schemas.openxmlformats.org/officeDocument/2006/relationships/slide" Target="slides/slide43.xml"/><Relationship Id="rId72" Type="http://schemas.openxmlformats.org/officeDocument/2006/relationships/slide" Target="slides/slide64.xml"/><Relationship Id="rId80" Type="http://schemas.openxmlformats.org/officeDocument/2006/relationships/slide" Target="slides/slide72.xml"/><Relationship Id="rId85" Type="http://schemas.openxmlformats.org/officeDocument/2006/relationships/tags" Target="tags/tag1.xml"/><Relationship Id="rId3" Type="http://schemas.openxmlformats.org/officeDocument/2006/relationships/slideMaster" Target="slideMasters/slideMaster1.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slide" Target="slides/slide67.xml"/><Relationship Id="rId83" Type="http://schemas.openxmlformats.org/officeDocument/2006/relationships/notesMaster" Target="notesMasters/notesMaster1.xml"/><Relationship Id="rId88" Type="http://schemas.openxmlformats.org/officeDocument/2006/relationships/viewProps" Target="viewProps.xml"/><Relationship Id="rId9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4.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slide" Target="slides/slide73.xml"/><Relationship Id="rId86" Type="http://schemas.openxmlformats.org/officeDocument/2006/relationships/commentAuthors" Target="commentAuthors.xml"/><Relationship Id="rId4" Type="http://schemas.openxmlformats.org/officeDocument/2006/relationships/slideMaster" Target="slideMasters/slideMaster2.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7" Type="http://schemas.openxmlformats.org/officeDocument/2006/relationships/slideMaster" Target="slideMasters/slideMaster5.xml"/><Relationship Id="rId71" Type="http://schemas.openxmlformats.org/officeDocument/2006/relationships/slide" Target="slides/slide63.xml"/><Relationship Id="rId2" Type="http://schemas.openxmlformats.org/officeDocument/2006/relationships/customXml" Target="../customXml/item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presProps" Target="presProps.xml"/><Relationship Id="rId61" Type="http://schemas.openxmlformats.org/officeDocument/2006/relationships/slide" Target="slides/slide53.xml"/><Relationship Id="rId82" Type="http://schemas.openxmlformats.org/officeDocument/2006/relationships/slide" Target="slides/slide74.xml"/><Relationship Id="rId19" Type="http://schemas.openxmlformats.org/officeDocument/2006/relationships/slide" Target="slides/slide1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500">
                <a:solidFill>
                  <a:schemeClr val="bg1"/>
                </a:solidFill>
              </a:rPr>
              <a:t>Sales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Sales</c:v>
                </c:pt>
              </c:strCache>
            </c:strRef>
          </c:tx>
          <c:spPr>
            <a:solidFill>
              <a:srgbClr val="DA843C"/>
            </a:solidFill>
            <a:ln w="6350">
              <a:solidFill>
                <a:schemeClr val="bg1"/>
              </a:solidFill>
            </a:ln>
          </c:spPr>
          <c:dPt>
            <c:idx val="0"/>
            <c:bubble3D val="0"/>
            <c:spPr>
              <a:solidFill>
                <a:srgbClr val="4472A7"/>
              </a:solidFill>
              <a:ln w="6350">
                <a:solidFill>
                  <a:schemeClr val="bg1"/>
                </a:solidFill>
              </a:ln>
              <a:effectLst/>
            </c:spPr>
            <c:extLst>
              <c:ext xmlns:c16="http://schemas.microsoft.com/office/drawing/2014/chart" uri="{C3380CC4-5D6E-409C-BE32-E72D297353CC}">
                <c16:uniqueId val="{00000001-4A49-974C-B6D3-0312E141AB62}"/>
              </c:ext>
            </c:extLst>
          </c:dPt>
          <c:dPt>
            <c:idx val="1"/>
            <c:bubble3D val="0"/>
            <c:spPr>
              <a:solidFill>
                <a:srgbClr val="AA4643"/>
              </a:solidFill>
              <a:ln w="6350">
                <a:solidFill>
                  <a:schemeClr val="bg1"/>
                </a:solidFill>
              </a:ln>
              <a:effectLst/>
            </c:spPr>
            <c:extLst>
              <c:ext xmlns:c16="http://schemas.microsoft.com/office/drawing/2014/chart" uri="{C3380CC4-5D6E-409C-BE32-E72D297353CC}">
                <c16:uniqueId val="{00000002-4A49-974C-B6D3-0312E141AB62}"/>
              </c:ext>
            </c:extLst>
          </c:dPt>
          <c:dPt>
            <c:idx val="2"/>
            <c:bubble3D val="0"/>
            <c:spPr>
              <a:solidFill>
                <a:srgbClr val="89A54D"/>
              </a:solidFill>
              <a:ln w="6350">
                <a:solidFill>
                  <a:schemeClr val="bg1"/>
                </a:solidFill>
              </a:ln>
              <a:effectLst/>
            </c:spPr>
            <c:extLst>
              <c:ext xmlns:c16="http://schemas.microsoft.com/office/drawing/2014/chart" uri="{C3380CC4-5D6E-409C-BE32-E72D297353CC}">
                <c16:uniqueId val="{00000004-4A49-974C-B6D3-0312E141AB62}"/>
              </c:ext>
            </c:extLst>
          </c:dPt>
          <c:dPt>
            <c:idx val="3"/>
            <c:bubble3D val="0"/>
            <c:spPr>
              <a:solidFill>
                <a:srgbClr val="81689C"/>
              </a:solidFill>
              <a:ln w="6350">
                <a:solidFill>
                  <a:schemeClr val="bg1"/>
                </a:solidFill>
              </a:ln>
              <a:effectLst/>
            </c:spPr>
            <c:extLst>
              <c:ext xmlns:c16="http://schemas.microsoft.com/office/drawing/2014/chart" uri="{C3380CC4-5D6E-409C-BE32-E72D297353CC}">
                <c16:uniqueId val="{00000003-4A49-974C-B6D3-0312E141AB62}"/>
              </c:ext>
            </c:extLst>
          </c:dPt>
          <c:dPt>
            <c:idx val="4"/>
            <c:bubble3D val="0"/>
            <c:spPr>
              <a:solidFill>
                <a:srgbClr val="3D96AE"/>
              </a:solidFill>
              <a:ln w="6350">
                <a:solidFill>
                  <a:schemeClr val="bg1"/>
                </a:solidFill>
              </a:ln>
              <a:effectLst/>
            </c:spPr>
            <c:extLst>
              <c:ext xmlns:c16="http://schemas.microsoft.com/office/drawing/2014/chart" uri="{C3380CC4-5D6E-409C-BE32-E72D297353CC}">
                <c16:uniqueId val="{00000005-4A49-974C-B6D3-0312E141AB62}"/>
              </c:ext>
            </c:extLst>
          </c:dPt>
          <c:dPt>
            <c:idx val="5"/>
            <c:bubble3D val="0"/>
            <c:spPr>
              <a:solidFill>
                <a:srgbClr val="DA843C"/>
              </a:solidFill>
              <a:ln w="6350">
                <a:solidFill>
                  <a:schemeClr val="bg1"/>
                </a:solidFill>
              </a:ln>
              <a:effectLst/>
            </c:spPr>
            <c:extLst>
              <c:ext xmlns:c16="http://schemas.microsoft.com/office/drawing/2014/chart" uri="{C3380CC4-5D6E-409C-BE32-E72D297353CC}">
                <c16:uniqueId val="{0000000B-C01C-DD40-B786-8CD4F7A44F4C}"/>
              </c:ext>
            </c:extLst>
          </c:dPt>
          <c:cat>
            <c:strRef>
              <c:f>Sheet1!$A$2:$A$7</c:f>
              <c:strCache>
                <c:ptCount val="6"/>
                <c:pt idx="0">
                  <c:v>Margaret Peacock</c:v>
                </c:pt>
                <c:pt idx="1">
                  <c:v>Janet Leverling</c:v>
                </c:pt>
                <c:pt idx="2">
                  <c:v>Robert King</c:v>
                </c:pt>
                <c:pt idx="3">
                  <c:v>Laura Callahan</c:v>
                </c:pt>
                <c:pt idx="4">
                  <c:v>Nacy Davolio</c:v>
                </c:pt>
                <c:pt idx="5">
                  <c:v>All Others</c:v>
                </c:pt>
              </c:strCache>
            </c:strRef>
          </c:cat>
          <c:val>
            <c:numRef>
              <c:f>Sheet1!$B$2:$B$7</c:f>
              <c:numCache>
                <c:formatCode>General</c:formatCode>
                <c:ptCount val="6"/>
                <c:pt idx="0">
                  <c:v>30</c:v>
                </c:pt>
                <c:pt idx="1">
                  <c:v>15</c:v>
                </c:pt>
                <c:pt idx="2">
                  <c:v>15</c:v>
                </c:pt>
                <c:pt idx="3">
                  <c:v>20</c:v>
                </c:pt>
                <c:pt idx="4">
                  <c:v>13</c:v>
                </c:pt>
                <c:pt idx="5">
                  <c:v>7</c:v>
                </c:pt>
              </c:numCache>
            </c:numRef>
          </c:val>
          <c:extLst>
            <c:ext xmlns:c16="http://schemas.microsoft.com/office/drawing/2014/chart" uri="{C3380CC4-5D6E-409C-BE32-E72D297353CC}">
              <c16:uniqueId val="{00000000-4A49-974C-B6D3-0312E141AB62}"/>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8.8629477884849053E-2"/>
          <c:y val="0.81946859383191795"/>
          <c:w val="0.8675779983536247"/>
          <c:h val="0.14690369057559"/>
        </c:manualLayout>
      </c:layout>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bar"/>
        <c:grouping val="clustered"/>
        <c:varyColors val="0"/>
        <c:ser>
          <c:idx val="0"/>
          <c:order val="0"/>
          <c:tx>
            <c:strRef>
              <c:f>Sheet1!$C$2</c:f>
              <c:strCache>
                <c:ptCount val="1"/>
                <c:pt idx="0">
                  <c:v>% of Impacted Members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Sheet1!$B$3:$B$8</c:f>
              <c:strCache>
                <c:ptCount val="6"/>
                <c:pt idx="0">
                  <c:v>Chinese</c:v>
                </c:pt>
                <c:pt idx="1">
                  <c:v>Brazilian Portuguese</c:v>
                </c:pt>
                <c:pt idx="2">
                  <c:v>Vietnamese</c:v>
                </c:pt>
                <c:pt idx="3">
                  <c:v>Haitian Creole</c:v>
                </c:pt>
                <c:pt idx="4">
                  <c:v>Spanish</c:v>
                </c:pt>
                <c:pt idx="5">
                  <c:v>English</c:v>
                </c:pt>
              </c:strCache>
            </c:strRef>
          </c:cat>
          <c:val>
            <c:numRef>
              <c:f>Sheet1!$C$3:$C$8</c:f>
              <c:numCache>
                <c:formatCode>0%</c:formatCode>
                <c:ptCount val="6"/>
                <c:pt idx="0">
                  <c:v>0.01</c:v>
                </c:pt>
                <c:pt idx="1">
                  <c:v>0.01</c:v>
                </c:pt>
                <c:pt idx="2">
                  <c:v>0.01</c:v>
                </c:pt>
                <c:pt idx="3">
                  <c:v>0.02</c:v>
                </c:pt>
                <c:pt idx="4">
                  <c:v>0.1</c:v>
                </c:pt>
                <c:pt idx="5">
                  <c:v>0.83</c:v>
                </c:pt>
              </c:numCache>
            </c:numRef>
          </c:val>
          <c:extLst>
            <c:ext xmlns:c16="http://schemas.microsoft.com/office/drawing/2014/chart" uri="{C3380CC4-5D6E-409C-BE32-E72D297353CC}">
              <c16:uniqueId val="{00000000-F60F-4144-9C40-2DE6F431D978}"/>
            </c:ext>
          </c:extLst>
        </c:ser>
        <c:dLbls>
          <c:showLegendKey val="0"/>
          <c:showVal val="0"/>
          <c:showCatName val="0"/>
          <c:showSerName val="0"/>
          <c:showPercent val="0"/>
          <c:showBubbleSize val="0"/>
        </c:dLbls>
        <c:gapWidth val="65"/>
        <c:axId val="560907055"/>
        <c:axId val="560908015"/>
      </c:barChart>
      <c:catAx>
        <c:axId val="56090705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560908015"/>
        <c:crosses val="autoZero"/>
        <c:auto val="1"/>
        <c:lblAlgn val="ctr"/>
        <c:lblOffset val="100"/>
        <c:noMultiLvlLbl val="0"/>
      </c:catAx>
      <c:valAx>
        <c:axId val="560908015"/>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60907055"/>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bar"/>
        <c:grouping val="clustered"/>
        <c:varyColors val="0"/>
        <c:ser>
          <c:idx val="0"/>
          <c:order val="0"/>
          <c:tx>
            <c:strRef>
              <c:f>Sheet1!$C$26</c:f>
              <c:strCache>
                <c:ptCount val="1"/>
                <c:pt idx="0">
                  <c:v>% of Impacted Members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Sheet1!$B$27:$B$41</c:f>
              <c:strCache>
                <c:ptCount val="15"/>
                <c:pt idx="0">
                  <c:v>Dukes</c:v>
                </c:pt>
                <c:pt idx="1">
                  <c:v>Nantucket</c:v>
                </c:pt>
                <c:pt idx="2">
                  <c:v>Franklin</c:v>
                </c:pt>
                <c:pt idx="3">
                  <c:v>Out-of-State</c:v>
                </c:pt>
                <c:pt idx="4">
                  <c:v>Berkshire</c:v>
                </c:pt>
                <c:pt idx="5">
                  <c:v>Hampshire</c:v>
                </c:pt>
                <c:pt idx="6">
                  <c:v>Barnstable</c:v>
                </c:pt>
                <c:pt idx="7">
                  <c:v>Plymouth</c:v>
                </c:pt>
                <c:pt idx="8">
                  <c:v>Norfolk</c:v>
                </c:pt>
                <c:pt idx="9">
                  <c:v>Bristol</c:v>
                </c:pt>
                <c:pt idx="10">
                  <c:v>Hampden</c:v>
                </c:pt>
                <c:pt idx="11">
                  <c:v>Essex</c:v>
                </c:pt>
                <c:pt idx="12">
                  <c:v>Worcester</c:v>
                </c:pt>
                <c:pt idx="13">
                  <c:v>Suffolk</c:v>
                </c:pt>
                <c:pt idx="14">
                  <c:v>Middlesex</c:v>
                </c:pt>
              </c:strCache>
            </c:strRef>
          </c:cat>
          <c:val>
            <c:numRef>
              <c:f>Sheet1!$C$27:$C$41</c:f>
              <c:numCache>
                <c:formatCode>0%</c:formatCode>
                <c:ptCount val="15"/>
                <c:pt idx="0">
                  <c:v>0</c:v>
                </c:pt>
                <c:pt idx="1">
                  <c:v>0</c:v>
                </c:pt>
                <c:pt idx="2">
                  <c:v>0.01</c:v>
                </c:pt>
                <c:pt idx="3">
                  <c:v>0.01</c:v>
                </c:pt>
                <c:pt idx="4">
                  <c:v>0.02</c:v>
                </c:pt>
                <c:pt idx="5">
                  <c:v>0.02</c:v>
                </c:pt>
                <c:pt idx="6">
                  <c:v>0.03</c:v>
                </c:pt>
                <c:pt idx="7">
                  <c:v>7.0000000000000007E-2</c:v>
                </c:pt>
                <c:pt idx="8">
                  <c:v>0.08</c:v>
                </c:pt>
                <c:pt idx="9">
                  <c:v>0.09</c:v>
                </c:pt>
                <c:pt idx="10">
                  <c:v>0.09</c:v>
                </c:pt>
                <c:pt idx="11">
                  <c:v>0.12</c:v>
                </c:pt>
                <c:pt idx="12">
                  <c:v>0.12</c:v>
                </c:pt>
                <c:pt idx="13">
                  <c:v>0.15</c:v>
                </c:pt>
                <c:pt idx="14">
                  <c:v>0.17</c:v>
                </c:pt>
              </c:numCache>
            </c:numRef>
          </c:val>
          <c:extLst>
            <c:ext xmlns:c16="http://schemas.microsoft.com/office/drawing/2014/chart" uri="{C3380CC4-5D6E-409C-BE32-E72D297353CC}">
              <c16:uniqueId val="{00000000-1C29-4849-86F3-AA1A2651E76C}"/>
            </c:ext>
          </c:extLst>
        </c:ser>
        <c:dLbls>
          <c:showLegendKey val="0"/>
          <c:showVal val="0"/>
          <c:showCatName val="0"/>
          <c:showSerName val="0"/>
          <c:showPercent val="0"/>
          <c:showBubbleSize val="0"/>
        </c:dLbls>
        <c:gapWidth val="65"/>
        <c:axId val="1103228255"/>
        <c:axId val="1103228735"/>
      </c:barChart>
      <c:catAx>
        <c:axId val="110322825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103228735"/>
        <c:crosses val="autoZero"/>
        <c:auto val="1"/>
        <c:lblAlgn val="ctr"/>
        <c:lblOffset val="100"/>
        <c:noMultiLvlLbl val="0"/>
      </c:catAx>
      <c:valAx>
        <c:axId val="1103228735"/>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10322825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4">
  <a:schemeClr val="accent1"/>
</cs:colorStyle>
</file>

<file path=ppt/charts/colors3.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hdr" sz="quarter"/>
          </p:nvPr>
        </p:nvSpPr>
        <p:spPr bwMode="auto">
          <a:xfrm>
            <a:off x="0" y="0"/>
            <a:ext cx="3038475" cy="465138"/>
          </a:xfrm>
          <a:prstGeom prst="rect">
            <a:avLst/>
          </a:prstGeom>
          <a:noFill/>
          <a:ln w="9525">
            <a:noFill/>
            <a:miter lim="800000"/>
            <a:headEnd/>
            <a:tailEnd/>
          </a:ln>
        </p:spPr>
        <p:txBody>
          <a:bodyPr vert="horz" wrap="square" lIns="91362" tIns="45677" rIns="91362" bIns="45677" numCol="1" anchor="t" anchorCtr="0" compatLnSpc="1">
            <a:prstTxWarp prst="textNoShape">
              <a:avLst/>
            </a:prstTxWarp>
          </a:bodyPr>
          <a:lstStyle>
            <a:lvl1pPr defTabSz="914775" eaLnBrk="0" hangingPunct="0">
              <a:lnSpc>
                <a:spcPct val="85000"/>
              </a:lnSpc>
              <a:defRPr sz="1200">
                <a:ea typeface="MS PGothic" pitchFamily="34" charset="-128"/>
              </a:defRPr>
            </a:lvl1pPr>
          </a:lstStyle>
          <a:p>
            <a:pPr>
              <a:defRPr/>
            </a:pPr>
            <a:endParaRPr lang="en-US" altLang="en-US" dirty="0"/>
          </a:p>
        </p:txBody>
      </p:sp>
      <p:sp>
        <p:nvSpPr>
          <p:cNvPr id="84995" name="Rectangle 3"/>
          <p:cNvSpPr>
            <a:spLocks noGrp="1" noChangeArrowheads="1"/>
          </p:cNvSpPr>
          <p:nvPr>
            <p:ph type="dt" sz="quarter" idx="1"/>
          </p:nvPr>
        </p:nvSpPr>
        <p:spPr bwMode="auto">
          <a:xfrm>
            <a:off x="3970338" y="76200"/>
            <a:ext cx="3038475" cy="465138"/>
          </a:xfrm>
          <a:prstGeom prst="rect">
            <a:avLst/>
          </a:prstGeom>
          <a:noFill/>
          <a:ln w="9525">
            <a:noFill/>
            <a:miter lim="800000"/>
            <a:headEnd/>
            <a:tailEnd/>
          </a:ln>
        </p:spPr>
        <p:txBody>
          <a:bodyPr vert="horz" wrap="square" lIns="91362" tIns="45677" rIns="91362" bIns="45677" numCol="1" anchor="t" anchorCtr="0" compatLnSpc="1">
            <a:prstTxWarp prst="textNoShape">
              <a:avLst/>
            </a:prstTxWarp>
          </a:bodyPr>
          <a:lstStyle>
            <a:lvl1pPr algn="r" defTabSz="914775" eaLnBrk="0" hangingPunct="0">
              <a:lnSpc>
                <a:spcPct val="85000"/>
              </a:lnSpc>
              <a:defRPr sz="1200">
                <a:ea typeface="MS PGothic" pitchFamily="34" charset="-128"/>
              </a:defRPr>
            </a:lvl1pPr>
          </a:lstStyle>
          <a:p>
            <a:pPr>
              <a:defRPr/>
            </a:pPr>
            <a:r>
              <a:rPr lang="en-US" altLang="en-US" sz="900" b="0" dirty="0">
                <a:solidFill>
                  <a:schemeClr val="tx1"/>
                </a:solidFill>
              </a:rPr>
              <a:t>MassHealth Updates</a:t>
            </a:r>
          </a:p>
        </p:txBody>
      </p:sp>
      <p:sp>
        <p:nvSpPr>
          <p:cNvPr id="84996"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p:spPr>
        <p:txBody>
          <a:bodyPr vert="horz" wrap="square" lIns="91362" tIns="45677" rIns="91362" bIns="45677" numCol="1" anchor="b" anchorCtr="0" compatLnSpc="1">
            <a:prstTxWarp prst="textNoShape">
              <a:avLst/>
            </a:prstTxWarp>
          </a:bodyPr>
          <a:lstStyle>
            <a:lvl1pPr defTabSz="914775" eaLnBrk="0" hangingPunct="0">
              <a:lnSpc>
                <a:spcPct val="85000"/>
              </a:lnSpc>
              <a:defRPr sz="1200">
                <a:ea typeface="MS PGothic" pitchFamily="34" charset="-128"/>
              </a:defRPr>
            </a:lvl1pPr>
          </a:lstStyle>
          <a:p>
            <a:pPr>
              <a:defRPr/>
            </a:pPr>
            <a:endParaRPr lang="en-US" altLang="en-US" dirty="0"/>
          </a:p>
        </p:txBody>
      </p:sp>
    </p:spTree>
    <p:extLst>
      <p:ext uri="{BB962C8B-B14F-4D97-AF65-F5344CB8AC3E}">
        <p14:creationId xmlns:p14="http://schemas.microsoft.com/office/powerpoint/2010/main" val="12318465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4" name="Rectangle 2"/>
          <p:cNvSpPr>
            <a:spLocks noGrp="1" noChangeArrowheads="1"/>
          </p:cNvSpPr>
          <p:nvPr>
            <p:ph type="hdr" sz="quarter"/>
          </p:nvPr>
        </p:nvSpPr>
        <p:spPr bwMode="auto">
          <a:xfrm>
            <a:off x="0" y="0"/>
            <a:ext cx="3036888" cy="463550"/>
          </a:xfrm>
          <a:prstGeom prst="rect">
            <a:avLst/>
          </a:prstGeom>
          <a:noFill/>
          <a:ln w="9525">
            <a:noFill/>
            <a:miter lim="800000"/>
            <a:headEnd/>
            <a:tailEnd/>
          </a:ln>
        </p:spPr>
        <p:txBody>
          <a:bodyPr vert="horz" wrap="square" lIns="93067" tIns="46536" rIns="93067" bIns="46536" numCol="1" anchor="t" anchorCtr="0" compatLnSpc="1">
            <a:prstTxWarp prst="textNoShape">
              <a:avLst/>
            </a:prstTxWarp>
          </a:bodyPr>
          <a:lstStyle>
            <a:lvl1pPr defTabSz="932094">
              <a:defRPr sz="1200" b="0">
                <a:solidFill>
                  <a:schemeClr val="tx1"/>
                </a:solidFill>
                <a:ea typeface="MS PGothic" pitchFamily="34" charset="-128"/>
              </a:defRPr>
            </a:lvl1pPr>
          </a:lstStyle>
          <a:p>
            <a:pPr>
              <a:defRPr/>
            </a:pPr>
            <a:endParaRPr lang="en-US" altLang="en-US" dirty="0"/>
          </a:p>
        </p:txBody>
      </p:sp>
      <p:sp>
        <p:nvSpPr>
          <p:cNvPr id="59395" name="Rectangle 3"/>
          <p:cNvSpPr>
            <a:spLocks noGrp="1" noChangeArrowheads="1"/>
          </p:cNvSpPr>
          <p:nvPr>
            <p:ph type="dt" idx="1"/>
          </p:nvPr>
        </p:nvSpPr>
        <p:spPr bwMode="auto">
          <a:xfrm>
            <a:off x="3971925" y="0"/>
            <a:ext cx="3036888" cy="463550"/>
          </a:xfrm>
          <a:prstGeom prst="rect">
            <a:avLst/>
          </a:prstGeom>
          <a:noFill/>
          <a:ln w="9525">
            <a:noFill/>
            <a:miter lim="800000"/>
            <a:headEnd/>
            <a:tailEnd/>
          </a:ln>
        </p:spPr>
        <p:txBody>
          <a:bodyPr vert="horz" wrap="square" lIns="93067" tIns="46536" rIns="93067" bIns="46536" numCol="1" anchor="t" anchorCtr="0" compatLnSpc="1">
            <a:prstTxWarp prst="textNoShape">
              <a:avLst/>
            </a:prstTxWarp>
          </a:bodyPr>
          <a:lstStyle>
            <a:lvl1pPr algn="r" defTabSz="932094">
              <a:defRPr sz="1200" b="0">
                <a:solidFill>
                  <a:schemeClr val="tx1"/>
                </a:solidFill>
                <a:ea typeface="MS PGothic" pitchFamily="34" charset="-128"/>
              </a:defRPr>
            </a:lvl1pPr>
          </a:lstStyle>
          <a:p>
            <a:pPr>
              <a:defRPr/>
            </a:pPr>
            <a:endParaRPr lang="en-US" altLang="en-US" dirty="0"/>
          </a:p>
        </p:txBody>
      </p:sp>
      <p:sp>
        <p:nvSpPr>
          <p:cNvPr id="29700" name="Rectangle 4"/>
          <p:cNvSpPr>
            <a:spLocks noGrp="1" noRot="1" noChangeAspect="1" noChangeArrowheads="1" noTextEdit="1"/>
          </p:cNvSpPr>
          <p:nvPr>
            <p:ph type="sldImg" idx="2"/>
          </p:nvPr>
        </p:nvSpPr>
        <p:spPr bwMode="auto">
          <a:xfrm>
            <a:off x="407988" y="698500"/>
            <a:ext cx="6196012" cy="3486150"/>
          </a:xfrm>
          <a:prstGeom prst="rect">
            <a:avLst/>
          </a:prstGeom>
          <a:noFill/>
          <a:ln w="9525">
            <a:solidFill>
              <a:srgbClr val="000000"/>
            </a:solidFill>
            <a:miter lim="800000"/>
            <a:headEnd/>
            <a:tailEnd/>
          </a:ln>
        </p:spPr>
      </p:sp>
      <p:sp>
        <p:nvSpPr>
          <p:cNvPr id="59397" name="Rectangle 5"/>
          <p:cNvSpPr>
            <a:spLocks noGrp="1" noChangeArrowheads="1"/>
          </p:cNvSpPr>
          <p:nvPr>
            <p:ph type="body" sz="quarter" idx="3"/>
          </p:nvPr>
        </p:nvSpPr>
        <p:spPr bwMode="auto">
          <a:xfrm>
            <a:off x="701675" y="4416425"/>
            <a:ext cx="5607050" cy="4181475"/>
          </a:xfrm>
          <a:prstGeom prst="rect">
            <a:avLst/>
          </a:prstGeom>
          <a:noFill/>
          <a:ln w="9525">
            <a:noFill/>
            <a:miter lim="800000"/>
            <a:headEnd/>
            <a:tailEnd/>
          </a:ln>
        </p:spPr>
        <p:txBody>
          <a:bodyPr vert="horz" wrap="square" lIns="93067" tIns="46536" rIns="93067" bIns="4653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9398" name="Rectangle 6"/>
          <p:cNvSpPr>
            <a:spLocks noGrp="1" noChangeArrowheads="1"/>
          </p:cNvSpPr>
          <p:nvPr>
            <p:ph type="ftr" sz="quarter" idx="4"/>
          </p:nvPr>
        </p:nvSpPr>
        <p:spPr bwMode="auto">
          <a:xfrm>
            <a:off x="0" y="8831263"/>
            <a:ext cx="3036888" cy="463550"/>
          </a:xfrm>
          <a:prstGeom prst="rect">
            <a:avLst/>
          </a:prstGeom>
          <a:noFill/>
          <a:ln w="9525">
            <a:noFill/>
            <a:miter lim="800000"/>
            <a:headEnd/>
            <a:tailEnd/>
          </a:ln>
        </p:spPr>
        <p:txBody>
          <a:bodyPr vert="horz" wrap="square" lIns="93067" tIns="46536" rIns="93067" bIns="46536" numCol="1" anchor="b" anchorCtr="0" compatLnSpc="1">
            <a:prstTxWarp prst="textNoShape">
              <a:avLst/>
            </a:prstTxWarp>
          </a:bodyPr>
          <a:lstStyle>
            <a:lvl1pPr defTabSz="932094">
              <a:defRPr sz="1200" b="0">
                <a:solidFill>
                  <a:schemeClr val="tx1"/>
                </a:solidFill>
                <a:ea typeface="MS PGothic" pitchFamily="34" charset="-128"/>
              </a:defRPr>
            </a:lvl1pPr>
          </a:lstStyle>
          <a:p>
            <a:pPr>
              <a:defRPr/>
            </a:pPr>
            <a:endParaRPr lang="en-US" altLang="en-US" dirty="0"/>
          </a:p>
        </p:txBody>
      </p:sp>
      <p:sp>
        <p:nvSpPr>
          <p:cNvPr id="59399" name="Rectangle 7"/>
          <p:cNvSpPr>
            <a:spLocks noGrp="1" noChangeArrowheads="1"/>
          </p:cNvSpPr>
          <p:nvPr>
            <p:ph type="sldNum" sz="quarter" idx="5"/>
          </p:nvPr>
        </p:nvSpPr>
        <p:spPr bwMode="auto">
          <a:xfrm>
            <a:off x="3971925" y="8831263"/>
            <a:ext cx="3036888" cy="463550"/>
          </a:xfrm>
          <a:prstGeom prst="rect">
            <a:avLst/>
          </a:prstGeom>
          <a:noFill/>
          <a:ln w="9525">
            <a:noFill/>
            <a:miter lim="800000"/>
            <a:headEnd/>
            <a:tailEnd/>
          </a:ln>
        </p:spPr>
        <p:txBody>
          <a:bodyPr vert="horz" wrap="square" lIns="93067" tIns="46536" rIns="93067" bIns="46536" numCol="1" anchor="b" anchorCtr="0" compatLnSpc="1">
            <a:prstTxWarp prst="textNoShape">
              <a:avLst/>
            </a:prstTxWarp>
          </a:bodyPr>
          <a:lstStyle>
            <a:lvl1pPr algn="r" defTabSz="932094">
              <a:defRPr sz="1200" b="0">
                <a:solidFill>
                  <a:schemeClr val="tx1"/>
                </a:solidFill>
                <a:ea typeface="MS PGothic" pitchFamily="34" charset="-128"/>
              </a:defRPr>
            </a:lvl1pPr>
          </a:lstStyle>
          <a:p>
            <a:pPr>
              <a:defRPr/>
            </a:pPr>
            <a:fld id="{87AE3DAA-91F2-485E-966D-965CA4860340}" type="slidenum">
              <a:rPr lang="en-US" altLang="en-US"/>
              <a:pPr>
                <a:defRPr/>
              </a:pPr>
              <a:t>‹#›</a:t>
            </a:fld>
            <a:endParaRPr lang="en-US" altLang="en-US" dirty="0"/>
          </a:p>
        </p:txBody>
      </p:sp>
    </p:spTree>
    <p:extLst>
      <p:ext uri="{BB962C8B-B14F-4D97-AF65-F5344CB8AC3E}">
        <p14:creationId xmlns:p14="http://schemas.microsoft.com/office/powerpoint/2010/main" val="34828854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MS PGothic"/>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S PGothic"/>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S PGothic"/>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S PGothic"/>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S PGothic"/>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115A1-5255-F14A-9A5F-86954F82D0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6FDE49-9B25-CD42-B60C-DABC607E50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D8ECCD-4E2E-A0F3-2851-1771D05EB4A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9DB048D-0933-2C74-B480-81B1251C5C6D}"/>
              </a:ext>
            </a:extLst>
          </p:cNvPr>
          <p:cNvSpPr>
            <a:spLocks noGrp="1"/>
          </p:cNvSpPr>
          <p:nvPr>
            <p:ph type="sldNum" sz="quarter" idx="5"/>
          </p:nvPr>
        </p:nvSpPr>
        <p:spPr/>
        <p:txBody>
          <a:bodyPr/>
          <a:lstStyle/>
          <a:p>
            <a:fld id="{ED64DC7E-EA65-DF4F-81AD-54ABB7DDE8A9}" type="slidenum">
              <a:rPr lang="en-US" smtClean="0"/>
              <a:t>1</a:t>
            </a:fld>
            <a:endParaRPr lang="en-US"/>
          </a:p>
        </p:txBody>
      </p:sp>
    </p:spTree>
    <p:extLst>
      <p:ext uri="{BB962C8B-B14F-4D97-AF65-F5344CB8AC3E}">
        <p14:creationId xmlns:p14="http://schemas.microsoft.com/office/powerpoint/2010/main" val="27903864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xfrm>
            <a:off x="8937966" y="6274855"/>
            <a:ext cx="113279" cy="139404"/>
          </a:xfrm>
          <a:prstGeom prst="rect">
            <a:avLst/>
          </a:prstGeom>
          <a:noFill/>
        </p:spPr>
        <p:txBody>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9C82D0B-2745-43F5-A242-79DE1EE6F40C}"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9219" name="Rectangle 9"/>
          <p:cNvSpPr>
            <a:spLocks noGrp="1" noRot="1" noChangeAspect="1" noChangeArrowheads="1" noTextEdit="1"/>
          </p:cNvSpPr>
          <p:nvPr>
            <p:ph type="sldImg"/>
          </p:nvPr>
        </p:nvSpPr>
        <p:spPr>
          <a:xfrm>
            <a:off x="1951038" y="436563"/>
            <a:ext cx="5453062" cy="3068637"/>
          </a:xfrm>
          <a:ln/>
        </p:spPr>
        <p:txBody>
          <a:bodyPr/>
          <a:lstStyle/>
          <a:p>
            <a:endParaRPr lang="en-US" dirty="0"/>
          </a:p>
        </p:txBody>
      </p:sp>
      <p:sp>
        <p:nvSpPr>
          <p:cNvPr id="9220" name="Rectangle 10"/>
          <p:cNvSpPr>
            <a:spLocks noGrp="1" noChangeArrowheads="1"/>
          </p:cNvSpPr>
          <p:nvPr>
            <p:ph type="body" idx="1"/>
          </p:nvPr>
        </p:nvSpPr>
        <p:spPr>
          <a:xfrm>
            <a:off x="786865" y="3515949"/>
            <a:ext cx="8280379" cy="185872"/>
          </a:xfrm>
          <a:noFill/>
        </p:spPr>
        <p:txBody>
          <a:bodyPr/>
          <a:lstStyle/>
          <a:p>
            <a:pPr eaLnBrk="1" hangingPunct="1"/>
            <a:endParaRPr lang="en-US" dirty="0"/>
          </a:p>
        </p:txBody>
      </p:sp>
    </p:spTree>
    <p:extLst>
      <p:ext uri="{BB962C8B-B14F-4D97-AF65-F5344CB8AC3E}">
        <p14:creationId xmlns:p14="http://schemas.microsoft.com/office/powerpoint/2010/main" val="1041337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a:extLst>
              <a:ext uri="{FF2B5EF4-FFF2-40B4-BE49-F238E27FC236}">
                <a16:creationId xmlns:a16="http://schemas.microsoft.com/office/drawing/2014/main" id="{F7CFA6F4-A289-4A2F-9FA6-98A77D3A56B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71683" name="Notes Placeholder 2">
            <a:extLst>
              <a:ext uri="{FF2B5EF4-FFF2-40B4-BE49-F238E27FC236}">
                <a16:creationId xmlns:a16="http://schemas.microsoft.com/office/drawing/2014/main" id="{587C6D6C-235F-4BFC-84E7-E05ED72E083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Tree>
    <p:extLst>
      <p:ext uri="{BB962C8B-B14F-4D97-AF65-F5344CB8AC3E}">
        <p14:creationId xmlns:p14="http://schemas.microsoft.com/office/powerpoint/2010/main" val="661537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69890E-7CF6-4448-B58E-405862340BEB}" type="slidenum">
              <a:rPr lang="en-US" smtClean="0"/>
              <a:t>5</a:t>
            </a:fld>
            <a:endParaRPr lang="en-US" dirty="0"/>
          </a:p>
        </p:txBody>
      </p:sp>
    </p:spTree>
    <p:extLst>
      <p:ext uri="{BB962C8B-B14F-4D97-AF65-F5344CB8AC3E}">
        <p14:creationId xmlns:p14="http://schemas.microsoft.com/office/powerpoint/2010/main" val="9857267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E38E20-C8AE-411B-8E91-72DA3F0F0BEA}" type="slidenum">
              <a:rPr lang="en-US" smtClean="0"/>
              <a:t>6</a:t>
            </a:fld>
            <a:endParaRPr lang="en-US" dirty="0"/>
          </a:p>
        </p:txBody>
      </p:sp>
    </p:spTree>
    <p:extLst>
      <p:ext uri="{BB962C8B-B14F-4D97-AF65-F5344CB8AC3E}">
        <p14:creationId xmlns:p14="http://schemas.microsoft.com/office/powerpoint/2010/main" val="27311989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3CC15-81CD-F8C9-528D-A76E82F84E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0AA7F5-854A-D5AE-2806-7AD024DBAE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06CF08-F70D-4D74-3A12-6A2B2B7D119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1B5CE26-987F-F784-528E-3554C5F6251F}"/>
              </a:ext>
            </a:extLst>
          </p:cNvPr>
          <p:cNvSpPr>
            <a:spLocks noGrp="1"/>
          </p:cNvSpPr>
          <p:nvPr>
            <p:ph type="sldNum" sz="quarter" idx="5"/>
          </p:nvPr>
        </p:nvSpPr>
        <p:spPr/>
        <p:txBody>
          <a:bodyPr/>
          <a:lstStyle/>
          <a:p>
            <a:fld id="{3398601A-B542-4D0F-834A-E6C58C712938}" type="slidenum">
              <a:rPr lang="en-US" smtClean="0"/>
              <a:t>7</a:t>
            </a:fld>
            <a:endParaRPr lang="en-US" dirty="0"/>
          </a:p>
        </p:txBody>
      </p:sp>
    </p:spTree>
    <p:extLst>
      <p:ext uri="{BB962C8B-B14F-4D97-AF65-F5344CB8AC3E}">
        <p14:creationId xmlns:p14="http://schemas.microsoft.com/office/powerpoint/2010/main" val="41037417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AB119-4E0C-0A1F-9790-91C0770251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3D6993-23AC-5668-F45C-0B0E4F32F1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755CEC-3854-2D86-9264-0EF10631A37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11931F7-136F-6422-26CD-B6C2D5F203A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98601A-B542-4D0F-834A-E6C58C7129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97436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48FC0-F665-9B1B-7AB3-3B886C991E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9EDF37-4832-D652-9159-0E1233E58E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59737E-DE25-979A-93E9-57C1ED3AEBA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2477022-CF71-45A4-77D9-EBC172B71BA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98601A-B542-4D0F-834A-E6C58C7129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55171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6ABF9-03F8-856E-62D3-58BB2BA72F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B7CC1E-737A-CCE2-B698-3BFAE069D2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A8B9FE-8900-FB95-9049-331353C59CD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8E1B131-5B45-F97E-DD7B-F160A58A061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98601A-B542-4D0F-834A-E6C58C7129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72129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F6DB2-E906-5509-C1DF-3CA9B80B0E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76EDAF-8E23-0FE6-1044-75C1851780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36CC8E-563C-BCEA-B7AB-B0549B66D45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C731FE-C997-A8EB-A732-4B1776961BB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98601A-B542-4D0F-834A-E6C58C7129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57923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D1400-F067-2A0B-8AD1-EC094A449D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397326-8CB0-14AD-489B-68A65DC353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87BF53-A2F9-9B6B-A004-5C4A1F5220F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4ABB0E4-97BD-0094-7780-92FF0474C83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98601A-B542-4D0F-834A-E6C58C7129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62567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B92E62-4DF0-B39C-22B8-27E55DB02B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CE66C0-6822-4484-2599-032BBE51B9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750867-B3A3-947B-7932-21B71F36EB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9EF2E87-4A2B-3EAA-E209-D27993C800D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98601A-B542-4D0F-834A-E6C58C7129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54907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89C7A-F8EC-98EB-1A42-9B4CC9DECD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BAB4F8-9EDD-31C7-2CFD-C47D50B04A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C4F021-7C49-7B48-46C2-8D42AAD649E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583799E-D904-454B-18F2-00B489933F2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98601A-B542-4D0F-834A-E6C58C7129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48104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1B20B-6E65-2785-4649-80C348D2A6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FFB1F2-A23A-7359-E4CF-9C843FBFB8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F46FED-133C-8CF2-616A-E222DBE176A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52E596F-902D-4623-5772-0D0CA8719AF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E38E20-C8AE-411B-8E91-72DA3F0F0BE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348705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408F0-4889-3FD5-B9A0-4616AB2FFC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388999-18D4-C318-2F5D-2D12133B8A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79DDCB-B52A-012E-DAE6-50D3CD6444F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56840FD-64AE-4ACC-345F-DE7408FBD4F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98601A-B542-4D0F-834A-E6C58C7129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20442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685C6-1346-79A5-F213-D279BFBB4E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4196C6-FFA7-018B-AD81-3400AB141B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6D15BB-2347-A213-B47C-86BD9AA4240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A21B828-61ED-9180-CC69-4AD25128135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98601A-B542-4D0F-834A-E6C58C7129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5982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2E3C5-09F8-CFAD-9129-F74F40E7D3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EF656D-233E-AC56-921E-9A63B9DA8A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0DE04D-4C9F-4CA3-9F8A-DCF1E7C9AD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8314E8-C0A9-9D1C-1F5C-97A2047185FC}"/>
              </a:ext>
            </a:extLst>
          </p:cNvPr>
          <p:cNvSpPr>
            <a:spLocks noGrp="1"/>
          </p:cNvSpPr>
          <p:nvPr>
            <p:ph type="sldNum" sz="quarter" idx="5"/>
          </p:nvPr>
        </p:nvSpPr>
        <p:spPr/>
        <p:txBody>
          <a:bodyPr/>
          <a:lstStyle/>
          <a:p>
            <a:pPr>
              <a:defRPr/>
            </a:pPr>
            <a:fld id="{87AE3DAA-91F2-485E-966D-965CA4860340}" type="slidenum">
              <a:rPr lang="en-US" altLang="en-US" smtClean="0"/>
              <a:pPr>
                <a:defRPr/>
              </a:pPr>
              <a:t>19</a:t>
            </a:fld>
            <a:endParaRPr lang="en-US" altLang="en-US" dirty="0"/>
          </a:p>
        </p:txBody>
      </p:sp>
    </p:spTree>
    <p:extLst>
      <p:ext uri="{BB962C8B-B14F-4D97-AF65-F5344CB8AC3E}">
        <p14:creationId xmlns:p14="http://schemas.microsoft.com/office/powerpoint/2010/main" val="40200258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E38E20-C8AE-411B-8E91-72DA3F0F0BEA}" type="slidenum">
              <a:rPr lang="en-US" smtClean="0"/>
              <a:t>20</a:t>
            </a:fld>
            <a:endParaRPr lang="en-US" dirty="0"/>
          </a:p>
        </p:txBody>
      </p:sp>
    </p:spTree>
    <p:extLst>
      <p:ext uri="{BB962C8B-B14F-4D97-AF65-F5344CB8AC3E}">
        <p14:creationId xmlns:p14="http://schemas.microsoft.com/office/powerpoint/2010/main" val="30941925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7AE3DAA-91F2-485E-966D-965CA4860340}" type="slidenum">
              <a:rPr lang="en-US" altLang="en-US" smtClean="0"/>
              <a:pPr>
                <a:defRPr/>
              </a:pPr>
              <a:t>21</a:t>
            </a:fld>
            <a:endParaRPr lang="en-US" altLang="en-US" dirty="0"/>
          </a:p>
        </p:txBody>
      </p:sp>
    </p:spTree>
    <p:extLst>
      <p:ext uri="{BB962C8B-B14F-4D97-AF65-F5344CB8AC3E}">
        <p14:creationId xmlns:p14="http://schemas.microsoft.com/office/powerpoint/2010/main" val="1412582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ED04F-3505-90F6-2197-C77D757D3D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6F5F5A-7C90-D3F4-BC6C-6C2B58F9A6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C2496C-2412-7B47-6F2F-EB89E7DFDC0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B0A42EF-08FD-42AA-72E2-92F6E3D1F59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E38E20-C8AE-411B-8E91-72DA3F0F0BE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998432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335B6-F920-F7BA-479D-EBDF874782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959169-9199-FE4E-C812-C3585D62BF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25B7F0-0100-1DF0-1FAE-54E9BCE8265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4E4594D-16C0-D9BE-6770-24571DDC2189}"/>
              </a:ext>
            </a:extLst>
          </p:cNvPr>
          <p:cNvSpPr>
            <a:spLocks noGrp="1"/>
          </p:cNvSpPr>
          <p:nvPr>
            <p:ph type="sldNum" sz="quarter" idx="5"/>
          </p:nvPr>
        </p:nvSpPr>
        <p:spPr/>
        <p:txBody>
          <a:bodyPr/>
          <a:lstStyle/>
          <a:p>
            <a:fld id="{3398601A-B542-4D0F-834A-E6C58C712938}" type="slidenum">
              <a:rPr lang="en-US" smtClean="0"/>
              <a:t>23</a:t>
            </a:fld>
            <a:endParaRPr lang="en-US"/>
          </a:p>
        </p:txBody>
      </p:sp>
    </p:spTree>
    <p:extLst>
      <p:ext uri="{BB962C8B-B14F-4D97-AF65-F5344CB8AC3E}">
        <p14:creationId xmlns:p14="http://schemas.microsoft.com/office/powerpoint/2010/main" val="36788387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422CB-1A19-B6A3-657C-AFA39E3DBF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18009A-4720-FE3C-37BB-46DBD6600C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BE18B0-6029-7C91-56A6-60FDA323D54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B256F62-F80F-A121-1E95-C36B980FB17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98601A-B542-4D0F-834A-E6C58C7129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17770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3E1DF-8F3B-349F-2298-A00C467F48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9BDC93-3156-023B-CDB6-306B8908A8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4F69D3-4787-720A-1C29-E70BDD7F897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49603B0-38AF-CF2F-B99D-708DA25F224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98601A-B542-4D0F-834A-E6C58C7129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99765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895AF-7F28-904E-A280-A5BDFECBD4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7C5298-FA30-BB2E-2224-39FD543EE4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D31A6C-EDCF-FF73-F96F-C5B0128F1E9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8466408-815E-27AF-2A32-4C31196005E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98601A-B542-4D0F-834A-E6C58C7129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83483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887A0D-D760-4AB1-9EDC-BF6B128C4E9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968925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42975" rtl="0" eaLnBrk="1" fontAlgn="base" latinLnBrk="0" hangingPunct="1">
              <a:lnSpc>
                <a:spcPct val="100000"/>
              </a:lnSpc>
              <a:spcBef>
                <a:spcPct val="0"/>
              </a:spcBef>
              <a:spcAft>
                <a:spcPct val="0"/>
              </a:spcAft>
              <a:buClrTx/>
              <a:buSzTx/>
              <a:buFontTx/>
              <a:buNone/>
              <a:tabLst/>
              <a:defRPr/>
            </a:pPr>
            <a:fld id="{DF76B959-21C8-45E8-A3B9-16668007DAEF}" type="slidenum">
              <a:rPr kumimoji="0" lang="en-US" alt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42975" rtl="0" eaLnBrk="1" fontAlgn="base" latinLnBrk="0" hangingPunct="1">
                <a:lnSpc>
                  <a:spcPct val="100000"/>
                </a:lnSpc>
                <a:spcBef>
                  <a:spcPct val="0"/>
                </a:spcBef>
                <a:spcAft>
                  <a:spcPct val="0"/>
                </a:spcAft>
                <a:buClrTx/>
                <a:buSzTx/>
                <a:buFontTx/>
                <a:buNone/>
                <a:tabLst/>
                <a:defRPr/>
              </a:pPr>
              <a:t>53</a:t>
            </a:fld>
            <a:endParaRPr kumimoji="0" lang="en-US" alt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5767621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fld id="{D6967677-6770-4909-9D0F-4DD7C4B19089}" type="slidenum">
              <a:rPr lang="en-US" smtClean="0"/>
              <a:t>54</a:t>
            </a:fld>
            <a:endParaRPr lang="en-US" dirty="0"/>
          </a:p>
        </p:txBody>
      </p:sp>
    </p:spTree>
    <p:extLst>
      <p:ext uri="{BB962C8B-B14F-4D97-AF65-F5344CB8AC3E}">
        <p14:creationId xmlns:p14="http://schemas.microsoft.com/office/powerpoint/2010/main" val="11933479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67677-6770-4909-9D0F-4DD7C4B19089}" type="slidenum">
              <a:rPr lang="en-US" smtClean="0"/>
              <a:t>55</a:t>
            </a:fld>
            <a:endParaRPr lang="en-US" dirty="0"/>
          </a:p>
        </p:txBody>
      </p:sp>
    </p:spTree>
    <p:extLst>
      <p:ext uri="{BB962C8B-B14F-4D97-AF65-F5344CB8AC3E}">
        <p14:creationId xmlns:p14="http://schemas.microsoft.com/office/powerpoint/2010/main" val="40197796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24E1F4-4FEF-4A75-9A5A-52FED9225D7C}" type="slidenum">
              <a:rPr lang="en-US" smtClean="0"/>
              <a:pPr/>
              <a:t>56</a:t>
            </a:fld>
            <a:endParaRPr lang="en-US" dirty="0"/>
          </a:p>
        </p:txBody>
      </p:sp>
    </p:spTree>
    <p:extLst>
      <p:ext uri="{BB962C8B-B14F-4D97-AF65-F5344CB8AC3E}">
        <p14:creationId xmlns:p14="http://schemas.microsoft.com/office/powerpoint/2010/main" val="38724576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7AE3DAA-91F2-485E-966D-965CA4860340}" type="slidenum">
              <a:rPr lang="en-US" altLang="en-US" smtClean="0"/>
              <a:pPr>
                <a:defRPr/>
              </a:pPr>
              <a:t>58</a:t>
            </a:fld>
            <a:endParaRPr lang="en-US" altLang="en-US" dirty="0"/>
          </a:p>
        </p:txBody>
      </p:sp>
    </p:spTree>
    <p:extLst>
      <p:ext uri="{BB962C8B-B14F-4D97-AF65-F5344CB8AC3E}">
        <p14:creationId xmlns:p14="http://schemas.microsoft.com/office/powerpoint/2010/main" val="33066066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23CBF-3CE3-4126-DFE1-4D899A3237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68DF87-9A06-D035-7620-5B2A366E6D53}"/>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33BF427-3A48-F7B3-195B-D47998526269}"/>
              </a:ext>
            </a:extLst>
          </p:cNvPr>
          <p:cNvSpPr>
            <a:spLocks noGrp="1"/>
          </p:cNvSpPr>
          <p:nvPr>
            <p:ph type="body" idx="1"/>
          </p:nvPr>
        </p:nvSpPr>
        <p:spPr/>
        <p:txBody>
          <a:bodyPr/>
          <a:lstStyle/>
          <a:p>
            <a:pPr marL="0" indent="0">
              <a:buNone/>
            </a:pPr>
            <a:r>
              <a:rPr lang="en-US" sz="1200" dirty="0"/>
              <a:t>We want to encourage providers that are </a:t>
            </a:r>
          </a:p>
          <a:p>
            <a:endParaRPr lang="en-US" dirty="0"/>
          </a:p>
        </p:txBody>
      </p:sp>
      <p:sp>
        <p:nvSpPr>
          <p:cNvPr id="4" name="Slide Number Placeholder 3">
            <a:extLst>
              <a:ext uri="{FF2B5EF4-FFF2-40B4-BE49-F238E27FC236}">
                <a16:creationId xmlns:a16="http://schemas.microsoft.com/office/drawing/2014/main" id="{CE28DD2C-DCF7-3B3C-9A1C-84625F2EC62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6BE2001-98D6-467A-A43B-74121386D3E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2597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0E9A0AE-E986-40E7-8F55-A30A2A3AA2FA}" type="slidenum">
              <a:rPr kumimoji="0" lang="en-US" sz="1200" b="0" i="0" u="none" strike="noStrike" kern="1200" cap="none" spc="0" normalizeH="0" baseline="0" noProof="0" smtClean="0">
                <a:ln>
                  <a:noFill/>
                </a:ln>
                <a:solidFill>
                  <a:prstClr val="black"/>
                </a:solidFill>
                <a:effectLst/>
                <a:uLnTx/>
                <a:uFillTx/>
                <a:latin typeface="Calibri"/>
                <a:ea typeface="MS PGothic" pitchFamily="34" charset="-128"/>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dirty="0">
              <a:ln>
                <a:noFill/>
              </a:ln>
              <a:solidFill>
                <a:prstClr val="black"/>
              </a:solidFill>
              <a:effectLst/>
              <a:uLnTx/>
              <a:uFillTx/>
              <a:latin typeface="Calibri"/>
              <a:ea typeface="MS PGothic" pitchFamily="34" charset="-128"/>
              <a:cs typeface="Arial" charset="0"/>
            </a:endParaRPr>
          </a:p>
        </p:txBody>
      </p:sp>
    </p:spTree>
    <p:extLst>
      <p:ext uri="{BB962C8B-B14F-4D97-AF65-F5344CB8AC3E}">
        <p14:creationId xmlns:p14="http://schemas.microsoft.com/office/powerpoint/2010/main" val="41184830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8E1A5-804D-198A-CC0A-54BC7384D0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D41BA9-11F3-BCFD-3A1B-15708622CA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94C70A-9C1C-13AD-9712-BE670807FC3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FB49139-C5A4-2108-B665-B35F4A78CB5A}"/>
              </a:ext>
            </a:extLst>
          </p:cNvPr>
          <p:cNvSpPr>
            <a:spLocks noGrp="1"/>
          </p:cNvSpPr>
          <p:nvPr>
            <p:ph type="sldNum" sz="quarter" idx="5"/>
          </p:nvPr>
        </p:nvSpPr>
        <p:spPr/>
        <p:txBody>
          <a:bodyPr/>
          <a:lstStyle/>
          <a:p>
            <a:fld id="{C0E9A0AE-E986-40E7-8F55-A30A2A3AA2FA}" type="slidenum">
              <a:rPr lang="en-US" smtClean="0"/>
              <a:pPr/>
              <a:t>72</a:t>
            </a:fld>
            <a:endParaRPr lang="en-US" dirty="0"/>
          </a:p>
        </p:txBody>
      </p:sp>
    </p:spTree>
    <p:extLst>
      <p:ext uri="{BB962C8B-B14F-4D97-AF65-F5344CB8AC3E}">
        <p14:creationId xmlns:p14="http://schemas.microsoft.com/office/powerpoint/2010/main" val="39578586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42975" rtl="0" eaLnBrk="1" fontAlgn="base" latinLnBrk="0" hangingPunct="1">
              <a:lnSpc>
                <a:spcPct val="100000"/>
              </a:lnSpc>
              <a:spcBef>
                <a:spcPct val="0"/>
              </a:spcBef>
              <a:spcAft>
                <a:spcPct val="0"/>
              </a:spcAft>
              <a:buClrTx/>
              <a:buSzTx/>
              <a:buFontTx/>
              <a:buNone/>
              <a:tabLst/>
              <a:defRPr/>
            </a:pPr>
            <a:fld id="{DF76B959-21C8-45E8-A3B9-16668007DAEF}" type="slidenum">
              <a:rPr kumimoji="0" lang="en-US" altLang="en-US" sz="1200" b="0" i="0" u="none" strike="noStrike" kern="1200" cap="none" spc="0" normalizeH="0" baseline="0" noProof="0" smtClean="0">
                <a:ln>
                  <a:noFill/>
                </a:ln>
                <a:solidFill>
                  <a:srgbClr val="000000"/>
                </a:solidFill>
                <a:effectLst/>
                <a:uLnTx/>
                <a:uFillTx/>
                <a:latin typeface="Arial" charset="0"/>
                <a:ea typeface="MS PGothic" pitchFamily="34" charset="-128"/>
                <a:cs typeface="Arial" charset="0"/>
              </a:rPr>
              <a:pPr marL="0" marR="0" lvl="0" indent="0" algn="r" defTabSz="942975" rtl="0" eaLnBrk="1" fontAlgn="base" latinLnBrk="0" hangingPunct="1">
                <a:lnSpc>
                  <a:spcPct val="100000"/>
                </a:lnSpc>
                <a:spcBef>
                  <a:spcPct val="0"/>
                </a:spcBef>
                <a:spcAft>
                  <a:spcPct val="0"/>
                </a:spcAft>
                <a:buClrTx/>
                <a:buSzTx/>
                <a:buFontTx/>
                <a:buNone/>
                <a:tabLst/>
                <a:defRPr/>
              </a:pPr>
              <a:t>74</a:t>
            </a:fld>
            <a:endParaRPr kumimoji="0" lang="en-US" altLang="en-US" sz="1200" b="0" i="0" u="none" strike="noStrike" kern="1200" cap="none" spc="0" normalizeH="0" baseline="0" noProof="0" dirty="0">
              <a:ln>
                <a:noFill/>
              </a:ln>
              <a:solidFill>
                <a:srgbClr val="000000"/>
              </a:solidFill>
              <a:effectLst/>
              <a:uLnTx/>
              <a:uFillTx/>
              <a:latin typeface="Arial" charset="0"/>
              <a:ea typeface="MS PGothic" pitchFamily="34" charset="-128"/>
              <a:cs typeface="Arial" charset="0"/>
            </a:endParaRPr>
          </a:p>
        </p:txBody>
      </p:sp>
    </p:spTree>
    <p:extLst>
      <p:ext uri="{BB962C8B-B14F-4D97-AF65-F5344CB8AC3E}">
        <p14:creationId xmlns:p14="http://schemas.microsoft.com/office/powerpoint/2010/main" val="11463881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3.emf"/><Relationship Id="rId4" Type="http://schemas.openxmlformats.org/officeDocument/2006/relationships/oleObject" Target="../embeddings/oleObject1.bin"/></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3.emf"/><Relationship Id="rId4" Type="http://schemas.openxmlformats.org/officeDocument/2006/relationships/oleObject" Target="../embeddings/oleObject2.bin"/></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3.emf"/><Relationship Id="rId4" Type="http://schemas.openxmlformats.org/officeDocument/2006/relationships/oleObject" Target="../embeddings/oleObject2.bin"/></Relationships>
</file>

<file path=ppt/slideLayouts/_rels/slideLayout1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3.emf"/><Relationship Id="rId4" Type="http://schemas.openxmlformats.org/officeDocument/2006/relationships/oleObject" Target="../embeddings/oleObject2.bin"/></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4.xml"/><Relationship Id="rId1" Type="http://schemas.openxmlformats.org/officeDocument/2006/relationships/tags" Target="../tags/tag11.xml"/><Relationship Id="rId4" Type="http://schemas.openxmlformats.org/officeDocument/2006/relationships/image" Target="../media/image12.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2.xml"/></Relationships>
</file>

<file path=ppt/slideLayouts/_rels/slideLayout3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4.xml"/><Relationship Id="rId1" Type="http://schemas.openxmlformats.org/officeDocument/2006/relationships/tags" Target="../tags/tag15.xml"/><Relationship Id="rId4" Type="http://schemas.openxmlformats.org/officeDocument/2006/relationships/image" Target="../media/image12.png"/></Relationships>
</file>

<file path=ppt/slideLayouts/_rels/slideLayout4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5.xml"/><Relationship Id="rId1" Type="http://schemas.openxmlformats.org/officeDocument/2006/relationships/tags" Target="../tags/tag17.xml"/><Relationship Id="rId4" Type="http://schemas.openxmlformats.org/officeDocument/2006/relationships/image" Target="../media/image12.png"/></Relationships>
</file>

<file path=ppt/slideLayouts/_rels/slideLayout57.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9.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Master" Target="../slideMasters/slideMaster6.xml"/><Relationship Id="rId6" Type="http://schemas.openxmlformats.org/officeDocument/2006/relationships/image" Target="../media/image13.png"/><Relationship Id="rId5" Type="http://schemas.openxmlformats.org/officeDocument/2006/relationships/image" Target="../media/image18.emf"/><Relationship Id="rId4" Type="http://schemas.openxmlformats.org/officeDocument/2006/relationships/image" Target="../media/image17.emf"/></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6.xml"/><Relationship Id="rId4" Type="http://schemas.openxmlformats.org/officeDocument/2006/relationships/image" Target="../media/image13.png"/></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Master" Target="../slideMasters/slideMaster6.xml"/><Relationship Id="rId4" Type="http://schemas.openxmlformats.org/officeDocument/2006/relationships/image" Target="../media/image13.png"/></Relationships>
</file>

<file path=ppt/slideLayouts/_rels/slideLayout82.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hyperlink" Target="https://support.microsoft.com/en-us/office/video-import-a-chart-f03bf006-3d66-4fad-8adc-9e7919161b05" TargetMode="External"/><Relationship Id="rId7" Type="http://schemas.openxmlformats.org/officeDocument/2006/relationships/image" Target="../media/image23.emf"/><Relationship Id="rId2" Type="http://schemas.openxmlformats.org/officeDocument/2006/relationships/hyperlink" Target="https://support.microsoft.com/en-us/office/insert-and-update-excel-data-in-powerpoint-0690708a-5ce6-41b4-923f-11d57554138d" TargetMode="External"/><Relationship Id="rId1" Type="http://schemas.openxmlformats.org/officeDocument/2006/relationships/slideMaster" Target="../slideMasters/slideMaster6.xml"/><Relationship Id="rId6" Type="http://schemas.openxmlformats.org/officeDocument/2006/relationships/image" Target="../media/image22.png"/><Relationship Id="rId5" Type="http://schemas.openxmlformats.org/officeDocument/2006/relationships/hyperlink" Target="https://support.microsoft.com/en-us/office/everything-you-need-to-know-to-write-effective-alt-text-df98f884-ca3d-456c-807b-1a1fa82f5dc2" TargetMode="External"/><Relationship Id="rId10" Type="http://schemas.openxmlformats.org/officeDocument/2006/relationships/image" Target="../media/image13.png"/><Relationship Id="rId4" Type="http://schemas.openxmlformats.org/officeDocument/2006/relationships/hyperlink" Target="https://support.microsoft.com/en-us/office/use-charts-and-graphs-in-your-presentation-c74616f1-a5b2-4a37-8695-fbcc043bf526" TargetMode="External"/><Relationship Id="rId9" Type="http://schemas.openxmlformats.org/officeDocument/2006/relationships/image" Target="../media/image24.emf"/></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6.xml"/><Relationship Id="rId4" Type="http://schemas.openxmlformats.org/officeDocument/2006/relationships/image" Target="../media/image13.png"/></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slideMaster" Target="../slideMasters/slideMaster6.xml"/><Relationship Id="rId1" Type="http://schemas.openxmlformats.org/officeDocument/2006/relationships/tags" Target="../tags/tag20.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8.pn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8.pn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524000" y="1219201"/>
            <a:ext cx="9753600" cy="1927225"/>
          </a:xfrm>
        </p:spPr>
        <p:txBody>
          <a:bodyPr anchor="b" anchorCtr="0"/>
          <a:lstStyle>
            <a:lvl1pPr algn="l">
              <a:lnSpc>
                <a:spcPts val="4400"/>
              </a:lnSpc>
              <a:defRPr sz="4800" b="1">
                <a:solidFill>
                  <a:schemeClr val="tx2"/>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1524000" y="3429000"/>
            <a:ext cx="9245600" cy="990600"/>
          </a:xfrm>
        </p:spPr>
        <p:txBody>
          <a:bodyPr/>
          <a:lstStyle>
            <a:lvl1pPr marL="0" indent="0" algn="l">
              <a:buNone/>
              <a:defRPr b="1">
                <a:solidFill>
                  <a:schemeClr val="tx2"/>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8" name="Date Placeholder 3"/>
          <p:cNvSpPr>
            <a:spLocks noGrp="1"/>
          </p:cNvSpPr>
          <p:nvPr>
            <p:ph type="dt" sz="half" idx="10"/>
          </p:nvPr>
        </p:nvSpPr>
        <p:spPr/>
        <p:txBody>
          <a:bodyPr/>
          <a:lstStyle>
            <a:lvl1pPr>
              <a:defRPr>
                <a:solidFill>
                  <a:schemeClr val="accent5">
                    <a:lumMod val="60000"/>
                    <a:lumOff val="40000"/>
                  </a:schemeClr>
                </a:solidFill>
              </a:defRPr>
            </a:lvl1pPr>
          </a:lstStyle>
          <a:p>
            <a:pPr>
              <a:defRPr/>
            </a:pPr>
            <a:fld id="{4DD875A9-8DB3-4A39-A167-3DE62F4D358A}" type="datetime1">
              <a:rPr lang="en-US" smtClean="0"/>
              <a:t>9/8/2026</a:t>
            </a:fld>
            <a:endParaRPr lang="en-US" dirty="0"/>
          </a:p>
        </p:txBody>
      </p:sp>
      <p:sp>
        <p:nvSpPr>
          <p:cNvPr id="9" name="Footer Placeholder 4"/>
          <p:cNvSpPr>
            <a:spLocks noGrp="1"/>
          </p:cNvSpPr>
          <p:nvPr>
            <p:ph type="ftr" sz="quarter" idx="11"/>
          </p:nvPr>
        </p:nvSpPr>
        <p:spPr/>
        <p:txBody>
          <a:bodyPr/>
          <a:lstStyle>
            <a:lvl1pPr>
              <a:defRPr>
                <a:solidFill>
                  <a:schemeClr val="accent5">
                    <a:lumMod val="60000"/>
                    <a:lumOff val="40000"/>
                  </a:schemeClr>
                </a:solidFill>
              </a:defRPr>
            </a:lvl1pPr>
          </a:lstStyle>
          <a:p>
            <a:pPr>
              <a:defRPr/>
            </a:pPr>
            <a:endParaRPr lang="en-US" dirty="0"/>
          </a:p>
        </p:txBody>
      </p:sp>
      <p:sp>
        <p:nvSpPr>
          <p:cNvPr id="10" name="Slide Number Placeholder 5"/>
          <p:cNvSpPr>
            <a:spLocks noGrp="1"/>
          </p:cNvSpPr>
          <p:nvPr>
            <p:ph type="sldNum" sz="quarter" idx="12"/>
          </p:nvPr>
        </p:nvSpPr>
        <p:spPr/>
        <p:txBody>
          <a:bodyPr/>
          <a:lstStyle>
            <a:lvl1pPr>
              <a:defRPr>
                <a:solidFill>
                  <a:schemeClr val="accent5">
                    <a:lumMod val="60000"/>
                    <a:lumOff val="40000"/>
                  </a:schemeClr>
                </a:solidFill>
              </a:defRPr>
            </a:lvl1pPr>
          </a:lstStyle>
          <a:p>
            <a:pPr>
              <a:defRPr/>
            </a:pPr>
            <a:fld id="{815A0231-9940-4863-B13E-2164784B5DAF}" type="slidenum">
              <a:rPr lang="en-US" altLang="en-US" smtClean="0"/>
              <a:pPr>
                <a:defRPr/>
              </a:pPr>
              <a:t>‹#›</a:t>
            </a:fld>
            <a:endParaRPr lang="en-US" altLang="en-US" dirty="0"/>
          </a:p>
        </p:txBody>
      </p:sp>
    </p:spTree>
    <p:extLst>
      <p:ext uri="{BB962C8B-B14F-4D97-AF65-F5344CB8AC3E}">
        <p14:creationId xmlns:p14="http://schemas.microsoft.com/office/powerpoint/2010/main" val="24382922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FEFD6EF-7E5B-443D-AFD6-E4DF45E72036}" type="datetime1">
              <a:rPr lang="en-US" smtClean="0"/>
              <a:t>9/8/2026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C3302BC5-986D-42D8-BF2F-B9D0692D83AF}" type="slidenum">
              <a:rPr lang="en-US" smtClean="0"/>
              <a:pPr>
                <a:defRPr/>
              </a:pPr>
              <a:t>‹#›</a:t>
            </a:fld>
            <a:endParaRPr lang="en-US" dirty="0"/>
          </a:p>
        </p:txBody>
      </p:sp>
      <p:sp>
        <p:nvSpPr>
          <p:cNvPr id="7" name="Title 1">
            <a:extLst>
              <a:ext uri="{FF2B5EF4-FFF2-40B4-BE49-F238E27FC236}">
                <a16:creationId xmlns:a16="http://schemas.microsoft.com/office/drawing/2014/main" id="{CA59ABB9-8F3F-454C-928B-7CDF9BEBC3D9}"/>
              </a:ext>
            </a:extLst>
          </p:cNvPr>
          <p:cNvSpPr>
            <a:spLocks noGrp="1"/>
          </p:cNvSpPr>
          <p:nvPr>
            <p:ph type="title"/>
          </p:nvPr>
        </p:nvSpPr>
        <p:spPr>
          <a:xfrm>
            <a:off x="609600" y="304801"/>
            <a:ext cx="8737600" cy="715963"/>
          </a:xfrm>
        </p:spPr>
        <p:txBody>
          <a:bodyPr/>
          <a:lstStyle>
            <a:lvl1pPr>
              <a:defRPr sz="3600">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971911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80812B9-939F-4128-918F-99FCE65DC497}" type="datetime1">
              <a:rPr lang="en-US" smtClean="0"/>
              <a:t>9/8/2026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EEDA35D-121F-4BCE-A2B8-5BDD75225AF7}" type="slidenum">
              <a:rPr lang="en-US" smtClean="0"/>
              <a:pPr>
                <a:defRPr/>
              </a:pPr>
              <a:t>‹#›</a:t>
            </a:fld>
            <a:endParaRPr lang="en-US" dirty="0"/>
          </a:p>
        </p:txBody>
      </p:sp>
    </p:spTree>
    <p:extLst>
      <p:ext uri="{BB962C8B-B14F-4D97-AF65-F5344CB8AC3E}">
        <p14:creationId xmlns:p14="http://schemas.microsoft.com/office/powerpoint/2010/main" val="30665652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atin typeface="Arial" panose="020B0604020202020204" pitchFamily="34" charset="0"/>
                <a:cs typeface="Arial" panose="020B0604020202020204" pitchFamily="34" charset="0"/>
              </a:defRPr>
            </a:lvl1p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599327F0-E0FA-405A-98F4-1246905D5CFD}" type="datetime1">
              <a:rPr lang="en-US" smtClean="0"/>
              <a:t>9/8/2026</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2F634362-9AFF-481E-9165-DDE67710E77E}" type="slidenum">
              <a:rPr lang="en-US" smtClean="0"/>
              <a:pPr>
                <a:defRPr/>
              </a:pPr>
              <a:t>‹#›</a:t>
            </a:fld>
            <a:endParaRPr lang="en-US" dirty="0"/>
          </a:p>
        </p:txBody>
      </p:sp>
    </p:spTree>
    <p:extLst>
      <p:ext uri="{BB962C8B-B14F-4D97-AF65-F5344CB8AC3E}">
        <p14:creationId xmlns:p14="http://schemas.microsoft.com/office/powerpoint/2010/main" val="352489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5F4B0FF-7EA5-4A81-AFE0-D5763A336625}" type="datetime1">
              <a:rPr lang="en-US" smtClean="0"/>
              <a:t>9/8/2026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B543FC28-71BB-4923-9EC4-7D01669BF51C}" type="slidenum">
              <a:rPr lang="en-US" smtClean="0"/>
              <a:pPr>
                <a:defRPr/>
              </a:pPr>
              <a:t>‹#›</a:t>
            </a:fld>
            <a:endParaRPr lang="en-US" dirty="0"/>
          </a:p>
        </p:txBody>
      </p:sp>
      <p:sp>
        <p:nvSpPr>
          <p:cNvPr id="6" name="Title 1">
            <a:extLst>
              <a:ext uri="{FF2B5EF4-FFF2-40B4-BE49-F238E27FC236}">
                <a16:creationId xmlns:a16="http://schemas.microsoft.com/office/drawing/2014/main" id="{8FA1304B-6803-4FFB-A654-94EA28C896ED}"/>
              </a:ext>
            </a:extLst>
          </p:cNvPr>
          <p:cNvSpPr>
            <a:spLocks noGrp="1"/>
          </p:cNvSpPr>
          <p:nvPr>
            <p:ph type="title"/>
          </p:nvPr>
        </p:nvSpPr>
        <p:spPr>
          <a:xfrm>
            <a:off x="609600" y="304801"/>
            <a:ext cx="8737600" cy="715963"/>
          </a:xfrm>
        </p:spPr>
        <p:txBody>
          <a:bodyPr/>
          <a:lstStyle>
            <a:lvl1pPr>
              <a:defRPr sz="3600">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7722258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atin typeface="Arial" panose="020B0604020202020204" pitchFamily="34" charset="0"/>
                <a:cs typeface="Arial" panose="020B0604020202020204" pitchFamily="34" charset="0"/>
              </a:defRPr>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75B386C4-D1B6-4759-8D65-079291109925}" type="datetime1">
              <a:rPr lang="en-US" smtClean="0"/>
              <a:t>9/8/2026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23C09D53-7AEC-4C3D-B4B0-764829EA3DA3}" type="slidenum">
              <a:rPr lang="en-US" smtClean="0"/>
              <a:pPr>
                <a:defRPr/>
              </a:pPr>
              <a:t>‹#›</a:t>
            </a:fld>
            <a:endParaRPr lang="en-US" dirty="0"/>
          </a:p>
        </p:txBody>
      </p:sp>
    </p:spTree>
    <p:extLst>
      <p:ext uri="{BB962C8B-B14F-4D97-AF65-F5344CB8AC3E}">
        <p14:creationId xmlns:p14="http://schemas.microsoft.com/office/powerpoint/2010/main" val="1509775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3" name="Table Placeholder 2"/>
          <p:cNvSpPr>
            <a:spLocks noGrp="1"/>
          </p:cNvSpPr>
          <p:nvPr>
            <p:ph type="tbl" idx="1"/>
          </p:nvPr>
        </p:nvSpPr>
        <p:spPr>
          <a:xfrm>
            <a:off x="609600" y="1600201"/>
            <a:ext cx="10972800" cy="4525963"/>
          </a:xfrm>
        </p:spPr>
        <p:txBody>
          <a:bodyPr/>
          <a:lstStyle>
            <a:lvl1pPr>
              <a:defRPr>
                <a:latin typeface="Arial" panose="020B0604020202020204" pitchFamily="34" charset="0"/>
                <a:cs typeface="Arial" panose="020B0604020202020204" pitchFamily="34" charset="0"/>
              </a:defRPr>
            </a:lvl1pPr>
          </a:lstStyle>
          <a:p>
            <a:pPr lvl="0"/>
            <a:r>
              <a:rPr lang="en-US" noProof="0" dirty="0"/>
              <a:t>Click icon to add table</a:t>
            </a:r>
          </a:p>
        </p:txBody>
      </p:sp>
      <p:sp>
        <p:nvSpPr>
          <p:cNvPr id="4" name="Date Placeholder 3"/>
          <p:cNvSpPr>
            <a:spLocks noGrp="1"/>
          </p:cNvSpPr>
          <p:nvPr>
            <p:ph type="dt" sz="half" idx="10"/>
          </p:nvPr>
        </p:nvSpPr>
        <p:spPr/>
        <p:txBody>
          <a:bodyPr/>
          <a:lstStyle>
            <a:lvl1pPr>
              <a:defRPr/>
            </a:lvl1pPr>
          </a:lstStyle>
          <a:p>
            <a:pPr>
              <a:defRPr/>
            </a:pPr>
            <a:fld id="{F3D2C485-F477-46E8-85B5-D17904A3F9EC}" type="datetime1">
              <a:rPr lang="en-US" smtClean="0"/>
              <a:t>9/8/2026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543FC28-71BB-4923-9EC4-7D01669BF51C}" type="slidenum">
              <a:rPr lang="en-US" smtClean="0"/>
              <a:pPr>
                <a:defRPr/>
              </a:pPr>
              <a:t>‹#›</a:t>
            </a:fld>
            <a:endParaRPr lang="en-US" dirty="0"/>
          </a:p>
        </p:txBody>
      </p:sp>
      <p:sp>
        <p:nvSpPr>
          <p:cNvPr id="7" name="Title 1">
            <a:extLst>
              <a:ext uri="{FF2B5EF4-FFF2-40B4-BE49-F238E27FC236}">
                <a16:creationId xmlns:a16="http://schemas.microsoft.com/office/drawing/2014/main" id="{4D4203C3-4299-47CD-9DFD-FDC2CC80C8BF}"/>
              </a:ext>
            </a:extLst>
          </p:cNvPr>
          <p:cNvSpPr>
            <a:spLocks noGrp="1"/>
          </p:cNvSpPr>
          <p:nvPr>
            <p:ph type="title"/>
          </p:nvPr>
        </p:nvSpPr>
        <p:spPr>
          <a:xfrm>
            <a:off x="609600" y="304801"/>
            <a:ext cx="8737600" cy="715963"/>
          </a:xfrm>
        </p:spPr>
        <p:txBody>
          <a:bodyPr/>
          <a:lstStyle>
            <a:lvl1pPr>
              <a:defRPr sz="3600">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8577692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nvPr>
        </p:nvGraphicFramePr>
        <p:xfrm>
          <a:off x="2118" y="1588"/>
          <a:ext cx="2117"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2118" y="1588"/>
                        <a:ext cx="2117" cy="1588"/>
                      </a:xfrm>
                      <a:prstGeom prst="rect">
                        <a:avLst/>
                      </a:prstGeom>
                    </p:spPr>
                  </p:pic>
                </p:oleObj>
              </mc:Fallback>
            </mc:AlternateContent>
          </a:graphicData>
        </a:graphic>
      </p:graphicFrame>
      <p:sp>
        <p:nvSpPr>
          <p:cNvPr id="5" name="Rectangle 4" hidden="1"/>
          <p:cNvSpPr/>
          <p:nvPr userDrawn="1">
            <p:custDataLst>
              <p:tags r:id="rId2"/>
            </p:custDataLst>
          </p:nvPr>
        </p:nvSpPr>
        <p:spPr>
          <a:xfrm>
            <a:off x="0" y="0"/>
            <a:ext cx="211667"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1900" b="1" i="0" baseline="0" dirty="0">
              <a:latin typeface="Arial"/>
              <a:ea typeface="+mj-ea"/>
              <a:cs typeface="Arial"/>
              <a:sym typeface="Arial"/>
            </a:endParaRPr>
          </a:p>
        </p:txBody>
      </p:sp>
      <p:sp>
        <p:nvSpPr>
          <p:cNvPr id="2" name="Title 1"/>
          <p:cNvSpPr>
            <a:spLocks noGrp="1"/>
          </p:cNvSpPr>
          <p:nvPr>
            <p:ph type="title"/>
          </p:nvPr>
        </p:nvSpPr>
        <p:spPr>
          <a:xfrm>
            <a:off x="231648" y="230050"/>
            <a:ext cx="11684000" cy="307777"/>
          </a:xfrm>
        </p:spPr>
        <p:txBody>
          <a:bodyPr vert="horz"/>
          <a:lstStyle>
            <a:lvl1pPr>
              <a:defRPr sz="2000"/>
            </a:lvl1pPr>
          </a:lstStyle>
          <a:p>
            <a:r>
              <a:rPr lang="en-US"/>
              <a:t>Click to edit Master title style</a:t>
            </a:r>
          </a:p>
        </p:txBody>
      </p:sp>
      <p:sp>
        <p:nvSpPr>
          <p:cNvPr id="4" name="Text Placeholder 3"/>
          <p:cNvSpPr>
            <a:spLocks noGrp="1"/>
          </p:cNvSpPr>
          <p:nvPr>
            <p:ph type="body" sz="quarter" idx="10"/>
          </p:nvPr>
        </p:nvSpPr>
        <p:spPr>
          <a:xfrm>
            <a:off x="812800" y="1143001"/>
            <a:ext cx="10566400" cy="1200329"/>
          </a:xfrm>
        </p:spPr>
        <p:txBody>
          <a:bodyPr wrap="square"/>
          <a:lstStyle>
            <a:lvl1pPr>
              <a:defRPr sz="1600" b="1"/>
            </a:lvl1pPr>
            <a:lvl2pPr>
              <a:defRPr sz="1400"/>
            </a:lvl2pPr>
            <a:lvl3pPr marL="577850" indent="-342900">
              <a:buFont typeface="+mj-lt"/>
              <a:buAutoNum type="alphaUcPeriod"/>
              <a:defRPr sz="1400"/>
            </a:lvl3pPr>
            <a:lvl4pPr marL="857250" indent="-400050">
              <a:buSzPct val="100000"/>
              <a:buFont typeface="+mj-lt"/>
              <a:buAutoNum type="romanLcPeriod"/>
              <a:defRPr sz="1400"/>
            </a:lvl4pPr>
            <a:lvl5pPr>
              <a:defRPr sz="1400"/>
            </a:lvl5pPr>
          </a:lstStyle>
          <a:p>
            <a:pPr lvl="0"/>
            <a:r>
              <a:rPr lang="en-US"/>
              <a:t>Click to edit Master text styles</a:t>
            </a:r>
          </a:p>
          <a:p>
            <a:pPr lvl="2"/>
            <a:r>
              <a:rPr lang="en-US"/>
              <a:t>Second level</a:t>
            </a:r>
          </a:p>
          <a:p>
            <a:pPr lvl="3"/>
            <a:r>
              <a:rPr lang="en-US"/>
              <a:t>Third level</a:t>
            </a:r>
          </a:p>
          <a:p>
            <a:pPr lvl="4"/>
            <a:r>
              <a:rPr lang="en-US"/>
              <a:t>Fourth level</a:t>
            </a:r>
          </a:p>
          <a:p>
            <a:pPr lvl="4"/>
            <a:r>
              <a:rPr lang="en-US"/>
              <a:t>Fifth level</a:t>
            </a:r>
          </a:p>
        </p:txBody>
      </p:sp>
      <p:sp>
        <p:nvSpPr>
          <p:cNvPr id="10" name="Date Placeholder 9">
            <a:extLst>
              <a:ext uri="{FF2B5EF4-FFF2-40B4-BE49-F238E27FC236}">
                <a16:creationId xmlns:a16="http://schemas.microsoft.com/office/drawing/2014/main" id="{263BDAE6-B03F-0B4C-5772-9D3344A1E950}"/>
              </a:ext>
            </a:extLst>
          </p:cNvPr>
          <p:cNvSpPr>
            <a:spLocks noGrp="1"/>
          </p:cNvSpPr>
          <p:nvPr>
            <p:ph type="dt" sz="half" idx="11"/>
          </p:nvPr>
        </p:nvSpPr>
        <p:spPr/>
        <p:txBody>
          <a:bodyPr/>
          <a:lstStyle/>
          <a:p>
            <a:pPr>
              <a:defRPr/>
            </a:pPr>
            <a:fld id="{7618947E-961F-47DA-BA9B-FE535BEA1CF5}" type="datetime1">
              <a:rPr lang="en-US" smtClean="0"/>
              <a:t>9/8/2026</a:t>
            </a:fld>
            <a:endParaRPr lang="en-US" dirty="0"/>
          </a:p>
        </p:txBody>
      </p:sp>
      <p:sp>
        <p:nvSpPr>
          <p:cNvPr id="11" name="Footer Placeholder 10">
            <a:extLst>
              <a:ext uri="{FF2B5EF4-FFF2-40B4-BE49-F238E27FC236}">
                <a16:creationId xmlns:a16="http://schemas.microsoft.com/office/drawing/2014/main" id="{04DED891-7B4D-5FB6-F4BB-E8677AFDF11A}"/>
              </a:ext>
            </a:extLst>
          </p:cNvPr>
          <p:cNvSpPr>
            <a:spLocks noGrp="1"/>
          </p:cNvSpPr>
          <p:nvPr>
            <p:ph type="ftr" sz="quarter" idx="12"/>
          </p:nvPr>
        </p:nvSpPr>
        <p:spPr/>
        <p:txBody>
          <a:bodyPr/>
          <a:lstStyle/>
          <a:p>
            <a:pPr>
              <a:defRPr/>
            </a:pPr>
            <a:endParaRPr lang="en-US" dirty="0"/>
          </a:p>
        </p:txBody>
      </p:sp>
      <p:sp>
        <p:nvSpPr>
          <p:cNvPr id="12" name="Slide Number Placeholder 11">
            <a:extLst>
              <a:ext uri="{FF2B5EF4-FFF2-40B4-BE49-F238E27FC236}">
                <a16:creationId xmlns:a16="http://schemas.microsoft.com/office/drawing/2014/main" id="{F674BE03-0E16-0F07-A9D8-029B691BBFC4}"/>
              </a:ext>
            </a:extLst>
          </p:cNvPr>
          <p:cNvSpPr>
            <a:spLocks noGrp="1"/>
          </p:cNvSpPr>
          <p:nvPr>
            <p:ph type="sldNum" sz="quarter" idx="13"/>
          </p:nvPr>
        </p:nvSpPr>
        <p:spPr/>
        <p:txBody>
          <a:bodyPr/>
          <a:lstStyle/>
          <a:p>
            <a:pPr>
              <a:defRPr/>
            </a:pPr>
            <a:fld id="{B543FC28-71BB-4923-9EC4-7D01669BF51C}" type="slidenum">
              <a:rPr lang="en-US" smtClean="0"/>
              <a:pPr>
                <a:defRPr/>
              </a:pPr>
              <a:t>‹#›</a:t>
            </a:fld>
            <a:endParaRPr lang="en-US" dirty="0"/>
          </a:p>
        </p:txBody>
      </p:sp>
    </p:spTree>
    <p:extLst>
      <p:ext uri="{BB962C8B-B14F-4D97-AF65-F5344CB8AC3E}">
        <p14:creationId xmlns:p14="http://schemas.microsoft.com/office/powerpoint/2010/main" val="31610716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nvPr>
        </p:nvGraphicFramePr>
        <p:xfrm>
          <a:off x="2118" y="1588"/>
          <a:ext cx="2117"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2118" y="1588"/>
                        <a:ext cx="2117" cy="1588"/>
                      </a:xfrm>
                      <a:prstGeom prst="rect">
                        <a:avLst/>
                      </a:prstGeom>
                    </p:spPr>
                  </p:pic>
                </p:oleObj>
              </mc:Fallback>
            </mc:AlternateContent>
          </a:graphicData>
        </a:graphic>
      </p:graphicFrame>
      <p:sp>
        <p:nvSpPr>
          <p:cNvPr id="5" name="Rectangle 4" hidden="1"/>
          <p:cNvSpPr/>
          <p:nvPr userDrawn="1">
            <p:custDataLst>
              <p:tags r:id="rId2"/>
            </p:custDataLst>
          </p:nvPr>
        </p:nvSpPr>
        <p:spPr>
          <a:xfrm>
            <a:off x="0" y="0"/>
            <a:ext cx="211667"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1900" b="1" i="0" baseline="0" dirty="0">
              <a:latin typeface="Arial"/>
              <a:ea typeface="+mj-ea"/>
              <a:cs typeface="Arial"/>
              <a:sym typeface="Arial"/>
            </a:endParaRPr>
          </a:p>
        </p:txBody>
      </p:sp>
      <p:sp>
        <p:nvSpPr>
          <p:cNvPr id="2" name="Title 1"/>
          <p:cNvSpPr>
            <a:spLocks noGrp="1"/>
          </p:cNvSpPr>
          <p:nvPr>
            <p:ph type="title"/>
          </p:nvPr>
        </p:nvSpPr>
        <p:spPr/>
        <p:txBody>
          <a:bodyPr vert="horz"/>
          <a:lstStyle/>
          <a:p>
            <a:r>
              <a:rPr lang="en-US"/>
              <a:t>Click to edit Master title style</a:t>
            </a:r>
          </a:p>
        </p:txBody>
      </p:sp>
      <p:sp>
        <p:nvSpPr>
          <p:cNvPr id="4" name="Text Placeholder 3"/>
          <p:cNvSpPr>
            <a:spLocks noGrp="1"/>
          </p:cNvSpPr>
          <p:nvPr>
            <p:ph type="body" sz="quarter" idx="10"/>
          </p:nvPr>
        </p:nvSpPr>
        <p:spPr>
          <a:xfrm>
            <a:off x="914400" y="1143000"/>
            <a:ext cx="3869008" cy="1169551"/>
          </a:xfrm>
        </p:spPr>
        <p:txBody>
          <a:bodyPr wrap="square"/>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EE706AC6-437D-5148-9DFC-716A0A5EBCF2}"/>
              </a:ext>
            </a:extLst>
          </p:cNvPr>
          <p:cNvSpPr>
            <a:spLocks noGrp="1"/>
          </p:cNvSpPr>
          <p:nvPr>
            <p:ph type="dt" sz="half" idx="11"/>
          </p:nvPr>
        </p:nvSpPr>
        <p:spPr/>
        <p:txBody>
          <a:bodyPr/>
          <a:lstStyle/>
          <a:p>
            <a:pPr>
              <a:defRPr/>
            </a:pPr>
            <a:fld id="{B13FCDFE-63FC-45F2-9B7F-BD43C46A8036}" type="datetime1">
              <a:rPr lang="en-US" smtClean="0"/>
              <a:t>9/8/2026</a:t>
            </a:fld>
            <a:endParaRPr lang="en-US" dirty="0"/>
          </a:p>
        </p:txBody>
      </p:sp>
      <p:sp>
        <p:nvSpPr>
          <p:cNvPr id="6" name="Footer Placeholder 5">
            <a:extLst>
              <a:ext uri="{FF2B5EF4-FFF2-40B4-BE49-F238E27FC236}">
                <a16:creationId xmlns:a16="http://schemas.microsoft.com/office/drawing/2014/main" id="{70EA9661-3745-2797-313D-8BD611657C43}"/>
              </a:ext>
            </a:extLst>
          </p:cNvPr>
          <p:cNvSpPr>
            <a:spLocks noGrp="1"/>
          </p:cNvSpPr>
          <p:nvPr>
            <p:ph type="ftr" sz="quarter" idx="12"/>
          </p:nvPr>
        </p:nvSpPr>
        <p:spPr/>
        <p:txBody>
          <a:bodyPr/>
          <a:lstStyle/>
          <a:p>
            <a:pPr>
              <a:defRPr/>
            </a:pPr>
            <a:endParaRPr lang="en-US" dirty="0"/>
          </a:p>
        </p:txBody>
      </p:sp>
      <p:sp>
        <p:nvSpPr>
          <p:cNvPr id="8" name="Slide Number Placeholder 7">
            <a:extLst>
              <a:ext uri="{FF2B5EF4-FFF2-40B4-BE49-F238E27FC236}">
                <a16:creationId xmlns:a16="http://schemas.microsoft.com/office/drawing/2014/main" id="{043A9D21-B5BC-36DC-C034-4CBCD6B3CBC5}"/>
              </a:ext>
            </a:extLst>
          </p:cNvPr>
          <p:cNvSpPr>
            <a:spLocks noGrp="1"/>
          </p:cNvSpPr>
          <p:nvPr>
            <p:ph type="sldNum" sz="quarter" idx="13"/>
          </p:nvPr>
        </p:nvSpPr>
        <p:spPr/>
        <p:txBody>
          <a:bodyPr/>
          <a:lstStyle/>
          <a:p>
            <a:pPr>
              <a:defRPr/>
            </a:pPr>
            <a:fld id="{B543FC28-71BB-4923-9EC4-7D01669BF51C}" type="slidenum">
              <a:rPr lang="en-US" smtClean="0"/>
              <a:pPr>
                <a:defRPr/>
              </a:pPr>
              <a:t>‹#›</a:t>
            </a:fld>
            <a:endParaRPr lang="en-US" dirty="0"/>
          </a:p>
        </p:txBody>
      </p:sp>
    </p:spTree>
    <p:extLst>
      <p:ext uri="{BB962C8B-B14F-4D97-AF65-F5344CB8AC3E}">
        <p14:creationId xmlns:p14="http://schemas.microsoft.com/office/powerpoint/2010/main" val="41319243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nvPr>
        </p:nvGraphicFramePr>
        <p:xfrm>
          <a:off x="2118" y="1588"/>
          <a:ext cx="2117"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2118" y="1588"/>
                        <a:ext cx="2117" cy="1588"/>
                      </a:xfrm>
                      <a:prstGeom prst="rect">
                        <a:avLst/>
                      </a:prstGeom>
                    </p:spPr>
                  </p:pic>
                </p:oleObj>
              </mc:Fallback>
            </mc:AlternateContent>
          </a:graphicData>
        </a:graphic>
      </p:graphicFrame>
      <p:sp>
        <p:nvSpPr>
          <p:cNvPr id="5" name="Rectangle 4" hidden="1"/>
          <p:cNvSpPr/>
          <p:nvPr userDrawn="1">
            <p:custDataLst>
              <p:tags r:id="rId2"/>
            </p:custDataLst>
          </p:nvPr>
        </p:nvSpPr>
        <p:spPr>
          <a:xfrm>
            <a:off x="0" y="0"/>
            <a:ext cx="211667"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1900" b="1" i="0" baseline="0" dirty="0">
              <a:latin typeface="Arial"/>
              <a:ea typeface="+mj-ea"/>
              <a:cs typeface="Arial"/>
              <a:sym typeface="Arial"/>
            </a:endParaRPr>
          </a:p>
        </p:txBody>
      </p:sp>
      <p:sp>
        <p:nvSpPr>
          <p:cNvPr id="2" name="Title 1"/>
          <p:cNvSpPr>
            <a:spLocks noGrp="1"/>
          </p:cNvSpPr>
          <p:nvPr>
            <p:ph type="title"/>
          </p:nvPr>
        </p:nvSpPr>
        <p:spPr/>
        <p:txBody>
          <a:bodyPr vert="horz"/>
          <a:lstStyle/>
          <a:p>
            <a:r>
              <a:rPr lang="en-US"/>
              <a:t>Click to edit Master title style</a:t>
            </a:r>
          </a:p>
        </p:txBody>
      </p:sp>
      <p:sp>
        <p:nvSpPr>
          <p:cNvPr id="4" name="Text Placeholder 3"/>
          <p:cNvSpPr>
            <a:spLocks noGrp="1"/>
          </p:cNvSpPr>
          <p:nvPr>
            <p:ph type="body" sz="quarter" idx="10"/>
          </p:nvPr>
        </p:nvSpPr>
        <p:spPr>
          <a:xfrm>
            <a:off x="914400" y="1143000"/>
            <a:ext cx="3869008" cy="1169551"/>
          </a:xfrm>
        </p:spPr>
        <p:txBody>
          <a:bodyPr wrap="square"/>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AB6EBCD8-5F25-25F6-8506-C64F62847815}"/>
              </a:ext>
            </a:extLst>
          </p:cNvPr>
          <p:cNvSpPr>
            <a:spLocks noGrp="1"/>
          </p:cNvSpPr>
          <p:nvPr>
            <p:ph type="dt" sz="half" idx="11"/>
          </p:nvPr>
        </p:nvSpPr>
        <p:spPr/>
        <p:txBody>
          <a:bodyPr/>
          <a:lstStyle/>
          <a:p>
            <a:pPr>
              <a:defRPr/>
            </a:pPr>
            <a:fld id="{A754CB23-DB6B-4855-8B76-23D6F3FC5C1E}" type="datetime1">
              <a:rPr lang="en-US" smtClean="0"/>
              <a:t>9/8/2026</a:t>
            </a:fld>
            <a:endParaRPr lang="en-US" dirty="0"/>
          </a:p>
        </p:txBody>
      </p:sp>
      <p:sp>
        <p:nvSpPr>
          <p:cNvPr id="6" name="Footer Placeholder 5">
            <a:extLst>
              <a:ext uri="{FF2B5EF4-FFF2-40B4-BE49-F238E27FC236}">
                <a16:creationId xmlns:a16="http://schemas.microsoft.com/office/drawing/2014/main" id="{BBD75F08-FE03-1742-8365-C7DB9730F78F}"/>
              </a:ext>
            </a:extLst>
          </p:cNvPr>
          <p:cNvSpPr>
            <a:spLocks noGrp="1"/>
          </p:cNvSpPr>
          <p:nvPr>
            <p:ph type="ftr" sz="quarter" idx="12"/>
          </p:nvPr>
        </p:nvSpPr>
        <p:spPr/>
        <p:txBody>
          <a:bodyPr/>
          <a:lstStyle/>
          <a:p>
            <a:pPr>
              <a:defRPr/>
            </a:pPr>
            <a:endParaRPr lang="en-US" dirty="0"/>
          </a:p>
        </p:txBody>
      </p:sp>
      <p:sp>
        <p:nvSpPr>
          <p:cNvPr id="8" name="Slide Number Placeholder 7">
            <a:extLst>
              <a:ext uri="{FF2B5EF4-FFF2-40B4-BE49-F238E27FC236}">
                <a16:creationId xmlns:a16="http://schemas.microsoft.com/office/drawing/2014/main" id="{3849B6DA-3F60-CD3B-2CF6-7F59CE9E20D7}"/>
              </a:ext>
            </a:extLst>
          </p:cNvPr>
          <p:cNvSpPr>
            <a:spLocks noGrp="1"/>
          </p:cNvSpPr>
          <p:nvPr>
            <p:ph type="sldNum" sz="quarter" idx="13"/>
          </p:nvPr>
        </p:nvSpPr>
        <p:spPr/>
        <p:txBody>
          <a:bodyPr/>
          <a:lstStyle/>
          <a:p>
            <a:pPr>
              <a:defRPr/>
            </a:pPr>
            <a:fld id="{B543FC28-71BB-4923-9EC4-7D01669BF51C}" type="slidenum">
              <a:rPr lang="en-US" smtClean="0"/>
              <a:pPr>
                <a:defRPr/>
              </a:pPr>
              <a:t>‹#›</a:t>
            </a:fld>
            <a:endParaRPr lang="en-US" dirty="0"/>
          </a:p>
        </p:txBody>
      </p:sp>
    </p:spTree>
    <p:extLst>
      <p:ext uri="{BB962C8B-B14F-4D97-AF65-F5344CB8AC3E}">
        <p14:creationId xmlns:p14="http://schemas.microsoft.com/office/powerpoint/2010/main" val="3498630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nvPr>
        </p:nvGraphicFramePr>
        <p:xfrm>
          <a:off x="2118" y="1588"/>
          <a:ext cx="2117"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2118" y="1588"/>
                        <a:ext cx="2117" cy="1588"/>
                      </a:xfrm>
                      <a:prstGeom prst="rect">
                        <a:avLst/>
                      </a:prstGeom>
                    </p:spPr>
                  </p:pic>
                </p:oleObj>
              </mc:Fallback>
            </mc:AlternateContent>
          </a:graphicData>
        </a:graphic>
      </p:graphicFrame>
      <p:sp>
        <p:nvSpPr>
          <p:cNvPr id="5" name="Rectangle 4" hidden="1"/>
          <p:cNvSpPr/>
          <p:nvPr userDrawn="1">
            <p:custDataLst>
              <p:tags r:id="rId2"/>
            </p:custDataLst>
          </p:nvPr>
        </p:nvSpPr>
        <p:spPr>
          <a:xfrm>
            <a:off x="0" y="0"/>
            <a:ext cx="211667"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1900" b="1" i="0" baseline="0" dirty="0">
              <a:latin typeface="Arial"/>
              <a:ea typeface="+mj-ea"/>
              <a:cs typeface="Arial"/>
              <a:sym typeface="Arial"/>
            </a:endParaRPr>
          </a:p>
        </p:txBody>
      </p:sp>
      <p:sp>
        <p:nvSpPr>
          <p:cNvPr id="2" name="Title 1"/>
          <p:cNvSpPr>
            <a:spLocks noGrp="1"/>
          </p:cNvSpPr>
          <p:nvPr>
            <p:ph type="title"/>
          </p:nvPr>
        </p:nvSpPr>
        <p:spPr/>
        <p:txBody>
          <a:bodyPr vert="horz"/>
          <a:lstStyle/>
          <a:p>
            <a:r>
              <a:rPr lang="en-US"/>
              <a:t>Click to edit Master title style</a:t>
            </a:r>
          </a:p>
        </p:txBody>
      </p:sp>
      <p:sp>
        <p:nvSpPr>
          <p:cNvPr id="4" name="Text Placeholder 3"/>
          <p:cNvSpPr>
            <a:spLocks noGrp="1"/>
          </p:cNvSpPr>
          <p:nvPr>
            <p:ph type="body" sz="quarter" idx="10"/>
          </p:nvPr>
        </p:nvSpPr>
        <p:spPr>
          <a:xfrm>
            <a:off x="914400" y="1143000"/>
            <a:ext cx="3869008" cy="1169551"/>
          </a:xfrm>
        </p:spPr>
        <p:txBody>
          <a:bodyPr wrap="square"/>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1F13CA34-D3FF-A834-578D-6D5C7FAB6745}"/>
              </a:ext>
            </a:extLst>
          </p:cNvPr>
          <p:cNvSpPr>
            <a:spLocks noGrp="1"/>
          </p:cNvSpPr>
          <p:nvPr>
            <p:ph type="dt" sz="half" idx="11"/>
          </p:nvPr>
        </p:nvSpPr>
        <p:spPr/>
        <p:txBody>
          <a:bodyPr/>
          <a:lstStyle/>
          <a:p>
            <a:pPr>
              <a:defRPr/>
            </a:pPr>
            <a:fld id="{555A318F-FD99-438F-9EE6-250CB3033D95}" type="datetime1">
              <a:rPr lang="en-US" smtClean="0"/>
              <a:t>9/8/2026</a:t>
            </a:fld>
            <a:endParaRPr lang="en-US" dirty="0"/>
          </a:p>
        </p:txBody>
      </p:sp>
      <p:sp>
        <p:nvSpPr>
          <p:cNvPr id="6" name="Footer Placeholder 5">
            <a:extLst>
              <a:ext uri="{FF2B5EF4-FFF2-40B4-BE49-F238E27FC236}">
                <a16:creationId xmlns:a16="http://schemas.microsoft.com/office/drawing/2014/main" id="{7650D666-49D3-3AC0-DB86-18A6E9421557}"/>
              </a:ext>
            </a:extLst>
          </p:cNvPr>
          <p:cNvSpPr>
            <a:spLocks noGrp="1"/>
          </p:cNvSpPr>
          <p:nvPr>
            <p:ph type="ftr" sz="quarter" idx="12"/>
          </p:nvPr>
        </p:nvSpPr>
        <p:spPr/>
        <p:txBody>
          <a:bodyPr/>
          <a:lstStyle/>
          <a:p>
            <a:pPr>
              <a:defRPr/>
            </a:pPr>
            <a:endParaRPr lang="en-US" dirty="0"/>
          </a:p>
        </p:txBody>
      </p:sp>
      <p:sp>
        <p:nvSpPr>
          <p:cNvPr id="8" name="Slide Number Placeholder 7">
            <a:extLst>
              <a:ext uri="{FF2B5EF4-FFF2-40B4-BE49-F238E27FC236}">
                <a16:creationId xmlns:a16="http://schemas.microsoft.com/office/drawing/2014/main" id="{10ADEF2D-7EAD-37CF-7ED0-72F6B1356791}"/>
              </a:ext>
            </a:extLst>
          </p:cNvPr>
          <p:cNvSpPr>
            <a:spLocks noGrp="1"/>
          </p:cNvSpPr>
          <p:nvPr>
            <p:ph type="sldNum" sz="quarter" idx="13"/>
          </p:nvPr>
        </p:nvSpPr>
        <p:spPr/>
        <p:txBody>
          <a:bodyPr/>
          <a:lstStyle/>
          <a:p>
            <a:pPr>
              <a:defRPr/>
            </a:pPr>
            <a:fld id="{B543FC28-71BB-4923-9EC4-7D01669BF51C}" type="slidenum">
              <a:rPr lang="en-US" smtClean="0"/>
              <a:pPr>
                <a:defRPr/>
              </a:pPr>
              <a:t>‹#›</a:t>
            </a:fld>
            <a:endParaRPr lang="en-US" dirty="0"/>
          </a:p>
        </p:txBody>
      </p:sp>
    </p:spTree>
    <p:extLst>
      <p:ext uri="{BB962C8B-B14F-4D97-AF65-F5344CB8AC3E}">
        <p14:creationId xmlns:p14="http://schemas.microsoft.com/office/powerpoint/2010/main" val="6490311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7018E-F259-5A6E-2D4E-EBFB67E336F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206A299-AD51-1F5C-ED63-0429058EB89D}"/>
              </a:ext>
            </a:extLst>
          </p:cNvPr>
          <p:cNvSpPr>
            <a:spLocks noGrp="1"/>
          </p:cNvSpPr>
          <p:nvPr>
            <p:ph type="dt" sz="half" idx="10"/>
          </p:nvPr>
        </p:nvSpPr>
        <p:spPr/>
        <p:txBody>
          <a:bodyPr/>
          <a:lstStyle/>
          <a:p>
            <a:pPr>
              <a:defRPr/>
            </a:pPr>
            <a:fld id="{E77F582B-F0D2-4A55-BA8C-52A642B97DDD}" type="datetime1">
              <a:rPr lang="en-US" smtClean="0"/>
              <a:t>9/8/2026</a:t>
            </a:fld>
            <a:endParaRPr lang="en-US" dirty="0"/>
          </a:p>
        </p:txBody>
      </p:sp>
      <p:sp>
        <p:nvSpPr>
          <p:cNvPr id="4" name="Footer Placeholder 3">
            <a:extLst>
              <a:ext uri="{FF2B5EF4-FFF2-40B4-BE49-F238E27FC236}">
                <a16:creationId xmlns:a16="http://schemas.microsoft.com/office/drawing/2014/main" id="{2572C21B-BCFA-A0F8-349A-E08615841FF1}"/>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88A8CCA3-89ED-B5A8-EFD7-CDC8125EF15E}"/>
              </a:ext>
            </a:extLst>
          </p:cNvPr>
          <p:cNvSpPr>
            <a:spLocks noGrp="1"/>
          </p:cNvSpPr>
          <p:nvPr>
            <p:ph type="sldNum" sz="quarter" idx="12"/>
          </p:nvPr>
        </p:nvSpPr>
        <p:spPr/>
        <p:txBody>
          <a:bodyPr/>
          <a:lstStyle/>
          <a:p>
            <a:pPr>
              <a:defRPr/>
            </a:pPr>
            <a:fld id="{B543FC28-71BB-4923-9EC4-7D01669BF51C}" type="slidenum">
              <a:rPr lang="en-US" smtClean="0"/>
              <a:pPr>
                <a:defRPr/>
              </a:pPr>
              <a:t>‹#›</a:t>
            </a:fld>
            <a:endParaRPr lang="en-US" dirty="0"/>
          </a:p>
        </p:txBody>
      </p:sp>
    </p:spTree>
    <p:extLst>
      <p:ext uri="{BB962C8B-B14F-4D97-AF65-F5344CB8AC3E}">
        <p14:creationId xmlns:p14="http://schemas.microsoft.com/office/powerpoint/2010/main" val="10730265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36A68-BFB1-E674-CEDF-9529D08B0ED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0E722D1-BD85-C7D3-1D6D-1FAC9FC76D8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82DABEB-A54E-1B2D-C1FA-5CD3E0150C9D}"/>
              </a:ext>
            </a:extLst>
          </p:cNvPr>
          <p:cNvSpPr>
            <a:spLocks noGrp="1"/>
          </p:cNvSpPr>
          <p:nvPr>
            <p:ph type="dt" sz="half" idx="10"/>
          </p:nvPr>
        </p:nvSpPr>
        <p:spPr/>
        <p:txBody>
          <a:bodyPr/>
          <a:lstStyle/>
          <a:p>
            <a:fld id="{2D69818B-EE12-4B28-B293-3155DD14D84E}" type="datetime1">
              <a:rPr lang="en-US" smtClean="0"/>
              <a:t>9/8/2026</a:t>
            </a:fld>
            <a:endParaRPr lang="en-US" dirty="0"/>
          </a:p>
        </p:txBody>
      </p:sp>
      <p:sp>
        <p:nvSpPr>
          <p:cNvPr id="5" name="Footer Placeholder 4">
            <a:extLst>
              <a:ext uri="{FF2B5EF4-FFF2-40B4-BE49-F238E27FC236}">
                <a16:creationId xmlns:a16="http://schemas.microsoft.com/office/drawing/2014/main" id="{F3AC1907-B0BD-61A3-1ACF-52D9CCE1D7D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1AA9115-7284-C5E1-5D45-1600BF48E82F}"/>
              </a:ext>
            </a:extLst>
          </p:cNvPr>
          <p:cNvSpPr>
            <a:spLocks noGrp="1"/>
          </p:cNvSpPr>
          <p:nvPr>
            <p:ph type="sldNum" sz="quarter" idx="12"/>
          </p:nvPr>
        </p:nvSpPr>
        <p:spPr/>
        <p:txBody>
          <a:bodyPr/>
          <a:lstStyle/>
          <a:p>
            <a:fld id="{AC978ADA-E70F-4A58-B5AB-FEF075900998}" type="slidenum">
              <a:rPr lang="en-US" smtClean="0"/>
              <a:t>‹#›</a:t>
            </a:fld>
            <a:endParaRPr lang="en-US" dirty="0"/>
          </a:p>
        </p:txBody>
      </p:sp>
    </p:spTree>
    <p:extLst>
      <p:ext uri="{BB962C8B-B14F-4D97-AF65-F5344CB8AC3E}">
        <p14:creationId xmlns:p14="http://schemas.microsoft.com/office/powerpoint/2010/main" val="15461130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76EB6-9951-F40F-1597-F6C52A1E7E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3ACFDC8-A9A6-A4B3-19DB-86EC5F4710B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63B9B9-5F9B-87B3-C707-3706364A8211}"/>
              </a:ext>
            </a:extLst>
          </p:cNvPr>
          <p:cNvSpPr>
            <a:spLocks noGrp="1"/>
          </p:cNvSpPr>
          <p:nvPr>
            <p:ph type="dt" sz="half" idx="10"/>
          </p:nvPr>
        </p:nvSpPr>
        <p:spPr/>
        <p:txBody>
          <a:bodyPr/>
          <a:lstStyle/>
          <a:p>
            <a:fld id="{DBBFF33A-079E-4AAA-8815-F2985776AD08}" type="datetime1">
              <a:rPr lang="en-US" smtClean="0"/>
              <a:t>9/8/2026</a:t>
            </a:fld>
            <a:endParaRPr lang="en-US" dirty="0"/>
          </a:p>
        </p:txBody>
      </p:sp>
      <p:sp>
        <p:nvSpPr>
          <p:cNvPr id="5" name="Footer Placeholder 4">
            <a:extLst>
              <a:ext uri="{FF2B5EF4-FFF2-40B4-BE49-F238E27FC236}">
                <a16:creationId xmlns:a16="http://schemas.microsoft.com/office/drawing/2014/main" id="{1C6FB20E-1A15-E8D1-965F-1F0904FF85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9705EA3-1CC3-AF8F-B203-495175471B42}"/>
              </a:ext>
            </a:extLst>
          </p:cNvPr>
          <p:cNvSpPr>
            <a:spLocks noGrp="1"/>
          </p:cNvSpPr>
          <p:nvPr>
            <p:ph type="sldNum" sz="quarter" idx="12"/>
          </p:nvPr>
        </p:nvSpPr>
        <p:spPr/>
        <p:txBody>
          <a:bodyPr/>
          <a:lstStyle/>
          <a:p>
            <a:fld id="{AC978ADA-E70F-4A58-B5AB-FEF075900998}" type="slidenum">
              <a:rPr lang="en-US" smtClean="0"/>
              <a:t>‹#›</a:t>
            </a:fld>
            <a:endParaRPr lang="en-US" dirty="0"/>
          </a:p>
        </p:txBody>
      </p:sp>
    </p:spTree>
    <p:extLst>
      <p:ext uri="{BB962C8B-B14F-4D97-AF65-F5344CB8AC3E}">
        <p14:creationId xmlns:p14="http://schemas.microsoft.com/office/powerpoint/2010/main" val="25159729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01110-19A3-4B9D-A0E0-18E52E3E68F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B7931A9-5679-6426-70DC-087200520C3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48DC9EB-7AA4-71F9-C96F-8CB28541681E}"/>
              </a:ext>
            </a:extLst>
          </p:cNvPr>
          <p:cNvSpPr>
            <a:spLocks noGrp="1"/>
          </p:cNvSpPr>
          <p:nvPr>
            <p:ph type="dt" sz="half" idx="10"/>
          </p:nvPr>
        </p:nvSpPr>
        <p:spPr/>
        <p:txBody>
          <a:bodyPr/>
          <a:lstStyle/>
          <a:p>
            <a:fld id="{32106856-6E40-483F-83EA-C60EBB9EA896}" type="datetime1">
              <a:rPr lang="en-US" smtClean="0"/>
              <a:t>9/8/2026</a:t>
            </a:fld>
            <a:endParaRPr lang="en-US" dirty="0"/>
          </a:p>
        </p:txBody>
      </p:sp>
      <p:sp>
        <p:nvSpPr>
          <p:cNvPr id="5" name="Footer Placeholder 4">
            <a:extLst>
              <a:ext uri="{FF2B5EF4-FFF2-40B4-BE49-F238E27FC236}">
                <a16:creationId xmlns:a16="http://schemas.microsoft.com/office/drawing/2014/main" id="{D0CCE4E3-896F-B550-FA9F-75797AB0DAC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23D165F-E261-064E-9E40-E784667A0224}"/>
              </a:ext>
            </a:extLst>
          </p:cNvPr>
          <p:cNvSpPr>
            <a:spLocks noGrp="1"/>
          </p:cNvSpPr>
          <p:nvPr>
            <p:ph type="sldNum" sz="quarter" idx="12"/>
          </p:nvPr>
        </p:nvSpPr>
        <p:spPr/>
        <p:txBody>
          <a:bodyPr/>
          <a:lstStyle/>
          <a:p>
            <a:fld id="{AC978ADA-E70F-4A58-B5AB-FEF075900998}" type="slidenum">
              <a:rPr lang="en-US" smtClean="0"/>
              <a:t>‹#›</a:t>
            </a:fld>
            <a:endParaRPr lang="en-US" dirty="0"/>
          </a:p>
        </p:txBody>
      </p:sp>
    </p:spTree>
    <p:extLst>
      <p:ext uri="{BB962C8B-B14F-4D97-AF65-F5344CB8AC3E}">
        <p14:creationId xmlns:p14="http://schemas.microsoft.com/office/powerpoint/2010/main" val="24616183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5AF24-FB6D-760C-E1D8-FDAFB537839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8B05603-D10C-C1FD-4967-7FB924C08D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3C0B4EC-483C-B6B0-36E9-6B36C86C0C4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A815668-0797-5F0C-34E4-51F87F4A7197}"/>
              </a:ext>
            </a:extLst>
          </p:cNvPr>
          <p:cNvSpPr>
            <a:spLocks noGrp="1"/>
          </p:cNvSpPr>
          <p:nvPr>
            <p:ph type="dt" sz="half" idx="10"/>
          </p:nvPr>
        </p:nvSpPr>
        <p:spPr/>
        <p:txBody>
          <a:bodyPr/>
          <a:lstStyle/>
          <a:p>
            <a:fld id="{D232927A-87B6-4F2D-A8A7-9F3379F32D8A}" type="datetime1">
              <a:rPr lang="en-US" smtClean="0"/>
              <a:t>9/8/2026</a:t>
            </a:fld>
            <a:endParaRPr lang="en-US" dirty="0"/>
          </a:p>
        </p:txBody>
      </p:sp>
      <p:sp>
        <p:nvSpPr>
          <p:cNvPr id="6" name="Footer Placeholder 5">
            <a:extLst>
              <a:ext uri="{FF2B5EF4-FFF2-40B4-BE49-F238E27FC236}">
                <a16:creationId xmlns:a16="http://schemas.microsoft.com/office/drawing/2014/main" id="{DECAC3F8-5C07-F871-0822-34E13DEC985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D36A0E1-173F-5C91-9416-EA08CC02D767}"/>
              </a:ext>
            </a:extLst>
          </p:cNvPr>
          <p:cNvSpPr>
            <a:spLocks noGrp="1"/>
          </p:cNvSpPr>
          <p:nvPr>
            <p:ph type="sldNum" sz="quarter" idx="12"/>
          </p:nvPr>
        </p:nvSpPr>
        <p:spPr/>
        <p:txBody>
          <a:bodyPr/>
          <a:lstStyle/>
          <a:p>
            <a:fld id="{AC978ADA-E70F-4A58-B5AB-FEF075900998}" type="slidenum">
              <a:rPr lang="en-US" smtClean="0"/>
              <a:t>‹#›</a:t>
            </a:fld>
            <a:endParaRPr lang="en-US" dirty="0"/>
          </a:p>
        </p:txBody>
      </p:sp>
    </p:spTree>
    <p:extLst>
      <p:ext uri="{BB962C8B-B14F-4D97-AF65-F5344CB8AC3E}">
        <p14:creationId xmlns:p14="http://schemas.microsoft.com/office/powerpoint/2010/main" val="35253149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FAA15-822D-17AC-6017-664E50EA363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5765456-542D-B1C9-0A57-3549279842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3B48B40-737E-0603-A5D5-1D0EC949460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78C34FA-D5B8-0955-F456-424AD302A8A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217F11B-7ABC-AD9E-F989-38D84203B94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409130A-1EC3-D798-10AC-77ADB3F3BB87}"/>
              </a:ext>
            </a:extLst>
          </p:cNvPr>
          <p:cNvSpPr>
            <a:spLocks noGrp="1"/>
          </p:cNvSpPr>
          <p:nvPr>
            <p:ph type="dt" sz="half" idx="10"/>
          </p:nvPr>
        </p:nvSpPr>
        <p:spPr/>
        <p:txBody>
          <a:bodyPr/>
          <a:lstStyle/>
          <a:p>
            <a:fld id="{BFCED360-1528-4F9D-83AE-B12B871DF5D2}" type="datetime1">
              <a:rPr lang="en-US" smtClean="0"/>
              <a:t>9/8/2026</a:t>
            </a:fld>
            <a:endParaRPr lang="en-US" dirty="0"/>
          </a:p>
        </p:txBody>
      </p:sp>
      <p:sp>
        <p:nvSpPr>
          <p:cNvPr id="8" name="Footer Placeholder 7">
            <a:extLst>
              <a:ext uri="{FF2B5EF4-FFF2-40B4-BE49-F238E27FC236}">
                <a16:creationId xmlns:a16="http://schemas.microsoft.com/office/drawing/2014/main" id="{518805E4-124F-CEDF-6CA5-54788D7AE09D}"/>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8A761B0D-00B7-C0F5-5E41-83A0C46DD658}"/>
              </a:ext>
            </a:extLst>
          </p:cNvPr>
          <p:cNvSpPr>
            <a:spLocks noGrp="1"/>
          </p:cNvSpPr>
          <p:nvPr>
            <p:ph type="sldNum" sz="quarter" idx="12"/>
          </p:nvPr>
        </p:nvSpPr>
        <p:spPr/>
        <p:txBody>
          <a:bodyPr/>
          <a:lstStyle/>
          <a:p>
            <a:fld id="{AC978ADA-E70F-4A58-B5AB-FEF075900998}" type="slidenum">
              <a:rPr lang="en-US" smtClean="0"/>
              <a:t>‹#›</a:t>
            </a:fld>
            <a:endParaRPr lang="en-US" dirty="0"/>
          </a:p>
        </p:txBody>
      </p:sp>
    </p:spTree>
    <p:extLst>
      <p:ext uri="{BB962C8B-B14F-4D97-AF65-F5344CB8AC3E}">
        <p14:creationId xmlns:p14="http://schemas.microsoft.com/office/powerpoint/2010/main" val="25350779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2D23B-A405-CF73-7D86-10F19427F3C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339BCFE-9BEE-BFC8-7AC1-99F60E66F2E0}"/>
              </a:ext>
            </a:extLst>
          </p:cNvPr>
          <p:cNvSpPr>
            <a:spLocks noGrp="1"/>
          </p:cNvSpPr>
          <p:nvPr>
            <p:ph type="dt" sz="half" idx="10"/>
          </p:nvPr>
        </p:nvSpPr>
        <p:spPr/>
        <p:txBody>
          <a:bodyPr/>
          <a:lstStyle/>
          <a:p>
            <a:fld id="{1F51E809-9B9E-4C1E-9B7F-CACAE4833678}" type="datetime1">
              <a:rPr lang="en-US" smtClean="0"/>
              <a:t>9/8/2026</a:t>
            </a:fld>
            <a:endParaRPr lang="en-US" dirty="0"/>
          </a:p>
        </p:txBody>
      </p:sp>
      <p:sp>
        <p:nvSpPr>
          <p:cNvPr id="4" name="Footer Placeholder 3">
            <a:extLst>
              <a:ext uri="{FF2B5EF4-FFF2-40B4-BE49-F238E27FC236}">
                <a16:creationId xmlns:a16="http://schemas.microsoft.com/office/drawing/2014/main" id="{A345A7C2-0C1D-261B-2CD9-C1BA5A98E63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DBAE97C-7FF2-ED1C-B5C7-A39482DAEB80}"/>
              </a:ext>
            </a:extLst>
          </p:cNvPr>
          <p:cNvSpPr>
            <a:spLocks noGrp="1"/>
          </p:cNvSpPr>
          <p:nvPr>
            <p:ph type="sldNum" sz="quarter" idx="12"/>
          </p:nvPr>
        </p:nvSpPr>
        <p:spPr/>
        <p:txBody>
          <a:bodyPr/>
          <a:lstStyle/>
          <a:p>
            <a:fld id="{AC978ADA-E70F-4A58-B5AB-FEF075900998}" type="slidenum">
              <a:rPr lang="en-US" smtClean="0"/>
              <a:t>‹#›</a:t>
            </a:fld>
            <a:endParaRPr lang="en-US" dirty="0"/>
          </a:p>
        </p:txBody>
      </p:sp>
    </p:spTree>
    <p:extLst>
      <p:ext uri="{BB962C8B-B14F-4D97-AF65-F5344CB8AC3E}">
        <p14:creationId xmlns:p14="http://schemas.microsoft.com/office/powerpoint/2010/main" val="4312414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397B2A6-CED5-DC35-6BC3-B1660AF1A52C}"/>
              </a:ext>
            </a:extLst>
          </p:cNvPr>
          <p:cNvSpPr>
            <a:spLocks noGrp="1"/>
          </p:cNvSpPr>
          <p:nvPr>
            <p:ph type="dt" sz="half" idx="10"/>
          </p:nvPr>
        </p:nvSpPr>
        <p:spPr/>
        <p:txBody>
          <a:bodyPr/>
          <a:lstStyle/>
          <a:p>
            <a:fld id="{90F080DD-0565-465E-9D20-E9265FEB403B}" type="datetime1">
              <a:rPr lang="en-US" smtClean="0"/>
              <a:t>9/8/2026</a:t>
            </a:fld>
            <a:endParaRPr lang="en-US" dirty="0"/>
          </a:p>
        </p:txBody>
      </p:sp>
      <p:sp>
        <p:nvSpPr>
          <p:cNvPr id="3" name="Footer Placeholder 2">
            <a:extLst>
              <a:ext uri="{FF2B5EF4-FFF2-40B4-BE49-F238E27FC236}">
                <a16:creationId xmlns:a16="http://schemas.microsoft.com/office/drawing/2014/main" id="{975C9706-E0EA-4C23-DB55-C90EFACEFD17}"/>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6B41C78-90FF-D2BC-3054-9073B5B75292}"/>
              </a:ext>
            </a:extLst>
          </p:cNvPr>
          <p:cNvSpPr>
            <a:spLocks noGrp="1"/>
          </p:cNvSpPr>
          <p:nvPr>
            <p:ph type="sldNum" sz="quarter" idx="12"/>
          </p:nvPr>
        </p:nvSpPr>
        <p:spPr/>
        <p:txBody>
          <a:bodyPr/>
          <a:lstStyle/>
          <a:p>
            <a:fld id="{AC978ADA-E70F-4A58-B5AB-FEF075900998}" type="slidenum">
              <a:rPr lang="en-US" smtClean="0"/>
              <a:t>‹#›</a:t>
            </a:fld>
            <a:endParaRPr lang="en-US" dirty="0"/>
          </a:p>
        </p:txBody>
      </p:sp>
    </p:spTree>
    <p:extLst>
      <p:ext uri="{BB962C8B-B14F-4D97-AF65-F5344CB8AC3E}">
        <p14:creationId xmlns:p14="http://schemas.microsoft.com/office/powerpoint/2010/main" val="26792932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79F48-638F-7D2E-E4C3-587BFB581B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B9620E2-1BCF-97E9-C39C-143E4DA4D17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92DA727-8EBA-5D06-A025-60A6F81B91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E2EB7C-9F4A-6F67-7355-32BE20E1465B}"/>
              </a:ext>
            </a:extLst>
          </p:cNvPr>
          <p:cNvSpPr>
            <a:spLocks noGrp="1"/>
          </p:cNvSpPr>
          <p:nvPr>
            <p:ph type="dt" sz="half" idx="10"/>
          </p:nvPr>
        </p:nvSpPr>
        <p:spPr/>
        <p:txBody>
          <a:bodyPr/>
          <a:lstStyle/>
          <a:p>
            <a:fld id="{40A926BF-F2B7-42F2-AB50-95998A2A1C85}" type="datetime1">
              <a:rPr lang="en-US" smtClean="0"/>
              <a:t>9/8/2026</a:t>
            </a:fld>
            <a:endParaRPr lang="en-US" dirty="0"/>
          </a:p>
        </p:txBody>
      </p:sp>
      <p:sp>
        <p:nvSpPr>
          <p:cNvPr id="6" name="Footer Placeholder 5">
            <a:extLst>
              <a:ext uri="{FF2B5EF4-FFF2-40B4-BE49-F238E27FC236}">
                <a16:creationId xmlns:a16="http://schemas.microsoft.com/office/drawing/2014/main" id="{F9DA2241-B924-8EBC-E364-DCE10A8EDB7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E0532AD-25F7-356E-4A1A-C79FA2CFAF01}"/>
              </a:ext>
            </a:extLst>
          </p:cNvPr>
          <p:cNvSpPr>
            <a:spLocks noGrp="1"/>
          </p:cNvSpPr>
          <p:nvPr>
            <p:ph type="sldNum" sz="quarter" idx="12"/>
          </p:nvPr>
        </p:nvSpPr>
        <p:spPr/>
        <p:txBody>
          <a:bodyPr/>
          <a:lstStyle/>
          <a:p>
            <a:fld id="{AC978ADA-E70F-4A58-B5AB-FEF075900998}" type="slidenum">
              <a:rPr lang="en-US" smtClean="0"/>
              <a:t>‹#›</a:t>
            </a:fld>
            <a:endParaRPr lang="en-US" dirty="0"/>
          </a:p>
        </p:txBody>
      </p:sp>
    </p:spTree>
    <p:extLst>
      <p:ext uri="{BB962C8B-B14F-4D97-AF65-F5344CB8AC3E}">
        <p14:creationId xmlns:p14="http://schemas.microsoft.com/office/powerpoint/2010/main" val="3399581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69E94-F1AC-22D3-F99D-4D1CEA022F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38585B4-81A3-4939-154C-A9A455A3442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6C3BBDE9-7097-5492-D7C4-68DE9DFE2C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3B8064-8442-4EF5-B5A3-4934C5787AE4}"/>
              </a:ext>
            </a:extLst>
          </p:cNvPr>
          <p:cNvSpPr>
            <a:spLocks noGrp="1"/>
          </p:cNvSpPr>
          <p:nvPr>
            <p:ph type="dt" sz="half" idx="10"/>
          </p:nvPr>
        </p:nvSpPr>
        <p:spPr/>
        <p:txBody>
          <a:bodyPr/>
          <a:lstStyle/>
          <a:p>
            <a:fld id="{46F7A497-412C-41AB-9D88-6B8D52F06C4F}" type="datetime1">
              <a:rPr lang="en-US" smtClean="0"/>
              <a:t>9/8/2026</a:t>
            </a:fld>
            <a:endParaRPr lang="en-US" dirty="0"/>
          </a:p>
        </p:txBody>
      </p:sp>
      <p:sp>
        <p:nvSpPr>
          <p:cNvPr id="6" name="Footer Placeholder 5">
            <a:extLst>
              <a:ext uri="{FF2B5EF4-FFF2-40B4-BE49-F238E27FC236}">
                <a16:creationId xmlns:a16="http://schemas.microsoft.com/office/drawing/2014/main" id="{3270BB62-DCE7-CFC7-D1A9-AD6D83B8564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3E88812-ACE3-5307-2656-738CE21C88E8}"/>
              </a:ext>
            </a:extLst>
          </p:cNvPr>
          <p:cNvSpPr>
            <a:spLocks noGrp="1"/>
          </p:cNvSpPr>
          <p:nvPr>
            <p:ph type="sldNum" sz="quarter" idx="12"/>
          </p:nvPr>
        </p:nvSpPr>
        <p:spPr/>
        <p:txBody>
          <a:bodyPr/>
          <a:lstStyle/>
          <a:p>
            <a:fld id="{AC978ADA-E70F-4A58-B5AB-FEF075900998}" type="slidenum">
              <a:rPr lang="en-US" smtClean="0"/>
              <a:t>‹#›</a:t>
            </a:fld>
            <a:endParaRPr lang="en-US" dirty="0"/>
          </a:p>
        </p:txBody>
      </p:sp>
    </p:spTree>
    <p:extLst>
      <p:ext uri="{BB962C8B-B14F-4D97-AF65-F5344CB8AC3E}">
        <p14:creationId xmlns:p14="http://schemas.microsoft.com/office/powerpoint/2010/main" val="20062200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B680A-FFE3-5CBB-8E1E-71B10494849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251159C-C073-9563-3F06-22AF362332E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0E9923-EB0E-C406-482C-046D6FC38035}"/>
              </a:ext>
            </a:extLst>
          </p:cNvPr>
          <p:cNvSpPr>
            <a:spLocks noGrp="1"/>
          </p:cNvSpPr>
          <p:nvPr>
            <p:ph type="dt" sz="half" idx="10"/>
          </p:nvPr>
        </p:nvSpPr>
        <p:spPr/>
        <p:txBody>
          <a:bodyPr/>
          <a:lstStyle/>
          <a:p>
            <a:fld id="{E5672C1F-990C-457B-AFCF-A2545781C75D}" type="datetime1">
              <a:rPr lang="en-US" smtClean="0"/>
              <a:t>9/8/2026</a:t>
            </a:fld>
            <a:endParaRPr lang="en-US" dirty="0"/>
          </a:p>
        </p:txBody>
      </p:sp>
      <p:sp>
        <p:nvSpPr>
          <p:cNvPr id="5" name="Footer Placeholder 4">
            <a:extLst>
              <a:ext uri="{FF2B5EF4-FFF2-40B4-BE49-F238E27FC236}">
                <a16:creationId xmlns:a16="http://schemas.microsoft.com/office/drawing/2014/main" id="{B0570B4A-9B8B-3D36-211A-FDBADEC29F9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A0DCF43-E758-5FA8-BC00-24B186997FB4}"/>
              </a:ext>
            </a:extLst>
          </p:cNvPr>
          <p:cNvSpPr>
            <a:spLocks noGrp="1"/>
          </p:cNvSpPr>
          <p:nvPr>
            <p:ph type="sldNum" sz="quarter" idx="12"/>
          </p:nvPr>
        </p:nvSpPr>
        <p:spPr/>
        <p:txBody>
          <a:bodyPr/>
          <a:lstStyle/>
          <a:p>
            <a:fld id="{AC978ADA-E70F-4A58-B5AB-FEF075900998}" type="slidenum">
              <a:rPr lang="en-US" smtClean="0"/>
              <a:t>‹#›</a:t>
            </a:fld>
            <a:endParaRPr lang="en-US" dirty="0"/>
          </a:p>
        </p:txBody>
      </p:sp>
    </p:spTree>
    <p:extLst>
      <p:ext uri="{BB962C8B-B14F-4D97-AF65-F5344CB8AC3E}">
        <p14:creationId xmlns:p14="http://schemas.microsoft.com/office/powerpoint/2010/main" val="8688519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8FD9584-48C2-AF6B-36F1-38AC138E367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87C40FE-AC34-CA37-B857-7AFD5B62BBE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49A015-4BC8-133E-D4E7-82BA76C72DE9}"/>
              </a:ext>
            </a:extLst>
          </p:cNvPr>
          <p:cNvSpPr>
            <a:spLocks noGrp="1"/>
          </p:cNvSpPr>
          <p:nvPr>
            <p:ph type="dt" sz="half" idx="10"/>
          </p:nvPr>
        </p:nvSpPr>
        <p:spPr/>
        <p:txBody>
          <a:bodyPr/>
          <a:lstStyle/>
          <a:p>
            <a:fld id="{05AE8E79-FCF8-40B2-8868-926C1CC3A4B0}" type="datetime1">
              <a:rPr lang="en-US" smtClean="0"/>
              <a:t>9/8/2026</a:t>
            </a:fld>
            <a:endParaRPr lang="en-US" dirty="0"/>
          </a:p>
        </p:txBody>
      </p:sp>
      <p:sp>
        <p:nvSpPr>
          <p:cNvPr id="5" name="Footer Placeholder 4">
            <a:extLst>
              <a:ext uri="{FF2B5EF4-FFF2-40B4-BE49-F238E27FC236}">
                <a16:creationId xmlns:a16="http://schemas.microsoft.com/office/drawing/2014/main" id="{5DDDA324-BEE1-EB7D-85EC-444B8AF96B2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C197CF2-524C-3962-1F56-73E46297D35E}"/>
              </a:ext>
            </a:extLst>
          </p:cNvPr>
          <p:cNvSpPr>
            <a:spLocks noGrp="1"/>
          </p:cNvSpPr>
          <p:nvPr>
            <p:ph type="sldNum" sz="quarter" idx="12"/>
          </p:nvPr>
        </p:nvSpPr>
        <p:spPr/>
        <p:txBody>
          <a:bodyPr/>
          <a:lstStyle/>
          <a:p>
            <a:fld id="{AC978ADA-E70F-4A58-B5AB-FEF075900998}" type="slidenum">
              <a:rPr lang="en-US" smtClean="0"/>
              <a:t>‹#›</a:t>
            </a:fld>
            <a:endParaRPr lang="en-US" dirty="0"/>
          </a:p>
        </p:txBody>
      </p:sp>
    </p:spTree>
    <p:extLst>
      <p:ext uri="{BB962C8B-B14F-4D97-AF65-F5344CB8AC3E}">
        <p14:creationId xmlns:p14="http://schemas.microsoft.com/office/powerpoint/2010/main" val="25575693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4400" b="0" i="0">
                <a:solidFill>
                  <a:srgbClr val="053D66"/>
                </a:solidFill>
                <a:latin typeface="Franklin Gothic Medium"/>
                <a:cs typeface="Franklin Gothic Medium"/>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FD2C3B7E-2648-4A3E-AAE9-A922BA61978D}" type="datetime1">
              <a:rPr lang="en-US" smtClean="0"/>
              <a:t>9/8/2026</a:t>
            </a:fld>
            <a:endParaRPr lang="en-US" dirty="0"/>
          </a:p>
        </p:txBody>
      </p:sp>
      <p:sp>
        <p:nvSpPr>
          <p:cNvPr id="6" name="Holder 6"/>
          <p:cNvSpPr>
            <a:spLocks noGrp="1"/>
          </p:cNvSpPr>
          <p:nvPr>
            <p:ph type="sldNum" sz="quarter" idx="7"/>
          </p:nvPr>
        </p:nvSpPr>
        <p:spPr/>
        <p:txBody>
          <a:bodyPr lIns="0" tIns="0" rIns="0" bIns="0"/>
          <a:lstStyle>
            <a:lvl1pPr>
              <a:defRPr sz="1200" b="0" i="0">
                <a:solidFill>
                  <a:srgbClr val="053D66"/>
                </a:solidFill>
                <a:latin typeface="Franklin Gothic Book"/>
                <a:cs typeface="Franklin Gothic Book"/>
              </a:defRPr>
            </a:lvl1pPr>
          </a:lstStyle>
          <a:p>
            <a:pPr marL="123189">
              <a:lnSpc>
                <a:spcPct val="100000"/>
              </a:lnSpc>
            </a:pPr>
            <a:fld id="{81D60167-4931-47E6-BA6A-407CBD079E47}" type="slidenum">
              <a:rPr spc="-50" dirty="0"/>
              <a:t>‹#›</a:t>
            </a:fld>
            <a:endParaRPr spc="-50" dirty="0"/>
          </a:p>
        </p:txBody>
      </p:sp>
    </p:spTree>
    <p:extLst>
      <p:ext uri="{BB962C8B-B14F-4D97-AF65-F5344CB8AC3E}">
        <p14:creationId xmlns:p14="http://schemas.microsoft.com/office/powerpoint/2010/main" val="116315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0" i="0">
                <a:solidFill>
                  <a:srgbClr val="053D66"/>
                </a:solidFill>
                <a:latin typeface="Franklin Gothic Medium"/>
                <a:cs typeface="Franklin Gothic Medium"/>
              </a:defRPr>
            </a:lvl1pPr>
          </a:lstStyle>
          <a:p>
            <a:endParaRPr dirty="0"/>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4AEB9325-DFDB-4688-BEBE-A9AA818FEDD4}" type="datetime1">
              <a:rPr lang="en-US" smtClean="0"/>
              <a:t>9/8/2026</a:t>
            </a:fld>
            <a:endParaRPr lang="en-US" dirty="0"/>
          </a:p>
        </p:txBody>
      </p:sp>
      <p:sp>
        <p:nvSpPr>
          <p:cNvPr id="6" name="Holder 6"/>
          <p:cNvSpPr>
            <a:spLocks noGrp="1"/>
          </p:cNvSpPr>
          <p:nvPr>
            <p:ph type="sldNum" sz="quarter" idx="7"/>
          </p:nvPr>
        </p:nvSpPr>
        <p:spPr/>
        <p:txBody>
          <a:bodyPr lIns="0" tIns="0" rIns="0" bIns="0"/>
          <a:lstStyle>
            <a:lvl1pPr>
              <a:defRPr sz="1200" b="0" i="0">
                <a:solidFill>
                  <a:srgbClr val="053D66"/>
                </a:solidFill>
                <a:latin typeface="Franklin Gothic Book"/>
                <a:cs typeface="Franklin Gothic Book"/>
              </a:defRPr>
            </a:lvl1pPr>
          </a:lstStyle>
          <a:p>
            <a:pPr marL="123189">
              <a:lnSpc>
                <a:spcPct val="100000"/>
              </a:lnSpc>
            </a:pPr>
            <a:fld id="{81D60167-4931-47E6-BA6A-407CBD079E47}" type="slidenum">
              <a:rPr spc="-50" dirty="0"/>
              <a:t>‹#›</a:t>
            </a:fld>
            <a:endParaRPr spc="-50" dirty="0"/>
          </a:p>
        </p:txBody>
      </p:sp>
    </p:spTree>
    <p:extLst>
      <p:ext uri="{BB962C8B-B14F-4D97-AF65-F5344CB8AC3E}">
        <p14:creationId xmlns:p14="http://schemas.microsoft.com/office/powerpoint/2010/main" val="5192936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0" i="0">
                <a:solidFill>
                  <a:srgbClr val="053D66"/>
                </a:solidFill>
                <a:latin typeface="Franklin Gothic Medium"/>
                <a:cs typeface="Franklin Gothic Medium"/>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52E6D6AB-67A1-4196-984C-4F90C25DA74B}" type="datetime1">
              <a:rPr lang="en-US" smtClean="0"/>
              <a:t>9/8/2026</a:t>
            </a:fld>
            <a:endParaRPr lang="en-US" dirty="0"/>
          </a:p>
        </p:txBody>
      </p:sp>
      <p:sp>
        <p:nvSpPr>
          <p:cNvPr id="7" name="Holder 7"/>
          <p:cNvSpPr>
            <a:spLocks noGrp="1"/>
          </p:cNvSpPr>
          <p:nvPr>
            <p:ph type="sldNum" sz="quarter" idx="7"/>
          </p:nvPr>
        </p:nvSpPr>
        <p:spPr/>
        <p:txBody>
          <a:bodyPr lIns="0" tIns="0" rIns="0" bIns="0"/>
          <a:lstStyle>
            <a:lvl1pPr>
              <a:defRPr sz="1200" b="0" i="0">
                <a:solidFill>
                  <a:srgbClr val="053D66"/>
                </a:solidFill>
                <a:latin typeface="Franklin Gothic Book"/>
                <a:cs typeface="Franklin Gothic Book"/>
              </a:defRPr>
            </a:lvl1pPr>
          </a:lstStyle>
          <a:p>
            <a:pPr marL="123189">
              <a:lnSpc>
                <a:spcPct val="100000"/>
              </a:lnSpc>
            </a:pPr>
            <a:fld id="{81D60167-4931-47E6-BA6A-407CBD079E47}" type="slidenum">
              <a:rPr spc="-50" dirty="0"/>
              <a:t>‹#›</a:t>
            </a:fld>
            <a:endParaRPr spc="-50" dirty="0"/>
          </a:p>
        </p:txBody>
      </p:sp>
    </p:spTree>
    <p:extLst>
      <p:ext uri="{BB962C8B-B14F-4D97-AF65-F5344CB8AC3E}">
        <p14:creationId xmlns:p14="http://schemas.microsoft.com/office/powerpoint/2010/main" val="4520924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145656" y="0"/>
            <a:ext cx="10755630" cy="6858000"/>
          </a:xfrm>
          <a:custGeom>
            <a:avLst/>
            <a:gdLst/>
            <a:ahLst/>
            <a:cxnLst/>
            <a:rect l="l" t="t" r="r" b="b"/>
            <a:pathLst>
              <a:path w="10755630" h="6858000">
                <a:moveTo>
                  <a:pt x="10755122" y="0"/>
                </a:moveTo>
                <a:lnTo>
                  <a:pt x="0" y="0"/>
                </a:lnTo>
                <a:lnTo>
                  <a:pt x="0" y="6858000"/>
                </a:lnTo>
                <a:lnTo>
                  <a:pt x="10755122" y="6858000"/>
                </a:lnTo>
                <a:lnTo>
                  <a:pt x="10755122" y="0"/>
                </a:lnTo>
                <a:close/>
              </a:path>
            </a:pathLst>
          </a:custGeom>
          <a:solidFill>
            <a:srgbClr val="006392"/>
          </a:solidFill>
        </p:spPr>
        <p:txBody>
          <a:bodyPr wrap="square" lIns="0" tIns="0" rIns="0" bIns="0" rtlCol="0"/>
          <a:lstStyle/>
          <a:p>
            <a:endParaRPr dirty="0"/>
          </a:p>
        </p:txBody>
      </p:sp>
      <p:sp>
        <p:nvSpPr>
          <p:cNvPr id="17" name="bg object 17"/>
          <p:cNvSpPr/>
          <p:nvPr/>
        </p:nvSpPr>
        <p:spPr>
          <a:xfrm>
            <a:off x="10755121" y="0"/>
            <a:ext cx="713740" cy="6858000"/>
          </a:xfrm>
          <a:custGeom>
            <a:avLst/>
            <a:gdLst/>
            <a:ahLst/>
            <a:cxnLst/>
            <a:rect l="l" t="t" r="r" b="b"/>
            <a:pathLst>
              <a:path w="713740" h="6858000">
                <a:moveTo>
                  <a:pt x="713435" y="0"/>
                </a:moveTo>
                <a:lnTo>
                  <a:pt x="0" y="0"/>
                </a:lnTo>
                <a:lnTo>
                  <a:pt x="0" y="6858000"/>
                </a:lnTo>
                <a:lnTo>
                  <a:pt x="713435" y="6858000"/>
                </a:lnTo>
                <a:lnTo>
                  <a:pt x="713435" y="0"/>
                </a:lnTo>
                <a:close/>
              </a:path>
            </a:pathLst>
          </a:custGeom>
          <a:solidFill>
            <a:srgbClr val="006392">
              <a:alpha val="74900"/>
            </a:srgbClr>
          </a:solidFill>
        </p:spPr>
        <p:txBody>
          <a:bodyPr wrap="square" lIns="0" tIns="0" rIns="0" bIns="0" rtlCol="0"/>
          <a:lstStyle/>
          <a:p>
            <a:endParaRPr dirty="0"/>
          </a:p>
        </p:txBody>
      </p:sp>
      <p:sp>
        <p:nvSpPr>
          <p:cNvPr id="18" name="bg object 18"/>
          <p:cNvSpPr/>
          <p:nvPr/>
        </p:nvSpPr>
        <p:spPr>
          <a:xfrm>
            <a:off x="11468481" y="0"/>
            <a:ext cx="422275" cy="6858000"/>
          </a:xfrm>
          <a:custGeom>
            <a:avLst/>
            <a:gdLst/>
            <a:ahLst/>
            <a:cxnLst/>
            <a:rect l="l" t="t" r="r" b="b"/>
            <a:pathLst>
              <a:path w="422275" h="6858000">
                <a:moveTo>
                  <a:pt x="422033" y="0"/>
                </a:moveTo>
                <a:lnTo>
                  <a:pt x="0" y="0"/>
                </a:lnTo>
                <a:lnTo>
                  <a:pt x="0" y="6858000"/>
                </a:lnTo>
                <a:lnTo>
                  <a:pt x="422033" y="6858000"/>
                </a:lnTo>
                <a:lnTo>
                  <a:pt x="422033" y="0"/>
                </a:lnTo>
                <a:close/>
              </a:path>
            </a:pathLst>
          </a:custGeom>
          <a:solidFill>
            <a:srgbClr val="006392">
              <a:alpha val="50195"/>
            </a:srgbClr>
          </a:solidFill>
        </p:spPr>
        <p:txBody>
          <a:bodyPr wrap="square" lIns="0" tIns="0" rIns="0" bIns="0" rtlCol="0"/>
          <a:lstStyle/>
          <a:p>
            <a:endParaRPr dirty="0"/>
          </a:p>
        </p:txBody>
      </p:sp>
      <p:sp>
        <p:nvSpPr>
          <p:cNvPr id="19" name="bg object 19"/>
          <p:cNvSpPr/>
          <p:nvPr/>
        </p:nvSpPr>
        <p:spPr>
          <a:xfrm>
            <a:off x="11890502" y="0"/>
            <a:ext cx="301625" cy="6858000"/>
          </a:xfrm>
          <a:custGeom>
            <a:avLst/>
            <a:gdLst/>
            <a:ahLst/>
            <a:cxnLst/>
            <a:rect l="l" t="t" r="r" b="b"/>
            <a:pathLst>
              <a:path w="301625" h="6858000">
                <a:moveTo>
                  <a:pt x="301447" y="0"/>
                </a:moveTo>
                <a:lnTo>
                  <a:pt x="0" y="0"/>
                </a:lnTo>
                <a:lnTo>
                  <a:pt x="0" y="6858000"/>
                </a:lnTo>
                <a:lnTo>
                  <a:pt x="301447" y="6858000"/>
                </a:lnTo>
                <a:lnTo>
                  <a:pt x="301447" y="0"/>
                </a:lnTo>
                <a:close/>
              </a:path>
            </a:pathLst>
          </a:custGeom>
          <a:solidFill>
            <a:srgbClr val="006392">
              <a:alpha val="25097"/>
            </a:srgbClr>
          </a:solidFill>
        </p:spPr>
        <p:txBody>
          <a:bodyPr wrap="square" lIns="0" tIns="0" rIns="0" bIns="0" rtlCol="0"/>
          <a:lstStyle/>
          <a:p>
            <a:endParaRPr dirty="0"/>
          </a:p>
        </p:txBody>
      </p:sp>
      <p:sp>
        <p:nvSpPr>
          <p:cNvPr id="20" name="bg object 20"/>
          <p:cNvSpPr/>
          <p:nvPr/>
        </p:nvSpPr>
        <p:spPr>
          <a:xfrm>
            <a:off x="831850" y="864108"/>
            <a:ext cx="1339850" cy="0"/>
          </a:xfrm>
          <a:custGeom>
            <a:avLst/>
            <a:gdLst/>
            <a:ahLst/>
            <a:cxnLst/>
            <a:rect l="l" t="t" r="r" b="b"/>
            <a:pathLst>
              <a:path w="1339850">
                <a:moveTo>
                  <a:pt x="0" y="0"/>
                </a:moveTo>
                <a:lnTo>
                  <a:pt x="1339723" y="0"/>
                </a:lnTo>
              </a:path>
            </a:pathLst>
          </a:custGeom>
          <a:ln w="38100">
            <a:solidFill>
              <a:srgbClr val="FFFFFF"/>
            </a:solidFill>
          </a:ln>
        </p:spPr>
        <p:txBody>
          <a:bodyPr wrap="square" lIns="0" tIns="0" rIns="0" bIns="0" rtlCol="0"/>
          <a:lstStyle/>
          <a:p>
            <a:endParaRPr dirty="0"/>
          </a:p>
        </p:txBody>
      </p:sp>
      <p:sp>
        <p:nvSpPr>
          <p:cNvPr id="21" name="bg object 21"/>
          <p:cNvSpPr/>
          <p:nvPr/>
        </p:nvSpPr>
        <p:spPr>
          <a:xfrm>
            <a:off x="1456626" y="5736704"/>
            <a:ext cx="859790" cy="267970"/>
          </a:xfrm>
          <a:custGeom>
            <a:avLst/>
            <a:gdLst/>
            <a:ahLst/>
            <a:cxnLst/>
            <a:rect l="l" t="t" r="r" b="b"/>
            <a:pathLst>
              <a:path w="859789" h="267970">
                <a:moveTo>
                  <a:pt x="55486" y="1193"/>
                </a:moveTo>
                <a:lnTo>
                  <a:pt x="55206" y="876"/>
                </a:lnTo>
                <a:lnTo>
                  <a:pt x="44310" y="876"/>
                </a:lnTo>
                <a:lnTo>
                  <a:pt x="44030" y="1193"/>
                </a:lnTo>
                <a:lnTo>
                  <a:pt x="43713" y="1803"/>
                </a:lnTo>
                <a:lnTo>
                  <a:pt x="29552" y="33604"/>
                </a:lnTo>
                <a:lnTo>
                  <a:pt x="29235" y="33604"/>
                </a:lnTo>
                <a:lnTo>
                  <a:pt x="14478" y="1193"/>
                </a:lnTo>
                <a:lnTo>
                  <a:pt x="14147" y="876"/>
                </a:lnTo>
                <a:lnTo>
                  <a:pt x="3009" y="876"/>
                </a:lnTo>
                <a:lnTo>
                  <a:pt x="2692" y="1193"/>
                </a:lnTo>
                <a:lnTo>
                  <a:pt x="2692" y="1803"/>
                </a:lnTo>
                <a:lnTo>
                  <a:pt x="2692" y="56718"/>
                </a:lnTo>
                <a:lnTo>
                  <a:pt x="3009" y="56997"/>
                </a:lnTo>
                <a:lnTo>
                  <a:pt x="13550" y="56997"/>
                </a:lnTo>
                <a:lnTo>
                  <a:pt x="13868" y="56718"/>
                </a:lnTo>
                <a:lnTo>
                  <a:pt x="13868" y="24320"/>
                </a:lnTo>
                <a:lnTo>
                  <a:pt x="14147" y="24320"/>
                </a:lnTo>
                <a:lnTo>
                  <a:pt x="25006" y="48920"/>
                </a:lnTo>
                <a:lnTo>
                  <a:pt x="25615" y="49199"/>
                </a:lnTo>
                <a:lnTo>
                  <a:pt x="32854" y="49199"/>
                </a:lnTo>
                <a:lnTo>
                  <a:pt x="33172" y="48920"/>
                </a:lnTo>
                <a:lnTo>
                  <a:pt x="44030" y="24320"/>
                </a:lnTo>
                <a:lnTo>
                  <a:pt x="44310" y="24320"/>
                </a:lnTo>
                <a:lnTo>
                  <a:pt x="44310" y="56718"/>
                </a:lnTo>
                <a:lnTo>
                  <a:pt x="44919" y="56997"/>
                </a:lnTo>
                <a:lnTo>
                  <a:pt x="55206" y="56997"/>
                </a:lnTo>
                <a:lnTo>
                  <a:pt x="55486" y="56718"/>
                </a:lnTo>
                <a:lnTo>
                  <a:pt x="55486" y="1193"/>
                </a:lnTo>
                <a:close/>
              </a:path>
              <a:path w="859789" h="267970">
                <a:moveTo>
                  <a:pt x="130289" y="56121"/>
                </a:moveTo>
                <a:lnTo>
                  <a:pt x="126771" y="46202"/>
                </a:lnTo>
                <a:lnTo>
                  <a:pt x="123139" y="36004"/>
                </a:lnTo>
                <a:lnTo>
                  <a:pt x="116103" y="16205"/>
                </a:lnTo>
                <a:lnTo>
                  <a:pt x="110985" y="1803"/>
                </a:lnTo>
                <a:lnTo>
                  <a:pt x="110985" y="36004"/>
                </a:lnTo>
                <a:lnTo>
                  <a:pt x="98044" y="36004"/>
                </a:lnTo>
                <a:lnTo>
                  <a:pt x="104355" y="16205"/>
                </a:lnTo>
                <a:lnTo>
                  <a:pt x="104673" y="16205"/>
                </a:lnTo>
                <a:lnTo>
                  <a:pt x="110985" y="36004"/>
                </a:lnTo>
                <a:lnTo>
                  <a:pt x="110985" y="1803"/>
                </a:lnTo>
                <a:lnTo>
                  <a:pt x="110985" y="1193"/>
                </a:lnTo>
                <a:lnTo>
                  <a:pt x="110388" y="876"/>
                </a:lnTo>
                <a:lnTo>
                  <a:pt x="98920" y="876"/>
                </a:lnTo>
                <a:lnTo>
                  <a:pt x="98640" y="1193"/>
                </a:lnTo>
                <a:lnTo>
                  <a:pt x="98323" y="1803"/>
                </a:lnTo>
                <a:lnTo>
                  <a:pt x="78740" y="56121"/>
                </a:lnTo>
                <a:lnTo>
                  <a:pt x="78740" y="56997"/>
                </a:lnTo>
                <a:lnTo>
                  <a:pt x="90805" y="56997"/>
                </a:lnTo>
                <a:lnTo>
                  <a:pt x="91401" y="56718"/>
                </a:lnTo>
                <a:lnTo>
                  <a:pt x="91401" y="56121"/>
                </a:lnTo>
                <a:lnTo>
                  <a:pt x="94703" y="46202"/>
                </a:lnTo>
                <a:lnTo>
                  <a:pt x="114604" y="46202"/>
                </a:lnTo>
                <a:lnTo>
                  <a:pt x="117627" y="56121"/>
                </a:lnTo>
                <a:lnTo>
                  <a:pt x="117944" y="56718"/>
                </a:lnTo>
                <a:lnTo>
                  <a:pt x="118224" y="56997"/>
                </a:lnTo>
                <a:lnTo>
                  <a:pt x="130289" y="56997"/>
                </a:lnTo>
                <a:lnTo>
                  <a:pt x="130289" y="56121"/>
                </a:lnTo>
                <a:close/>
              </a:path>
              <a:path w="859789" h="267970">
                <a:moveTo>
                  <a:pt x="132105" y="99415"/>
                </a:moveTo>
                <a:lnTo>
                  <a:pt x="131470" y="99415"/>
                </a:lnTo>
                <a:lnTo>
                  <a:pt x="131470" y="98145"/>
                </a:lnTo>
                <a:lnTo>
                  <a:pt x="96151" y="98145"/>
                </a:lnTo>
                <a:lnTo>
                  <a:pt x="96151" y="99415"/>
                </a:lnTo>
                <a:lnTo>
                  <a:pt x="95300" y="99415"/>
                </a:lnTo>
                <a:lnTo>
                  <a:pt x="95300" y="100685"/>
                </a:lnTo>
                <a:lnTo>
                  <a:pt x="95300" y="165277"/>
                </a:lnTo>
                <a:lnTo>
                  <a:pt x="95034" y="165277"/>
                </a:lnTo>
                <a:lnTo>
                  <a:pt x="95034" y="166547"/>
                </a:lnTo>
                <a:lnTo>
                  <a:pt x="37363" y="166547"/>
                </a:lnTo>
                <a:lnTo>
                  <a:pt x="37363" y="165277"/>
                </a:lnTo>
                <a:lnTo>
                  <a:pt x="36791" y="165277"/>
                </a:lnTo>
                <a:lnTo>
                  <a:pt x="36791" y="100685"/>
                </a:lnTo>
                <a:lnTo>
                  <a:pt x="36791" y="99415"/>
                </a:lnTo>
                <a:lnTo>
                  <a:pt x="36144" y="99415"/>
                </a:lnTo>
                <a:lnTo>
                  <a:pt x="36144" y="98145"/>
                </a:lnTo>
                <a:lnTo>
                  <a:pt x="850" y="98145"/>
                </a:lnTo>
                <a:lnTo>
                  <a:pt x="850" y="99415"/>
                </a:lnTo>
                <a:lnTo>
                  <a:pt x="0" y="99415"/>
                </a:lnTo>
                <a:lnTo>
                  <a:pt x="0" y="266611"/>
                </a:lnTo>
                <a:lnTo>
                  <a:pt x="622" y="266611"/>
                </a:lnTo>
                <a:lnTo>
                  <a:pt x="622" y="267881"/>
                </a:lnTo>
                <a:lnTo>
                  <a:pt x="36309" y="267881"/>
                </a:lnTo>
                <a:lnTo>
                  <a:pt x="36309" y="266611"/>
                </a:lnTo>
                <a:lnTo>
                  <a:pt x="36791" y="266611"/>
                </a:lnTo>
                <a:lnTo>
                  <a:pt x="36791" y="199478"/>
                </a:lnTo>
                <a:lnTo>
                  <a:pt x="37020" y="199478"/>
                </a:lnTo>
                <a:lnTo>
                  <a:pt x="37020" y="198221"/>
                </a:lnTo>
                <a:lnTo>
                  <a:pt x="95199" y="198221"/>
                </a:lnTo>
                <a:lnTo>
                  <a:pt x="95199" y="199478"/>
                </a:lnTo>
                <a:lnTo>
                  <a:pt x="95300" y="266611"/>
                </a:lnTo>
                <a:lnTo>
                  <a:pt x="95923" y="266611"/>
                </a:lnTo>
                <a:lnTo>
                  <a:pt x="95923" y="267881"/>
                </a:lnTo>
                <a:lnTo>
                  <a:pt x="131648" y="267881"/>
                </a:lnTo>
                <a:lnTo>
                  <a:pt x="131648" y="266611"/>
                </a:lnTo>
                <a:lnTo>
                  <a:pt x="132105" y="266611"/>
                </a:lnTo>
                <a:lnTo>
                  <a:pt x="132105" y="100685"/>
                </a:lnTo>
                <a:lnTo>
                  <a:pt x="132105" y="99415"/>
                </a:lnTo>
                <a:close/>
              </a:path>
              <a:path w="859789" h="267970">
                <a:moveTo>
                  <a:pt x="194881" y="29997"/>
                </a:moveTo>
                <a:lnTo>
                  <a:pt x="188849" y="24599"/>
                </a:lnTo>
                <a:lnTo>
                  <a:pt x="177063" y="23126"/>
                </a:lnTo>
                <a:lnTo>
                  <a:pt x="174040" y="22796"/>
                </a:lnTo>
                <a:lnTo>
                  <a:pt x="167411" y="21602"/>
                </a:lnTo>
                <a:lnTo>
                  <a:pt x="165315" y="19799"/>
                </a:lnTo>
                <a:lnTo>
                  <a:pt x="165315" y="12915"/>
                </a:lnTo>
                <a:lnTo>
                  <a:pt x="167728" y="10198"/>
                </a:lnTo>
                <a:lnTo>
                  <a:pt x="177380" y="10198"/>
                </a:lnTo>
                <a:lnTo>
                  <a:pt x="181610" y="11722"/>
                </a:lnTo>
                <a:lnTo>
                  <a:pt x="186105" y="14719"/>
                </a:lnTo>
                <a:lnTo>
                  <a:pt x="186436" y="14998"/>
                </a:lnTo>
                <a:lnTo>
                  <a:pt x="187032" y="14401"/>
                </a:lnTo>
                <a:lnTo>
                  <a:pt x="192138" y="6883"/>
                </a:lnTo>
                <a:lnTo>
                  <a:pt x="192747" y="6273"/>
                </a:lnTo>
                <a:lnTo>
                  <a:pt x="192138" y="5676"/>
                </a:lnTo>
                <a:lnTo>
                  <a:pt x="187312" y="2082"/>
                </a:lnTo>
                <a:lnTo>
                  <a:pt x="180403" y="0"/>
                </a:lnTo>
                <a:lnTo>
                  <a:pt x="172834" y="0"/>
                </a:lnTo>
                <a:lnTo>
                  <a:pt x="164477" y="1193"/>
                </a:lnTo>
                <a:lnTo>
                  <a:pt x="158115" y="4572"/>
                </a:lnTo>
                <a:lnTo>
                  <a:pt x="154063" y="9867"/>
                </a:lnTo>
                <a:lnTo>
                  <a:pt x="152654" y="16802"/>
                </a:lnTo>
                <a:lnTo>
                  <a:pt x="152654" y="27000"/>
                </a:lnTo>
                <a:lnTo>
                  <a:pt x="159283" y="32397"/>
                </a:lnTo>
                <a:lnTo>
                  <a:pt x="170751" y="33921"/>
                </a:lnTo>
                <a:lnTo>
                  <a:pt x="173761" y="34201"/>
                </a:lnTo>
                <a:lnTo>
                  <a:pt x="180403" y="35115"/>
                </a:lnTo>
                <a:lnTo>
                  <a:pt x="182486" y="37198"/>
                </a:lnTo>
                <a:lnTo>
                  <a:pt x="182486" y="44716"/>
                </a:lnTo>
                <a:lnTo>
                  <a:pt x="179197" y="47396"/>
                </a:lnTo>
                <a:lnTo>
                  <a:pt x="167132" y="47396"/>
                </a:lnTo>
                <a:lnTo>
                  <a:pt x="161975" y="44399"/>
                </a:lnTo>
                <a:lnTo>
                  <a:pt x="158356" y="41402"/>
                </a:lnTo>
                <a:lnTo>
                  <a:pt x="157759" y="41122"/>
                </a:lnTo>
                <a:lnTo>
                  <a:pt x="157480" y="41122"/>
                </a:lnTo>
                <a:lnTo>
                  <a:pt x="157149" y="41719"/>
                </a:lnTo>
                <a:lnTo>
                  <a:pt x="150837" y="48920"/>
                </a:lnTo>
                <a:lnTo>
                  <a:pt x="150241" y="49199"/>
                </a:lnTo>
                <a:lnTo>
                  <a:pt x="150520" y="49796"/>
                </a:lnTo>
                <a:lnTo>
                  <a:pt x="150837" y="50126"/>
                </a:lnTo>
                <a:lnTo>
                  <a:pt x="155067" y="54317"/>
                </a:lnTo>
                <a:lnTo>
                  <a:pt x="163791" y="57924"/>
                </a:lnTo>
                <a:lnTo>
                  <a:pt x="172554" y="57924"/>
                </a:lnTo>
                <a:lnTo>
                  <a:pt x="182270" y="56591"/>
                </a:lnTo>
                <a:lnTo>
                  <a:pt x="189255" y="52882"/>
                </a:lnTo>
                <a:lnTo>
                  <a:pt x="193459" y="47269"/>
                </a:lnTo>
                <a:lnTo>
                  <a:pt x="194881" y="40208"/>
                </a:lnTo>
                <a:lnTo>
                  <a:pt x="194881" y="29997"/>
                </a:lnTo>
                <a:close/>
              </a:path>
              <a:path w="859789" h="267970">
                <a:moveTo>
                  <a:pt x="261226" y="29997"/>
                </a:moveTo>
                <a:lnTo>
                  <a:pt x="255193" y="24599"/>
                </a:lnTo>
                <a:lnTo>
                  <a:pt x="243459" y="23126"/>
                </a:lnTo>
                <a:lnTo>
                  <a:pt x="240436" y="22796"/>
                </a:lnTo>
                <a:lnTo>
                  <a:pt x="233807" y="21602"/>
                </a:lnTo>
                <a:lnTo>
                  <a:pt x="231673" y="19799"/>
                </a:lnTo>
                <a:lnTo>
                  <a:pt x="231673" y="12915"/>
                </a:lnTo>
                <a:lnTo>
                  <a:pt x="234086" y="10198"/>
                </a:lnTo>
                <a:lnTo>
                  <a:pt x="243738" y="10198"/>
                </a:lnTo>
                <a:lnTo>
                  <a:pt x="247954" y="11722"/>
                </a:lnTo>
                <a:lnTo>
                  <a:pt x="252183" y="14719"/>
                </a:lnTo>
                <a:lnTo>
                  <a:pt x="252780" y="14998"/>
                </a:lnTo>
                <a:lnTo>
                  <a:pt x="253390" y="14401"/>
                </a:lnTo>
                <a:lnTo>
                  <a:pt x="258533" y="6883"/>
                </a:lnTo>
                <a:lnTo>
                  <a:pt x="259143" y="6273"/>
                </a:lnTo>
                <a:lnTo>
                  <a:pt x="258533" y="5676"/>
                </a:lnTo>
                <a:lnTo>
                  <a:pt x="253707" y="2082"/>
                </a:lnTo>
                <a:lnTo>
                  <a:pt x="246748" y="0"/>
                </a:lnTo>
                <a:lnTo>
                  <a:pt x="239229" y="0"/>
                </a:lnTo>
                <a:lnTo>
                  <a:pt x="230847" y="1193"/>
                </a:lnTo>
                <a:lnTo>
                  <a:pt x="224472" y="4572"/>
                </a:lnTo>
                <a:lnTo>
                  <a:pt x="220421" y="9867"/>
                </a:lnTo>
                <a:lnTo>
                  <a:pt x="218998" y="16802"/>
                </a:lnTo>
                <a:lnTo>
                  <a:pt x="218998" y="27000"/>
                </a:lnTo>
                <a:lnTo>
                  <a:pt x="225323" y="32397"/>
                </a:lnTo>
                <a:lnTo>
                  <a:pt x="237096" y="33921"/>
                </a:lnTo>
                <a:lnTo>
                  <a:pt x="239839" y="34201"/>
                </a:lnTo>
                <a:lnTo>
                  <a:pt x="246748" y="35115"/>
                </a:lnTo>
                <a:lnTo>
                  <a:pt x="248881" y="37198"/>
                </a:lnTo>
                <a:lnTo>
                  <a:pt x="248881" y="44716"/>
                </a:lnTo>
                <a:lnTo>
                  <a:pt x="245262" y="47396"/>
                </a:lnTo>
                <a:lnTo>
                  <a:pt x="233476" y="47396"/>
                </a:lnTo>
                <a:lnTo>
                  <a:pt x="228333" y="44399"/>
                </a:lnTo>
                <a:lnTo>
                  <a:pt x="224713" y="41402"/>
                </a:lnTo>
                <a:lnTo>
                  <a:pt x="224116" y="41122"/>
                </a:lnTo>
                <a:lnTo>
                  <a:pt x="223824" y="41122"/>
                </a:lnTo>
                <a:lnTo>
                  <a:pt x="223227" y="41719"/>
                </a:lnTo>
                <a:lnTo>
                  <a:pt x="216585" y="49199"/>
                </a:lnTo>
                <a:lnTo>
                  <a:pt x="216877" y="49796"/>
                </a:lnTo>
                <a:lnTo>
                  <a:pt x="217195" y="50126"/>
                </a:lnTo>
                <a:lnTo>
                  <a:pt x="221411" y="54317"/>
                </a:lnTo>
                <a:lnTo>
                  <a:pt x="230187" y="57924"/>
                </a:lnTo>
                <a:lnTo>
                  <a:pt x="238912" y="57924"/>
                </a:lnTo>
                <a:lnTo>
                  <a:pt x="248640" y="56591"/>
                </a:lnTo>
                <a:lnTo>
                  <a:pt x="255625" y="52882"/>
                </a:lnTo>
                <a:lnTo>
                  <a:pt x="259829" y="47269"/>
                </a:lnTo>
                <a:lnTo>
                  <a:pt x="261226" y="40208"/>
                </a:lnTo>
                <a:lnTo>
                  <a:pt x="261226" y="29997"/>
                </a:lnTo>
                <a:close/>
              </a:path>
              <a:path w="859789" h="267970">
                <a:moveTo>
                  <a:pt x="333057" y="56718"/>
                </a:moveTo>
                <a:lnTo>
                  <a:pt x="332727" y="56121"/>
                </a:lnTo>
                <a:lnTo>
                  <a:pt x="329209" y="46202"/>
                </a:lnTo>
                <a:lnTo>
                  <a:pt x="325577" y="36004"/>
                </a:lnTo>
                <a:lnTo>
                  <a:pt x="318541" y="16205"/>
                </a:lnTo>
                <a:lnTo>
                  <a:pt x="313715" y="2628"/>
                </a:lnTo>
                <a:lnTo>
                  <a:pt x="313715" y="36004"/>
                </a:lnTo>
                <a:lnTo>
                  <a:pt x="300443" y="36004"/>
                </a:lnTo>
                <a:lnTo>
                  <a:pt x="306793" y="16205"/>
                </a:lnTo>
                <a:lnTo>
                  <a:pt x="307073" y="16205"/>
                </a:lnTo>
                <a:lnTo>
                  <a:pt x="313715" y="36004"/>
                </a:lnTo>
                <a:lnTo>
                  <a:pt x="313715" y="2628"/>
                </a:lnTo>
                <a:lnTo>
                  <a:pt x="313423" y="1803"/>
                </a:lnTo>
                <a:lnTo>
                  <a:pt x="313423" y="1193"/>
                </a:lnTo>
                <a:lnTo>
                  <a:pt x="313105" y="876"/>
                </a:lnTo>
                <a:lnTo>
                  <a:pt x="301358" y="876"/>
                </a:lnTo>
                <a:lnTo>
                  <a:pt x="301040" y="1193"/>
                </a:lnTo>
                <a:lnTo>
                  <a:pt x="300761" y="1803"/>
                </a:lnTo>
                <a:lnTo>
                  <a:pt x="281457" y="56121"/>
                </a:lnTo>
                <a:lnTo>
                  <a:pt x="281139" y="56718"/>
                </a:lnTo>
                <a:lnTo>
                  <a:pt x="281457" y="56997"/>
                </a:lnTo>
                <a:lnTo>
                  <a:pt x="293522" y="56997"/>
                </a:lnTo>
                <a:lnTo>
                  <a:pt x="293801" y="56718"/>
                </a:lnTo>
                <a:lnTo>
                  <a:pt x="293801" y="56121"/>
                </a:lnTo>
                <a:lnTo>
                  <a:pt x="297141" y="46202"/>
                </a:lnTo>
                <a:lnTo>
                  <a:pt x="317042" y="46202"/>
                </a:lnTo>
                <a:lnTo>
                  <a:pt x="320344" y="56121"/>
                </a:lnTo>
                <a:lnTo>
                  <a:pt x="320344" y="56718"/>
                </a:lnTo>
                <a:lnTo>
                  <a:pt x="320662" y="56997"/>
                </a:lnTo>
                <a:lnTo>
                  <a:pt x="332727" y="56997"/>
                </a:lnTo>
                <a:lnTo>
                  <a:pt x="333057" y="56718"/>
                </a:lnTo>
                <a:close/>
              </a:path>
              <a:path w="859789" h="267970">
                <a:moveTo>
                  <a:pt x="393979" y="12598"/>
                </a:moveTo>
                <a:lnTo>
                  <a:pt x="393661" y="12319"/>
                </a:lnTo>
                <a:lnTo>
                  <a:pt x="390359" y="4203"/>
                </a:lnTo>
                <a:lnTo>
                  <a:pt x="383400" y="0"/>
                </a:lnTo>
                <a:lnTo>
                  <a:pt x="363816" y="0"/>
                </a:lnTo>
                <a:lnTo>
                  <a:pt x="356577" y="4203"/>
                </a:lnTo>
                <a:lnTo>
                  <a:pt x="352361" y="17119"/>
                </a:lnTo>
                <a:lnTo>
                  <a:pt x="352031" y="20116"/>
                </a:lnTo>
                <a:lnTo>
                  <a:pt x="352031" y="28803"/>
                </a:lnTo>
                <a:lnTo>
                  <a:pt x="352031" y="37515"/>
                </a:lnTo>
                <a:lnTo>
                  <a:pt x="352361" y="40525"/>
                </a:lnTo>
                <a:lnTo>
                  <a:pt x="356577" y="53403"/>
                </a:lnTo>
                <a:lnTo>
                  <a:pt x="363816" y="57924"/>
                </a:lnTo>
                <a:lnTo>
                  <a:pt x="383400" y="57924"/>
                </a:lnTo>
                <a:lnTo>
                  <a:pt x="390359" y="53403"/>
                </a:lnTo>
                <a:lnTo>
                  <a:pt x="393661" y="45326"/>
                </a:lnTo>
                <a:lnTo>
                  <a:pt x="393979" y="44996"/>
                </a:lnTo>
                <a:lnTo>
                  <a:pt x="393661" y="44716"/>
                </a:lnTo>
                <a:lnTo>
                  <a:pt x="384009" y="40208"/>
                </a:lnTo>
                <a:lnTo>
                  <a:pt x="383120" y="40208"/>
                </a:lnTo>
                <a:lnTo>
                  <a:pt x="382803" y="40805"/>
                </a:lnTo>
                <a:lnTo>
                  <a:pt x="381304" y="44399"/>
                </a:lnTo>
                <a:lnTo>
                  <a:pt x="378574" y="47117"/>
                </a:lnTo>
                <a:lnTo>
                  <a:pt x="369531" y="47117"/>
                </a:lnTo>
                <a:lnTo>
                  <a:pt x="366839" y="44716"/>
                </a:lnTo>
                <a:lnTo>
                  <a:pt x="365302" y="40805"/>
                </a:lnTo>
                <a:lnTo>
                  <a:pt x="364705" y="38722"/>
                </a:lnTo>
                <a:lnTo>
                  <a:pt x="364426" y="36918"/>
                </a:lnTo>
                <a:lnTo>
                  <a:pt x="364426" y="20726"/>
                </a:lnTo>
                <a:lnTo>
                  <a:pt x="364705" y="18923"/>
                </a:lnTo>
                <a:lnTo>
                  <a:pt x="365302" y="16802"/>
                </a:lnTo>
                <a:lnTo>
                  <a:pt x="366839" y="12915"/>
                </a:lnTo>
                <a:lnTo>
                  <a:pt x="369531" y="10515"/>
                </a:lnTo>
                <a:lnTo>
                  <a:pt x="378574" y="10515"/>
                </a:lnTo>
                <a:lnTo>
                  <a:pt x="381304" y="13195"/>
                </a:lnTo>
                <a:lnTo>
                  <a:pt x="382803" y="16802"/>
                </a:lnTo>
                <a:lnTo>
                  <a:pt x="383120" y="17399"/>
                </a:lnTo>
                <a:lnTo>
                  <a:pt x="384009" y="17399"/>
                </a:lnTo>
                <a:lnTo>
                  <a:pt x="393661" y="12915"/>
                </a:lnTo>
                <a:lnTo>
                  <a:pt x="393979" y="12598"/>
                </a:lnTo>
                <a:close/>
              </a:path>
              <a:path w="859789" h="267970">
                <a:moveTo>
                  <a:pt x="462140" y="1193"/>
                </a:moveTo>
                <a:lnTo>
                  <a:pt x="461860" y="876"/>
                </a:lnTo>
                <a:lnTo>
                  <a:pt x="450405" y="876"/>
                </a:lnTo>
                <a:lnTo>
                  <a:pt x="450075" y="1193"/>
                </a:lnTo>
                <a:lnTo>
                  <a:pt x="450075" y="22796"/>
                </a:lnTo>
                <a:lnTo>
                  <a:pt x="449795" y="23126"/>
                </a:lnTo>
                <a:lnTo>
                  <a:pt x="430771" y="23126"/>
                </a:lnTo>
                <a:lnTo>
                  <a:pt x="430491" y="22796"/>
                </a:lnTo>
                <a:lnTo>
                  <a:pt x="430491" y="1193"/>
                </a:lnTo>
                <a:lnTo>
                  <a:pt x="430174" y="876"/>
                </a:lnTo>
                <a:lnTo>
                  <a:pt x="418426" y="876"/>
                </a:lnTo>
                <a:lnTo>
                  <a:pt x="418109" y="1193"/>
                </a:lnTo>
                <a:lnTo>
                  <a:pt x="418109" y="1803"/>
                </a:lnTo>
                <a:lnTo>
                  <a:pt x="418109" y="56718"/>
                </a:lnTo>
                <a:lnTo>
                  <a:pt x="418426" y="56997"/>
                </a:lnTo>
                <a:lnTo>
                  <a:pt x="430174" y="56997"/>
                </a:lnTo>
                <a:lnTo>
                  <a:pt x="430491" y="56718"/>
                </a:lnTo>
                <a:lnTo>
                  <a:pt x="430491" y="34201"/>
                </a:lnTo>
                <a:lnTo>
                  <a:pt x="430771" y="33921"/>
                </a:lnTo>
                <a:lnTo>
                  <a:pt x="449795" y="33921"/>
                </a:lnTo>
                <a:lnTo>
                  <a:pt x="450075" y="34201"/>
                </a:lnTo>
                <a:lnTo>
                  <a:pt x="450075" y="56718"/>
                </a:lnTo>
                <a:lnTo>
                  <a:pt x="450405" y="56997"/>
                </a:lnTo>
                <a:lnTo>
                  <a:pt x="461860" y="56997"/>
                </a:lnTo>
                <a:lnTo>
                  <a:pt x="462140" y="56718"/>
                </a:lnTo>
                <a:lnTo>
                  <a:pt x="462140" y="1193"/>
                </a:lnTo>
                <a:close/>
              </a:path>
              <a:path w="859789" h="267970">
                <a:moveTo>
                  <a:pt x="533044" y="1193"/>
                </a:moveTo>
                <a:lnTo>
                  <a:pt x="532765" y="876"/>
                </a:lnTo>
                <a:lnTo>
                  <a:pt x="520979" y="876"/>
                </a:lnTo>
                <a:lnTo>
                  <a:pt x="520700" y="1193"/>
                </a:lnTo>
                <a:lnTo>
                  <a:pt x="520700" y="43205"/>
                </a:lnTo>
                <a:lnTo>
                  <a:pt x="517080" y="47117"/>
                </a:lnTo>
                <a:lnTo>
                  <a:pt x="505612" y="47117"/>
                </a:lnTo>
                <a:lnTo>
                  <a:pt x="501954" y="43205"/>
                </a:lnTo>
                <a:lnTo>
                  <a:pt x="501954" y="1193"/>
                </a:lnTo>
                <a:lnTo>
                  <a:pt x="501357" y="876"/>
                </a:lnTo>
                <a:lnTo>
                  <a:pt x="489889" y="876"/>
                </a:lnTo>
                <a:lnTo>
                  <a:pt x="489610" y="1193"/>
                </a:lnTo>
                <a:lnTo>
                  <a:pt x="489610" y="36322"/>
                </a:lnTo>
                <a:lnTo>
                  <a:pt x="491223" y="45631"/>
                </a:lnTo>
                <a:lnTo>
                  <a:pt x="495719" y="52400"/>
                </a:lnTo>
                <a:lnTo>
                  <a:pt x="502589" y="56527"/>
                </a:lnTo>
                <a:lnTo>
                  <a:pt x="511327" y="57924"/>
                </a:lnTo>
                <a:lnTo>
                  <a:pt x="520065" y="56527"/>
                </a:lnTo>
                <a:lnTo>
                  <a:pt x="526935" y="52400"/>
                </a:lnTo>
                <a:lnTo>
                  <a:pt x="531431" y="45631"/>
                </a:lnTo>
                <a:lnTo>
                  <a:pt x="533044" y="36322"/>
                </a:lnTo>
                <a:lnTo>
                  <a:pt x="533044" y="1193"/>
                </a:lnTo>
                <a:close/>
              </a:path>
              <a:path w="859789" h="267970">
                <a:moveTo>
                  <a:pt x="601853" y="29997"/>
                </a:moveTo>
                <a:lnTo>
                  <a:pt x="595490" y="24599"/>
                </a:lnTo>
                <a:lnTo>
                  <a:pt x="583717" y="23126"/>
                </a:lnTo>
                <a:lnTo>
                  <a:pt x="580694" y="22796"/>
                </a:lnTo>
                <a:lnTo>
                  <a:pt x="574382" y="21602"/>
                </a:lnTo>
                <a:lnTo>
                  <a:pt x="571969" y="19799"/>
                </a:lnTo>
                <a:lnTo>
                  <a:pt x="571969" y="12915"/>
                </a:lnTo>
                <a:lnTo>
                  <a:pt x="574662" y="10198"/>
                </a:lnTo>
                <a:lnTo>
                  <a:pt x="584314" y="10198"/>
                </a:lnTo>
                <a:lnTo>
                  <a:pt x="588543" y="11722"/>
                </a:lnTo>
                <a:lnTo>
                  <a:pt x="593077" y="14998"/>
                </a:lnTo>
                <a:lnTo>
                  <a:pt x="593686" y="14719"/>
                </a:lnTo>
                <a:lnTo>
                  <a:pt x="593966" y="14401"/>
                </a:lnTo>
                <a:lnTo>
                  <a:pt x="599109" y="6883"/>
                </a:lnTo>
                <a:lnTo>
                  <a:pt x="599440" y="6273"/>
                </a:lnTo>
                <a:lnTo>
                  <a:pt x="599440" y="5994"/>
                </a:lnTo>
                <a:lnTo>
                  <a:pt x="598830" y="5676"/>
                </a:lnTo>
                <a:lnTo>
                  <a:pt x="593966" y="2082"/>
                </a:lnTo>
                <a:lnTo>
                  <a:pt x="587044" y="0"/>
                </a:lnTo>
                <a:lnTo>
                  <a:pt x="579488" y="0"/>
                </a:lnTo>
                <a:lnTo>
                  <a:pt x="571284" y="1193"/>
                </a:lnTo>
                <a:lnTo>
                  <a:pt x="565010" y="4572"/>
                </a:lnTo>
                <a:lnTo>
                  <a:pt x="560997" y="9867"/>
                </a:lnTo>
                <a:lnTo>
                  <a:pt x="559587" y="16802"/>
                </a:lnTo>
                <a:lnTo>
                  <a:pt x="559587" y="27000"/>
                </a:lnTo>
                <a:lnTo>
                  <a:pt x="565937" y="32397"/>
                </a:lnTo>
                <a:lnTo>
                  <a:pt x="577392" y="33921"/>
                </a:lnTo>
                <a:lnTo>
                  <a:pt x="580415" y="34201"/>
                </a:lnTo>
                <a:lnTo>
                  <a:pt x="587336" y="35115"/>
                </a:lnTo>
                <a:lnTo>
                  <a:pt x="589140" y="37198"/>
                </a:lnTo>
                <a:lnTo>
                  <a:pt x="589140" y="44716"/>
                </a:lnTo>
                <a:lnTo>
                  <a:pt x="585838" y="47396"/>
                </a:lnTo>
                <a:lnTo>
                  <a:pt x="574065" y="47396"/>
                </a:lnTo>
                <a:lnTo>
                  <a:pt x="568947" y="44399"/>
                </a:lnTo>
                <a:lnTo>
                  <a:pt x="565010" y="41402"/>
                </a:lnTo>
                <a:lnTo>
                  <a:pt x="564730" y="41122"/>
                </a:lnTo>
                <a:lnTo>
                  <a:pt x="564121" y="41122"/>
                </a:lnTo>
                <a:lnTo>
                  <a:pt x="563803" y="41719"/>
                </a:lnTo>
                <a:lnTo>
                  <a:pt x="557491" y="48920"/>
                </a:lnTo>
                <a:lnTo>
                  <a:pt x="557174" y="49199"/>
                </a:lnTo>
                <a:lnTo>
                  <a:pt x="557174" y="49796"/>
                </a:lnTo>
                <a:lnTo>
                  <a:pt x="557491" y="50126"/>
                </a:lnTo>
                <a:lnTo>
                  <a:pt x="562000" y="54317"/>
                </a:lnTo>
                <a:lnTo>
                  <a:pt x="570445" y="57924"/>
                </a:lnTo>
                <a:lnTo>
                  <a:pt x="579488" y="57924"/>
                </a:lnTo>
                <a:lnTo>
                  <a:pt x="589089" y="56591"/>
                </a:lnTo>
                <a:lnTo>
                  <a:pt x="596099" y="52882"/>
                </a:lnTo>
                <a:lnTo>
                  <a:pt x="600392" y="47269"/>
                </a:lnTo>
                <a:lnTo>
                  <a:pt x="601853" y="40208"/>
                </a:lnTo>
                <a:lnTo>
                  <a:pt x="601853" y="29997"/>
                </a:lnTo>
                <a:close/>
              </a:path>
              <a:path w="859789" h="267970">
                <a:moveTo>
                  <a:pt x="664578" y="1193"/>
                </a:moveTo>
                <a:lnTo>
                  <a:pt x="664260" y="876"/>
                </a:lnTo>
                <a:lnTo>
                  <a:pt x="626859" y="876"/>
                </a:lnTo>
                <a:lnTo>
                  <a:pt x="626579" y="1193"/>
                </a:lnTo>
                <a:lnTo>
                  <a:pt x="626579" y="1803"/>
                </a:lnTo>
                <a:lnTo>
                  <a:pt x="626579" y="56718"/>
                </a:lnTo>
                <a:lnTo>
                  <a:pt x="626859" y="56997"/>
                </a:lnTo>
                <a:lnTo>
                  <a:pt x="664260" y="56997"/>
                </a:lnTo>
                <a:lnTo>
                  <a:pt x="664578" y="56718"/>
                </a:lnTo>
                <a:lnTo>
                  <a:pt x="664578" y="46799"/>
                </a:lnTo>
                <a:lnTo>
                  <a:pt x="664260" y="46520"/>
                </a:lnTo>
                <a:lnTo>
                  <a:pt x="639254" y="46520"/>
                </a:lnTo>
                <a:lnTo>
                  <a:pt x="638924" y="46202"/>
                </a:lnTo>
                <a:lnTo>
                  <a:pt x="638924" y="33921"/>
                </a:lnTo>
                <a:lnTo>
                  <a:pt x="660361" y="33921"/>
                </a:lnTo>
                <a:lnTo>
                  <a:pt x="660641" y="33324"/>
                </a:lnTo>
                <a:lnTo>
                  <a:pt x="660641" y="23723"/>
                </a:lnTo>
                <a:lnTo>
                  <a:pt x="660361" y="23406"/>
                </a:lnTo>
                <a:lnTo>
                  <a:pt x="639254" y="23406"/>
                </a:lnTo>
                <a:lnTo>
                  <a:pt x="638924" y="23126"/>
                </a:lnTo>
                <a:lnTo>
                  <a:pt x="638924" y="11404"/>
                </a:lnTo>
                <a:lnTo>
                  <a:pt x="639254" y="11125"/>
                </a:lnTo>
                <a:lnTo>
                  <a:pt x="664260" y="11125"/>
                </a:lnTo>
                <a:lnTo>
                  <a:pt x="664578" y="10795"/>
                </a:lnTo>
                <a:lnTo>
                  <a:pt x="664578" y="1193"/>
                </a:lnTo>
                <a:close/>
              </a:path>
              <a:path w="859789" h="267970">
                <a:moveTo>
                  <a:pt x="730059" y="1193"/>
                </a:moveTo>
                <a:lnTo>
                  <a:pt x="729729" y="876"/>
                </a:lnTo>
                <a:lnTo>
                  <a:pt x="686904" y="876"/>
                </a:lnTo>
                <a:lnTo>
                  <a:pt x="686587" y="1193"/>
                </a:lnTo>
                <a:lnTo>
                  <a:pt x="686587" y="11125"/>
                </a:lnTo>
                <a:lnTo>
                  <a:pt x="686904" y="11404"/>
                </a:lnTo>
                <a:lnTo>
                  <a:pt x="701979" y="11404"/>
                </a:lnTo>
                <a:lnTo>
                  <a:pt x="702310" y="11722"/>
                </a:lnTo>
                <a:lnTo>
                  <a:pt x="702310" y="56718"/>
                </a:lnTo>
                <a:lnTo>
                  <a:pt x="702589" y="56997"/>
                </a:lnTo>
                <a:lnTo>
                  <a:pt x="702906" y="56997"/>
                </a:lnTo>
                <a:lnTo>
                  <a:pt x="714044" y="56997"/>
                </a:lnTo>
                <a:lnTo>
                  <a:pt x="714375" y="56718"/>
                </a:lnTo>
                <a:lnTo>
                  <a:pt x="714375" y="11722"/>
                </a:lnTo>
                <a:lnTo>
                  <a:pt x="714654" y="11404"/>
                </a:lnTo>
                <a:lnTo>
                  <a:pt x="729729" y="11404"/>
                </a:lnTo>
                <a:lnTo>
                  <a:pt x="730059" y="11125"/>
                </a:lnTo>
                <a:lnTo>
                  <a:pt x="730059" y="1193"/>
                </a:lnTo>
                <a:close/>
              </a:path>
              <a:path w="859789" h="267970">
                <a:moveTo>
                  <a:pt x="794600" y="1193"/>
                </a:moveTo>
                <a:lnTo>
                  <a:pt x="794321" y="876"/>
                </a:lnTo>
                <a:lnTo>
                  <a:pt x="751166" y="876"/>
                </a:lnTo>
                <a:lnTo>
                  <a:pt x="750849" y="1193"/>
                </a:lnTo>
                <a:lnTo>
                  <a:pt x="750849" y="11125"/>
                </a:lnTo>
                <a:lnTo>
                  <a:pt x="751166" y="11404"/>
                </a:lnTo>
                <a:lnTo>
                  <a:pt x="766533" y="11404"/>
                </a:lnTo>
                <a:lnTo>
                  <a:pt x="766533" y="56718"/>
                </a:lnTo>
                <a:lnTo>
                  <a:pt x="767130" y="56997"/>
                </a:lnTo>
                <a:lnTo>
                  <a:pt x="767448" y="56997"/>
                </a:lnTo>
                <a:lnTo>
                  <a:pt x="778586" y="56997"/>
                </a:lnTo>
                <a:lnTo>
                  <a:pt x="778916" y="56718"/>
                </a:lnTo>
                <a:lnTo>
                  <a:pt x="778916" y="11722"/>
                </a:lnTo>
                <a:lnTo>
                  <a:pt x="779195" y="11404"/>
                </a:lnTo>
                <a:lnTo>
                  <a:pt x="794321" y="11404"/>
                </a:lnTo>
                <a:lnTo>
                  <a:pt x="794600" y="11125"/>
                </a:lnTo>
                <a:lnTo>
                  <a:pt x="794600" y="1193"/>
                </a:lnTo>
                <a:close/>
              </a:path>
              <a:path w="859789" h="267970">
                <a:moveTo>
                  <a:pt x="859459" y="29997"/>
                </a:moveTo>
                <a:lnTo>
                  <a:pt x="853427" y="24599"/>
                </a:lnTo>
                <a:lnTo>
                  <a:pt x="841654" y="23126"/>
                </a:lnTo>
                <a:lnTo>
                  <a:pt x="838631" y="22796"/>
                </a:lnTo>
                <a:lnTo>
                  <a:pt x="832319" y="21602"/>
                </a:lnTo>
                <a:lnTo>
                  <a:pt x="829906" y="19799"/>
                </a:lnTo>
                <a:lnTo>
                  <a:pt x="829906" y="12915"/>
                </a:lnTo>
                <a:lnTo>
                  <a:pt x="832319" y="10198"/>
                </a:lnTo>
                <a:lnTo>
                  <a:pt x="842251" y="10198"/>
                </a:lnTo>
                <a:lnTo>
                  <a:pt x="846188" y="11722"/>
                </a:lnTo>
                <a:lnTo>
                  <a:pt x="850696" y="14719"/>
                </a:lnTo>
                <a:lnTo>
                  <a:pt x="851014" y="14998"/>
                </a:lnTo>
                <a:lnTo>
                  <a:pt x="851623" y="14719"/>
                </a:lnTo>
                <a:lnTo>
                  <a:pt x="851903" y="14401"/>
                </a:lnTo>
                <a:lnTo>
                  <a:pt x="856729" y="6883"/>
                </a:lnTo>
                <a:lnTo>
                  <a:pt x="857338" y="6273"/>
                </a:lnTo>
                <a:lnTo>
                  <a:pt x="857338" y="5994"/>
                </a:lnTo>
                <a:lnTo>
                  <a:pt x="856729" y="5676"/>
                </a:lnTo>
                <a:lnTo>
                  <a:pt x="851903" y="2082"/>
                </a:lnTo>
                <a:lnTo>
                  <a:pt x="844981" y="0"/>
                </a:lnTo>
                <a:lnTo>
                  <a:pt x="837425" y="0"/>
                </a:lnTo>
                <a:lnTo>
                  <a:pt x="829068" y="1193"/>
                </a:lnTo>
                <a:lnTo>
                  <a:pt x="822706" y="4572"/>
                </a:lnTo>
                <a:lnTo>
                  <a:pt x="818654" y="9867"/>
                </a:lnTo>
                <a:lnTo>
                  <a:pt x="817245" y="16802"/>
                </a:lnTo>
                <a:lnTo>
                  <a:pt x="817245" y="27000"/>
                </a:lnTo>
                <a:lnTo>
                  <a:pt x="823874" y="32397"/>
                </a:lnTo>
                <a:lnTo>
                  <a:pt x="835329" y="33921"/>
                </a:lnTo>
                <a:lnTo>
                  <a:pt x="838352" y="34201"/>
                </a:lnTo>
                <a:lnTo>
                  <a:pt x="844981" y="35115"/>
                </a:lnTo>
                <a:lnTo>
                  <a:pt x="847077" y="37198"/>
                </a:lnTo>
                <a:lnTo>
                  <a:pt x="847077" y="44716"/>
                </a:lnTo>
                <a:lnTo>
                  <a:pt x="843775" y="47396"/>
                </a:lnTo>
                <a:lnTo>
                  <a:pt x="831710" y="47396"/>
                </a:lnTo>
                <a:lnTo>
                  <a:pt x="826566" y="44399"/>
                </a:lnTo>
                <a:lnTo>
                  <a:pt x="822667" y="41122"/>
                </a:lnTo>
                <a:lnTo>
                  <a:pt x="822058" y="41122"/>
                </a:lnTo>
                <a:lnTo>
                  <a:pt x="821740" y="41719"/>
                </a:lnTo>
                <a:lnTo>
                  <a:pt x="815428" y="48920"/>
                </a:lnTo>
                <a:lnTo>
                  <a:pt x="814832" y="49199"/>
                </a:lnTo>
                <a:lnTo>
                  <a:pt x="815111" y="49796"/>
                </a:lnTo>
                <a:lnTo>
                  <a:pt x="815428" y="50126"/>
                </a:lnTo>
                <a:lnTo>
                  <a:pt x="819937" y="54317"/>
                </a:lnTo>
                <a:lnTo>
                  <a:pt x="828382" y="57924"/>
                </a:lnTo>
                <a:lnTo>
                  <a:pt x="837145" y="57924"/>
                </a:lnTo>
                <a:lnTo>
                  <a:pt x="846861" y="56591"/>
                </a:lnTo>
                <a:lnTo>
                  <a:pt x="853833" y="52882"/>
                </a:lnTo>
                <a:lnTo>
                  <a:pt x="858050" y="47269"/>
                </a:lnTo>
                <a:lnTo>
                  <a:pt x="859459" y="40208"/>
                </a:lnTo>
                <a:lnTo>
                  <a:pt x="859459" y="29997"/>
                </a:lnTo>
                <a:close/>
              </a:path>
            </a:pathLst>
          </a:custGeom>
          <a:solidFill>
            <a:srgbClr val="FDFDFD"/>
          </a:solidFill>
        </p:spPr>
        <p:txBody>
          <a:bodyPr wrap="square" lIns="0" tIns="0" rIns="0" bIns="0" rtlCol="0"/>
          <a:lstStyle/>
          <a:p>
            <a:endParaRPr dirty="0"/>
          </a:p>
        </p:txBody>
      </p:sp>
      <p:pic>
        <p:nvPicPr>
          <p:cNvPr id="22" name="bg object 22"/>
          <p:cNvPicPr/>
          <p:nvPr/>
        </p:nvPicPr>
        <p:blipFill>
          <a:blip r:embed="rId2" cstate="print"/>
          <a:stretch>
            <a:fillRect/>
          </a:stretch>
        </p:blipFill>
        <p:spPr>
          <a:xfrm>
            <a:off x="1621347" y="5834848"/>
            <a:ext cx="282951" cy="169731"/>
          </a:xfrm>
          <a:prstGeom prst="rect">
            <a:avLst/>
          </a:prstGeom>
        </p:spPr>
      </p:pic>
      <p:sp>
        <p:nvSpPr>
          <p:cNvPr id="23" name="bg object 23"/>
          <p:cNvSpPr/>
          <p:nvPr/>
        </p:nvSpPr>
        <p:spPr>
          <a:xfrm>
            <a:off x="1923592" y="5834849"/>
            <a:ext cx="386715" cy="170180"/>
          </a:xfrm>
          <a:custGeom>
            <a:avLst/>
            <a:gdLst/>
            <a:ahLst/>
            <a:cxnLst/>
            <a:rect l="l" t="t" r="r" b="b"/>
            <a:pathLst>
              <a:path w="386714" h="170179">
                <a:moveTo>
                  <a:pt x="115862" y="138074"/>
                </a:moveTo>
                <a:lnTo>
                  <a:pt x="115404" y="138074"/>
                </a:lnTo>
                <a:lnTo>
                  <a:pt x="115404" y="136804"/>
                </a:lnTo>
                <a:lnTo>
                  <a:pt x="36804" y="136804"/>
                </a:lnTo>
                <a:lnTo>
                  <a:pt x="36804" y="2540"/>
                </a:lnTo>
                <a:lnTo>
                  <a:pt x="36804" y="1270"/>
                </a:lnTo>
                <a:lnTo>
                  <a:pt x="36169" y="1270"/>
                </a:lnTo>
                <a:lnTo>
                  <a:pt x="36169" y="0"/>
                </a:lnTo>
                <a:lnTo>
                  <a:pt x="850" y="0"/>
                </a:lnTo>
                <a:lnTo>
                  <a:pt x="850" y="1270"/>
                </a:lnTo>
                <a:lnTo>
                  <a:pt x="0" y="1270"/>
                </a:lnTo>
                <a:lnTo>
                  <a:pt x="0" y="2540"/>
                </a:lnTo>
                <a:lnTo>
                  <a:pt x="0" y="136804"/>
                </a:lnTo>
                <a:lnTo>
                  <a:pt x="0" y="138074"/>
                </a:lnTo>
                <a:lnTo>
                  <a:pt x="0" y="168465"/>
                </a:lnTo>
                <a:lnTo>
                  <a:pt x="622" y="168465"/>
                </a:lnTo>
                <a:lnTo>
                  <a:pt x="622" y="169735"/>
                </a:lnTo>
                <a:lnTo>
                  <a:pt x="115379" y="169735"/>
                </a:lnTo>
                <a:lnTo>
                  <a:pt x="115379" y="168465"/>
                </a:lnTo>
                <a:lnTo>
                  <a:pt x="115862" y="168465"/>
                </a:lnTo>
                <a:lnTo>
                  <a:pt x="115862" y="138074"/>
                </a:lnTo>
                <a:close/>
              </a:path>
              <a:path w="386714" h="170179">
                <a:moveTo>
                  <a:pt x="233807" y="1270"/>
                </a:moveTo>
                <a:lnTo>
                  <a:pt x="233184" y="1270"/>
                </a:lnTo>
                <a:lnTo>
                  <a:pt x="233184" y="0"/>
                </a:lnTo>
                <a:lnTo>
                  <a:pt x="103822" y="0"/>
                </a:lnTo>
                <a:lnTo>
                  <a:pt x="103822" y="1270"/>
                </a:lnTo>
                <a:lnTo>
                  <a:pt x="103187" y="1270"/>
                </a:lnTo>
                <a:lnTo>
                  <a:pt x="103187" y="31673"/>
                </a:lnTo>
                <a:lnTo>
                  <a:pt x="103403" y="31673"/>
                </a:lnTo>
                <a:lnTo>
                  <a:pt x="103403" y="32943"/>
                </a:lnTo>
                <a:lnTo>
                  <a:pt x="150215" y="32943"/>
                </a:lnTo>
                <a:lnTo>
                  <a:pt x="150215" y="34201"/>
                </a:lnTo>
                <a:lnTo>
                  <a:pt x="150241" y="168465"/>
                </a:lnTo>
                <a:lnTo>
                  <a:pt x="150723" y="168465"/>
                </a:lnTo>
                <a:lnTo>
                  <a:pt x="150723" y="169735"/>
                </a:lnTo>
                <a:lnTo>
                  <a:pt x="186423" y="169735"/>
                </a:lnTo>
                <a:lnTo>
                  <a:pt x="186423" y="168465"/>
                </a:lnTo>
                <a:lnTo>
                  <a:pt x="187045" y="168465"/>
                </a:lnTo>
                <a:lnTo>
                  <a:pt x="187045" y="34201"/>
                </a:lnTo>
                <a:lnTo>
                  <a:pt x="187058" y="32943"/>
                </a:lnTo>
                <a:lnTo>
                  <a:pt x="233603" y="32943"/>
                </a:lnTo>
                <a:lnTo>
                  <a:pt x="233603" y="31673"/>
                </a:lnTo>
                <a:lnTo>
                  <a:pt x="233807" y="31673"/>
                </a:lnTo>
                <a:lnTo>
                  <a:pt x="233807" y="1270"/>
                </a:lnTo>
                <a:close/>
              </a:path>
              <a:path w="386714" h="170179">
                <a:moveTo>
                  <a:pt x="386461" y="1270"/>
                </a:moveTo>
                <a:lnTo>
                  <a:pt x="385813" y="1270"/>
                </a:lnTo>
                <a:lnTo>
                  <a:pt x="385813" y="0"/>
                </a:lnTo>
                <a:lnTo>
                  <a:pt x="350520" y="0"/>
                </a:lnTo>
                <a:lnTo>
                  <a:pt x="350520" y="1270"/>
                </a:lnTo>
                <a:lnTo>
                  <a:pt x="349669" y="1270"/>
                </a:lnTo>
                <a:lnTo>
                  <a:pt x="349669" y="2540"/>
                </a:lnTo>
                <a:lnTo>
                  <a:pt x="349669" y="67132"/>
                </a:lnTo>
                <a:lnTo>
                  <a:pt x="349364" y="67132"/>
                </a:lnTo>
                <a:lnTo>
                  <a:pt x="349364" y="68402"/>
                </a:lnTo>
                <a:lnTo>
                  <a:pt x="291680" y="68402"/>
                </a:lnTo>
                <a:lnTo>
                  <a:pt x="291680" y="67132"/>
                </a:lnTo>
                <a:lnTo>
                  <a:pt x="291122" y="67132"/>
                </a:lnTo>
                <a:lnTo>
                  <a:pt x="291122" y="2540"/>
                </a:lnTo>
                <a:lnTo>
                  <a:pt x="291122" y="1270"/>
                </a:lnTo>
                <a:lnTo>
                  <a:pt x="290487" y="1270"/>
                </a:lnTo>
                <a:lnTo>
                  <a:pt x="290487" y="0"/>
                </a:lnTo>
                <a:lnTo>
                  <a:pt x="255270" y="0"/>
                </a:lnTo>
                <a:lnTo>
                  <a:pt x="255270" y="1270"/>
                </a:lnTo>
                <a:lnTo>
                  <a:pt x="254647" y="1270"/>
                </a:lnTo>
                <a:lnTo>
                  <a:pt x="254647" y="168465"/>
                </a:lnTo>
                <a:lnTo>
                  <a:pt x="255092" y="168465"/>
                </a:lnTo>
                <a:lnTo>
                  <a:pt x="255092" y="169735"/>
                </a:lnTo>
                <a:lnTo>
                  <a:pt x="290664" y="169735"/>
                </a:lnTo>
                <a:lnTo>
                  <a:pt x="290664" y="168465"/>
                </a:lnTo>
                <a:lnTo>
                  <a:pt x="291122" y="168465"/>
                </a:lnTo>
                <a:lnTo>
                  <a:pt x="291122" y="101333"/>
                </a:lnTo>
                <a:lnTo>
                  <a:pt x="291350" y="101333"/>
                </a:lnTo>
                <a:lnTo>
                  <a:pt x="291350" y="100076"/>
                </a:lnTo>
                <a:lnTo>
                  <a:pt x="349542" y="100076"/>
                </a:lnTo>
                <a:lnTo>
                  <a:pt x="349542" y="101333"/>
                </a:lnTo>
                <a:lnTo>
                  <a:pt x="349669" y="101333"/>
                </a:lnTo>
                <a:lnTo>
                  <a:pt x="349669" y="168465"/>
                </a:lnTo>
                <a:lnTo>
                  <a:pt x="350291" y="168465"/>
                </a:lnTo>
                <a:lnTo>
                  <a:pt x="350291" y="169735"/>
                </a:lnTo>
                <a:lnTo>
                  <a:pt x="385991" y="169735"/>
                </a:lnTo>
                <a:lnTo>
                  <a:pt x="385991" y="168465"/>
                </a:lnTo>
                <a:lnTo>
                  <a:pt x="386461" y="168465"/>
                </a:lnTo>
                <a:lnTo>
                  <a:pt x="386461" y="2540"/>
                </a:lnTo>
                <a:lnTo>
                  <a:pt x="386461" y="1270"/>
                </a:lnTo>
                <a:close/>
              </a:path>
            </a:pathLst>
          </a:custGeom>
          <a:solidFill>
            <a:srgbClr val="FDFDFD"/>
          </a:solidFill>
        </p:spPr>
        <p:txBody>
          <a:bodyPr wrap="square" lIns="0" tIns="0" rIns="0" bIns="0" rtlCol="0"/>
          <a:lstStyle/>
          <a:p>
            <a:endParaRPr dirty="0"/>
          </a:p>
        </p:txBody>
      </p:sp>
      <p:pic>
        <p:nvPicPr>
          <p:cNvPr id="24" name="bg object 24"/>
          <p:cNvPicPr/>
          <p:nvPr/>
        </p:nvPicPr>
        <p:blipFill>
          <a:blip r:embed="rId3" cstate="print"/>
          <a:stretch>
            <a:fillRect/>
          </a:stretch>
        </p:blipFill>
        <p:spPr>
          <a:xfrm>
            <a:off x="1446976" y="6051199"/>
            <a:ext cx="277240" cy="174657"/>
          </a:xfrm>
          <a:prstGeom prst="rect">
            <a:avLst/>
          </a:prstGeom>
        </p:spPr>
      </p:pic>
      <p:pic>
        <p:nvPicPr>
          <p:cNvPr id="25" name="bg object 25"/>
          <p:cNvPicPr/>
          <p:nvPr/>
        </p:nvPicPr>
        <p:blipFill>
          <a:blip r:embed="rId4" cstate="print"/>
          <a:stretch>
            <a:fillRect/>
          </a:stretch>
        </p:blipFill>
        <p:spPr>
          <a:xfrm>
            <a:off x="1752246" y="6053899"/>
            <a:ext cx="131260" cy="168956"/>
          </a:xfrm>
          <a:prstGeom prst="rect">
            <a:avLst/>
          </a:prstGeom>
        </p:spPr>
      </p:pic>
      <p:pic>
        <p:nvPicPr>
          <p:cNvPr id="26" name="bg object 26"/>
          <p:cNvPicPr/>
          <p:nvPr/>
        </p:nvPicPr>
        <p:blipFill>
          <a:blip r:embed="rId5" cstate="print"/>
          <a:stretch>
            <a:fillRect/>
          </a:stretch>
        </p:blipFill>
        <p:spPr>
          <a:xfrm>
            <a:off x="1916081" y="6053899"/>
            <a:ext cx="131220" cy="168956"/>
          </a:xfrm>
          <a:prstGeom prst="rect">
            <a:avLst/>
          </a:prstGeom>
        </p:spPr>
      </p:pic>
      <p:sp>
        <p:nvSpPr>
          <p:cNvPr id="27" name="bg object 27"/>
          <p:cNvSpPr/>
          <p:nvPr/>
        </p:nvSpPr>
        <p:spPr>
          <a:xfrm>
            <a:off x="2079866" y="6053988"/>
            <a:ext cx="114300" cy="168910"/>
          </a:xfrm>
          <a:custGeom>
            <a:avLst/>
            <a:gdLst/>
            <a:ahLst/>
            <a:cxnLst/>
            <a:rect l="l" t="t" r="r" b="b"/>
            <a:pathLst>
              <a:path w="114300" h="168910">
                <a:moveTo>
                  <a:pt x="114046" y="1270"/>
                </a:moveTo>
                <a:lnTo>
                  <a:pt x="113855" y="1270"/>
                </a:lnTo>
                <a:lnTo>
                  <a:pt x="113855" y="0"/>
                </a:lnTo>
                <a:lnTo>
                  <a:pt x="190" y="0"/>
                </a:lnTo>
                <a:lnTo>
                  <a:pt x="190" y="1270"/>
                </a:lnTo>
                <a:lnTo>
                  <a:pt x="0" y="1270"/>
                </a:lnTo>
                <a:lnTo>
                  <a:pt x="0" y="2527"/>
                </a:lnTo>
                <a:lnTo>
                  <a:pt x="0" y="168465"/>
                </a:lnTo>
                <a:lnTo>
                  <a:pt x="114046" y="168465"/>
                </a:lnTo>
                <a:lnTo>
                  <a:pt x="114046" y="138061"/>
                </a:lnTo>
                <a:lnTo>
                  <a:pt x="113195" y="138061"/>
                </a:lnTo>
                <a:lnTo>
                  <a:pt x="113195" y="136791"/>
                </a:lnTo>
                <a:lnTo>
                  <a:pt x="36804" y="136791"/>
                </a:lnTo>
                <a:lnTo>
                  <a:pt x="36804" y="100063"/>
                </a:lnTo>
                <a:lnTo>
                  <a:pt x="37223" y="100063"/>
                </a:lnTo>
                <a:lnTo>
                  <a:pt x="37223" y="98793"/>
                </a:lnTo>
                <a:lnTo>
                  <a:pt x="101993" y="98793"/>
                </a:lnTo>
                <a:lnTo>
                  <a:pt x="101993" y="68402"/>
                </a:lnTo>
                <a:lnTo>
                  <a:pt x="37122" y="68402"/>
                </a:lnTo>
                <a:lnTo>
                  <a:pt x="37122" y="67132"/>
                </a:lnTo>
                <a:lnTo>
                  <a:pt x="36804" y="67132"/>
                </a:lnTo>
                <a:lnTo>
                  <a:pt x="36804" y="31661"/>
                </a:lnTo>
                <a:lnTo>
                  <a:pt x="113538" y="31661"/>
                </a:lnTo>
                <a:lnTo>
                  <a:pt x="113538" y="30403"/>
                </a:lnTo>
                <a:lnTo>
                  <a:pt x="114046" y="30403"/>
                </a:lnTo>
                <a:lnTo>
                  <a:pt x="114046" y="2527"/>
                </a:lnTo>
                <a:lnTo>
                  <a:pt x="114046" y="1270"/>
                </a:lnTo>
                <a:close/>
              </a:path>
            </a:pathLst>
          </a:custGeom>
          <a:solidFill>
            <a:srgbClr val="FDFDFD"/>
          </a:solidFill>
        </p:spPr>
        <p:txBody>
          <a:bodyPr wrap="square" lIns="0" tIns="0" rIns="0" bIns="0" rtlCol="0"/>
          <a:lstStyle/>
          <a:p>
            <a:endParaRPr dirty="0"/>
          </a:p>
        </p:txBody>
      </p:sp>
      <p:pic>
        <p:nvPicPr>
          <p:cNvPr id="28" name="bg object 28"/>
          <p:cNvPicPr/>
          <p:nvPr/>
        </p:nvPicPr>
        <p:blipFill>
          <a:blip r:embed="rId6" cstate="print"/>
          <a:stretch>
            <a:fillRect/>
          </a:stretch>
        </p:blipFill>
        <p:spPr>
          <a:xfrm>
            <a:off x="2216847" y="6051199"/>
            <a:ext cx="409064" cy="174657"/>
          </a:xfrm>
          <a:prstGeom prst="rect">
            <a:avLst/>
          </a:prstGeom>
        </p:spPr>
      </p:pic>
      <p:pic>
        <p:nvPicPr>
          <p:cNvPr id="29" name="bg object 29"/>
          <p:cNvPicPr/>
          <p:nvPr/>
        </p:nvPicPr>
        <p:blipFill>
          <a:blip r:embed="rId7" cstate="print"/>
          <a:stretch>
            <a:fillRect/>
          </a:stretch>
        </p:blipFill>
        <p:spPr>
          <a:xfrm>
            <a:off x="2653981" y="6053899"/>
            <a:ext cx="129350" cy="168956"/>
          </a:xfrm>
          <a:prstGeom prst="rect">
            <a:avLst/>
          </a:prstGeom>
        </p:spPr>
      </p:pic>
      <p:sp>
        <p:nvSpPr>
          <p:cNvPr id="30" name="bg object 30"/>
          <p:cNvSpPr/>
          <p:nvPr/>
        </p:nvSpPr>
        <p:spPr>
          <a:xfrm>
            <a:off x="860793" y="5736704"/>
            <a:ext cx="501015" cy="485775"/>
          </a:xfrm>
          <a:custGeom>
            <a:avLst/>
            <a:gdLst/>
            <a:ahLst/>
            <a:cxnLst/>
            <a:rect l="l" t="t" r="r" b="b"/>
            <a:pathLst>
              <a:path w="501015" h="485775">
                <a:moveTo>
                  <a:pt x="201523" y="0"/>
                </a:moveTo>
                <a:lnTo>
                  <a:pt x="0" y="0"/>
                </a:lnTo>
                <a:lnTo>
                  <a:pt x="0" y="485559"/>
                </a:lnTo>
                <a:lnTo>
                  <a:pt x="111023" y="485559"/>
                </a:lnTo>
                <a:lnTo>
                  <a:pt x="79832" y="447268"/>
                </a:lnTo>
                <a:lnTo>
                  <a:pt x="56502" y="404533"/>
                </a:lnTo>
                <a:lnTo>
                  <a:pt x="41871" y="358190"/>
                </a:lnTo>
                <a:lnTo>
                  <a:pt x="36804" y="309105"/>
                </a:lnTo>
                <a:lnTo>
                  <a:pt x="42176" y="258445"/>
                </a:lnTo>
                <a:lnTo>
                  <a:pt x="57658" y="210858"/>
                </a:lnTo>
                <a:lnTo>
                  <a:pt x="82283" y="167157"/>
                </a:lnTo>
                <a:lnTo>
                  <a:pt x="115112" y="128155"/>
                </a:lnTo>
                <a:lnTo>
                  <a:pt x="155181" y="94665"/>
                </a:lnTo>
                <a:lnTo>
                  <a:pt x="201523" y="67525"/>
                </a:lnTo>
                <a:lnTo>
                  <a:pt x="201523" y="0"/>
                </a:lnTo>
                <a:close/>
              </a:path>
              <a:path w="501015" h="485775">
                <a:moveTo>
                  <a:pt x="500799" y="78600"/>
                </a:moveTo>
                <a:lnTo>
                  <a:pt x="479209" y="74015"/>
                </a:lnTo>
                <a:lnTo>
                  <a:pt x="457009" y="70624"/>
                </a:lnTo>
                <a:lnTo>
                  <a:pt x="434314" y="68529"/>
                </a:lnTo>
                <a:lnTo>
                  <a:pt x="411200" y="67805"/>
                </a:lnTo>
                <a:lnTo>
                  <a:pt x="381914" y="68961"/>
                </a:lnTo>
                <a:lnTo>
                  <a:pt x="353377" y="72351"/>
                </a:lnTo>
                <a:lnTo>
                  <a:pt x="325704" y="77812"/>
                </a:lnTo>
                <a:lnTo>
                  <a:pt x="298970" y="85204"/>
                </a:lnTo>
                <a:lnTo>
                  <a:pt x="298970" y="186359"/>
                </a:lnTo>
                <a:lnTo>
                  <a:pt x="201523" y="186359"/>
                </a:lnTo>
                <a:lnTo>
                  <a:pt x="201523" y="134747"/>
                </a:lnTo>
                <a:lnTo>
                  <a:pt x="163588" y="167970"/>
                </a:lnTo>
                <a:lnTo>
                  <a:pt x="132549" y="206273"/>
                </a:lnTo>
                <a:lnTo>
                  <a:pt x="109283" y="248920"/>
                </a:lnTo>
                <a:lnTo>
                  <a:pt x="94665" y="295148"/>
                </a:lnTo>
                <a:lnTo>
                  <a:pt x="89598" y="344208"/>
                </a:lnTo>
                <a:lnTo>
                  <a:pt x="92608" y="382244"/>
                </a:lnTo>
                <a:lnTo>
                  <a:pt x="101371" y="418706"/>
                </a:lnTo>
                <a:lnTo>
                  <a:pt x="115570" y="453263"/>
                </a:lnTo>
                <a:lnTo>
                  <a:pt x="134848" y="485559"/>
                </a:lnTo>
                <a:lnTo>
                  <a:pt x="201523" y="485559"/>
                </a:lnTo>
                <a:lnTo>
                  <a:pt x="201523" y="314807"/>
                </a:lnTo>
                <a:lnTo>
                  <a:pt x="298970" y="314807"/>
                </a:lnTo>
                <a:lnTo>
                  <a:pt x="298970" y="485559"/>
                </a:lnTo>
                <a:lnTo>
                  <a:pt x="500799" y="485559"/>
                </a:lnTo>
                <a:lnTo>
                  <a:pt x="500799" y="78600"/>
                </a:lnTo>
                <a:close/>
              </a:path>
              <a:path w="501015" h="485775">
                <a:moveTo>
                  <a:pt x="500799" y="0"/>
                </a:moveTo>
                <a:lnTo>
                  <a:pt x="298970" y="0"/>
                </a:lnTo>
                <a:lnTo>
                  <a:pt x="298970" y="37198"/>
                </a:lnTo>
                <a:lnTo>
                  <a:pt x="313550" y="35191"/>
                </a:lnTo>
                <a:lnTo>
                  <a:pt x="328345" y="33680"/>
                </a:lnTo>
                <a:lnTo>
                  <a:pt x="343306" y="32727"/>
                </a:lnTo>
                <a:lnTo>
                  <a:pt x="358394" y="32397"/>
                </a:lnTo>
                <a:lnTo>
                  <a:pt x="396252" y="34328"/>
                </a:lnTo>
                <a:lnTo>
                  <a:pt x="432752" y="39916"/>
                </a:lnTo>
                <a:lnTo>
                  <a:pt x="467677" y="48869"/>
                </a:lnTo>
                <a:lnTo>
                  <a:pt x="500799" y="60921"/>
                </a:lnTo>
                <a:lnTo>
                  <a:pt x="500799" y="0"/>
                </a:lnTo>
                <a:close/>
              </a:path>
            </a:pathLst>
          </a:custGeom>
          <a:solidFill>
            <a:srgbClr val="FDFDFD"/>
          </a:solidFill>
        </p:spPr>
        <p:txBody>
          <a:bodyPr wrap="square" lIns="0" tIns="0" rIns="0" bIns="0" rtlCol="0"/>
          <a:lstStyle/>
          <a:p>
            <a:endParaRPr dirty="0"/>
          </a:p>
        </p:txBody>
      </p:sp>
      <p:sp>
        <p:nvSpPr>
          <p:cNvPr id="2" name="Holder 2"/>
          <p:cNvSpPr>
            <a:spLocks noGrp="1"/>
          </p:cNvSpPr>
          <p:nvPr>
            <p:ph type="title"/>
          </p:nvPr>
        </p:nvSpPr>
        <p:spPr/>
        <p:txBody>
          <a:bodyPr lIns="0" tIns="0" rIns="0" bIns="0"/>
          <a:lstStyle>
            <a:lvl1pPr>
              <a:defRPr sz="4400" b="0" i="0">
                <a:solidFill>
                  <a:srgbClr val="053D66"/>
                </a:solidFill>
                <a:latin typeface="Franklin Gothic Medium"/>
                <a:cs typeface="Franklin Gothic Medium"/>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6C365F2E-2A68-4834-B0A0-6FFA0FB29906}" type="datetime1">
              <a:rPr lang="en-US" smtClean="0"/>
              <a:t>9/8/2026</a:t>
            </a:fld>
            <a:endParaRPr lang="en-US" dirty="0"/>
          </a:p>
        </p:txBody>
      </p:sp>
      <p:sp>
        <p:nvSpPr>
          <p:cNvPr id="5" name="Holder 5"/>
          <p:cNvSpPr>
            <a:spLocks noGrp="1"/>
          </p:cNvSpPr>
          <p:nvPr>
            <p:ph type="sldNum" sz="quarter" idx="7"/>
          </p:nvPr>
        </p:nvSpPr>
        <p:spPr/>
        <p:txBody>
          <a:bodyPr lIns="0" tIns="0" rIns="0" bIns="0"/>
          <a:lstStyle>
            <a:lvl1pPr>
              <a:defRPr sz="1200" b="0" i="0">
                <a:solidFill>
                  <a:srgbClr val="053D66"/>
                </a:solidFill>
                <a:latin typeface="Franklin Gothic Book"/>
                <a:cs typeface="Franklin Gothic Book"/>
              </a:defRPr>
            </a:lvl1pPr>
          </a:lstStyle>
          <a:p>
            <a:pPr marL="123189">
              <a:lnSpc>
                <a:spcPct val="100000"/>
              </a:lnSpc>
            </a:pPr>
            <a:fld id="{81D60167-4931-47E6-BA6A-407CBD079E47}" type="slidenum">
              <a:rPr spc="-50" dirty="0"/>
              <a:t>‹#›</a:t>
            </a:fld>
            <a:endParaRPr spc="-50" dirty="0"/>
          </a:p>
        </p:txBody>
      </p:sp>
    </p:spTree>
    <p:extLst>
      <p:ext uri="{BB962C8B-B14F-4D97-AF65-F5344CB8AC3E}">
        <p14:creationId xmlns:p14="http://schemas.microsoft.com/office/powerpoint/2010/main" val="10124667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6146799"/>
            <a:ext cx="12192000" cy="711200"/>
          </a:xfrm>
          <a:custGeom>
            <a:avLst/>
            <a:gdLst/>
            <a:ahLst/>
            <a:cxnLst/>
            <a:rect l="l" t="t" r="r" b="b"/>
            <a:pathLst>
              <a:path w="12192000" h="711200">
                <a:moveTo>
                  <a:pt x="12192000" y="0"/>
                </a:moveTo>
                <a:lnTo>
                  <a:pt x="0" y="0"/>
                </a:lnTo>
                <a:lnTo>
                  <a:pt x="0" y="711199"/>
                </a:lnTo>
                <a:lnTo>
                  <a:pt x="12192000" y="711199"/>
                </a:lnTo>
                <a:lnTo>
                  <a:pt x="12192000" y="0"/>
                </a:lnTo>
                <a:close/>
              </a:path>
            </a:pathLst>
          </a:custGeom>
          <a:solidFill>
            <a:srgbClr val="006392">
              <a:alpha val="10195"/>
            </a:srgbClr>
          </a:solidFill>
        </p:spPr>
        <p:txBody>
          <a:bodyPr wrap="square" lIns="0" tIns="0" rIns="0" bIns="0" rtlCol="0"/>
          <a:lstStyle/>
          <a:p>
            <a:endParaRPr dirty="0"/>
          </a:p>
        </p:txBody>
      </p:sp>
      <p:pic>
        <p:nvPicPr>
          <p:cNvPr id="17" name="bg object 17"/>
          <p:cNvPicPr/>
          <p:nvPr/>
        </p:nvPicPr>
        <p:blipFill>
          <a:blip r:embed="rId2" cstate="print"/>
          <a:stretch>
            <a:fillRect/>
          </a:stretch>
        </p:blipFill>
        <p:spPr>
          <a:xfrm>
            <a:off x="549516" y="6283083"/>
            <a:ext cx="1580769" cy="438391"/>
          </a:xfrm>
          <a:prstGeom prst="rect">
            <a:avLst/>
          </a:prstGeom>
        </p:spPr>
      </p:pic>
      <p:sp>
        <p:nvSpPr>
          <p:cNvPr id="18" name="bg object 18"/>
          <p:cNvSpPr/>
          <p:nvPr/>
        </p:nvSpPr>
        <p:spPr>
          <a:xfrm>
            <a:off x="6069838" y="-31"/>
            <a:ext cx="6122670" cy="6852284"/>
          </a:xfrm>
          <a:custGeom>
            <a:avLst/>
            <a:gdLst/>
            <a:ahLst/>
            <a:cxnLst/>
            <a:rect l="l" t="t" r="r" b="b"/>
            <a:pathLst>
              <a:path w="6122670" h="6852284">
                <a:moveTo>
                  <a:pt x="6122162" y="0"/>
                </a:moveTo>
                <a:lnTo>
                  <a:pt x="0" y="0"/>
                </a:lnTo>
                <a:lnTo>
                  <a:pt x="0" y="6852284"/>
                </a:lnTo>
                <a:lnTo>
                  <a:pt x="6122162" y="6852284"/>
                </a:lnTo>
                <a:lnTo>
                  <a:pt x="6122162" y="0"/>
                </a:lnTo>
                <a:close/>
              </a:path>
            </a:pathLst>
          </a:custGeom>
          <a:solidFill>
            <a:srgbClr val="C1CFD9">
              <a:alpha val="65097"/>
            </a:srgbClr>
          </a:solidFill>
        </p:spPr>
        <p:txBody>
          <a:bodyPr wrap="square" lIns="0" tIns="0" rIns="0" bIns="0" rtlCol="0"/>
          <a:lstStyle/>
          <a:p>
            <a:endParaRPr dirty="0"/>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a:xfrm>
            <a:off x="728205" y="5700591"/>
            <a:ext cx="2804160" cy="342900"/>
          </a:xfrm>
        </p:spPr>
        <p:txBody>
          <a:bodyPr lIns="0" tIns="0" rIns="0" bIns="0"/>
          <a:lstStyle>
            <a:lvl1pPr algn="l">
              <a:defRPr>
                <a:solidFill>
                  <a:schemeClr val="tx1">
                    <a:tint val="75000"/>
                  </a:schemeClr>
                </a:solidFill>
              </a:defRPr>
            </a:lvl1pPr>
          </a:lstStyle>
          <a:p>
            <a:fld id="{93CC3509-222E-49D9-910C-25F8702DBAF9}" type="datetime1">
              <a:rPr lang="en-US" smtClean="0"/>
              <a:t>9/8/2026</a:t>
            </a:fld>
            <a:endParaRPr lang="en-US" dirty="0"/>
          </a:p>
        </p:txBody>
      </p:sp>
      <p:sp>
        <p:nvSpPr>
          <p:cNvPr id="4" name="Holder 4"/>
          <p:cNvSpPr>
            <a:spLocks noGrp="1"/>
          </p:cNvSpPr>
          <p:nvPr>
            <p:ph type="sldNum" sz="quarter" idx="7"/>
          </p:nvPr>
        </p:nvSpPr>
        <p:spPr/>
        <p:txBody>
          <a:bodyPr lIns="0" tIns="0" rIns="0" bIns="0"/>
          <a:lstStyle>
            <a:lvl1pPr>
              <a:defRPr sz="1200" b="0" i="0">
                <a:solidFill>
                  <a:srgbClr val="053D66"/>
                </a:solidFill>
                <a:latin typeface="Franklin Gothic Book"/>
                <a:cs typeface="Franklin Gothic Book"/>
              </a:defRPr>
            </a:lvl1pPr>
          </a:lstStyle>
          <a:p>
            <a:pPr marL="123189">
              <a:lnSpc>
                <a:spcPct val="100000"/>
              </a:lnSpc>
            </a:pPr>
            <a:fld id="{81D60167-4931-47E6-BA6A-407CBD079E47}" type="slidenum">
              <a:rPr spc="-50" dirty="0"/>
              <a:t>‹#›</a:t>
            </a:fld>
            <a:endParaRPr spc="-50" dirty="0"/>
          </a:p>
        </p:txBody>
      </p:sp>
    </p:spTree>
    <p:extLst>
      <p:ext uri="{BB962C8B-B14F-4D97-AF65-F5344CB8AC3E}">
        <p14:creationId xmlns:p14="http://schemas.microsoft.com/office/powerpoint/2010/main" val="30171153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524000" y="1219201"/>
            <a:ext cx="9753600" cy="1927225"/>
          </a:xfrm>
        </p:spPr>
        <p:txBody>
          <a:bodyPr anchor="b" anchorCtr="0"/>
          <a:lstStyle>
            <a:lvl1pPr algn="l">
              <a:lnSpc>
                <a:spcPts val="4400"/>
              </a:lnSpc>
              <a:defRPr sz="4800" b="1">
                <a:solidFill>
                  <a:schemeClr val="tx2"/>
                </a:solidFill>
                <a:latin typeface="+mj-lt"/>
              </a:defRPr>
            </a:lvl1pPr>
          </a:lstStyle>
          <a:p>
            <a:r>
              <a:rPr lang="en-US"/>
              <a:t>Click to edit Master title style</a:t>
            </a:r>
          </a:p>
        </p:txBody>
      </p:sp>
      <p:sp>
        <p:nvSpPr>
          <p:cNvPr id="3" name="Subtitle 2"/>
          <p:cNvSpPr>
            <a:spLocks noGrp="1"/>
          </p:cNvSpPr>
          <p:nvPr>
            <p:ph type="subTitle" idx="1"/>
          </p:nvPr>
        </p:nvSpPr>
        <p:spPr>
          <a:xfrm>
            <a:off x="1524000" y="3429000"/>
            <a:ext cx="9245600" cy="990600"/>
          </a:xfrm>
        </p:spPr>
        <p:txBody>
          <a:bodyPr/>
          <a:lstStyle>
            <a:lvl1pPr marL="0" indent="0" algn="l">
              <a:buNone/>
              <a:defRPr b="1">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8" name="Date Placeholder 3"/>
          <p:cNvSpPr>
            <a:spLocks noGrp="1"/>
          </p:cNvSpPr>
          <p:nvPr>
            <p:ph type="dt" sz="half" idx="10"/>
          </p:nvPr>
        </p:nvSpPr>
        <p:spPr/>
        <p:txBody>
          <a:bodyPr/>
          <a:lstStyle>
            <a:lvl1pPr>
              <a:defRPr>
                <a:solidFill>
                  <a:schemeClr val="accent5">
                    <a:lumMod val="60000"/>
                    <a:lumOff val="40000"/>
                  </a:schemeClr>
                </a:solidFill>
              </a:defRPr>
            </a:lvl1pPr>
          </a:lstStyle>
          <a:p>
            <a:pPr>
              <a:defRPr/>
            </a:pPr>
            <a:fld id="{69C5C036-634B-4C81-A952-FF48E9CF594D}" type="datetime1">
              <a:rPr lang="en-US" smtClean="0"/>
              <a:t>9/8/2026</a:t>
            </a:fld>
            <a:endParaRPr lang="en-US" dirty="0"/>
          </a:p>
        </p:txBody>
      </p:sp>
      <p:sp>
        <p:nvSpPr>
          <p:cNvPr id="9" name="Footer Placeholder 4"/>
          <p:cNvSpPr>
            <a:spLocks noGrp="1"/>
          </p:cNvSpPr>
          <p:nvPr>
            <p:ph type="ftr" sz="quarter" idx="11"/>
          </p:nvPr>
        </p:nvSpPr>
        <p:spPr/>
        <p:txBody>
          <a:bodyPr/>
          <a:lstStyle>
            <a:lvl1pPr>
              <a:defRPr>
                <a:solidFill>
                  <a:schemeClr val="accent5">
                    <a:lumMod val="60000"/>
                    <a:lumOff val="40000"/>
                  </a:schemeClr>
                </a:solidFill>
              </a:defRPr>
            </a:lvl1pPr>
          </a:lstStyle>
          <a:p>
            <a:pPr>
              <a:defRPr/>
            </a:pPr>
            <a:endParaRPr lang="en-US" dirty="0"/>
          </a:p>
        </p:txBody>
      </p:sp>
      <p:sp>
        <p:nvSpPr>
          <p:cNvPr id="10" name="Slide Number Placeholder 5"/>
          <p:cNvSpPr>
            <a:spLocks noGrp="1"/>
          </p:cNvSpPr>
          <p:nvPr>
            <p:ph type="sldNum" sz="quarter" idx="12"/>
          </p:nvPr>
        </p:nvSpPr>
        <p:spPr/>
        <p:txBody>
          <a:bodyPr/>
          <a:lstStyle>
            <a:lvl1pPr>
              <a:defRPr>
                <a:solidFill>
                  <a:schemeClr val="accent5">
                    <a:lumMod val="50000"/>
                  </a:schemeClr>
                </a:solidFill>
              </a:defRPr>
            </a:lvl1pPr>
          </a:lstStyle>
          <a:p>
            <a:pPr>
              <a:defRPr/>
            </a:pPr>
            <a:fld id="{815A0231-9940-4863-B13E-2164784B5DAF}" type="slidenum">
              <a:rPr lang="en-US" altLang="en-US" smtClean="0"/>
              <a:pPr>
                <a:defRPr/>
              </a:pPr>
              <a:t>‹#›</a:t>
            </a:fld>
            <a:endParaRPr lang="en-US" altLang="en-US" dirty="0"/>
          </a:p>
        </p:txBody>
      </p:sp>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04800" y="200854"/>
            <a:ext cx="2540000" cy="942147"/>
          </a:xfrm>
          <a:prstGeom prst="rect">
            <a:avLst/>
          </a:prstGeom>
        </p:spPr>
      </p:pic>
    </p:spTree>
    <p:custDataLst>
      <p:tags r:id="rId1"/>
    </p:custDataLst>
    <p:extLst>
      <p:ext uri="{BB962C8B-B14F-4D97-AF65-F5344CB8AC3E}">
        <p14:creationId xmlns:p14="http://schemas.microsoft.com/office/powerpoint/2010/main" val="40738135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8737600" cy="838200"/>
          </a:xfrm>
        </p:spPr>
        <p:txBody>
          <a:bodyPr anchor="b" anchorCtr="0"/>
          <a:lstStyle>
            <a:lvl1pPr algn="l">
              <a:defRPr b="1"/>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EEE3894-D881-4D74-84AF-3C0089AD7959}" type="datetime1">
              <a:rPr lang="en-US" smtClean="0"/>
              <a:t>9/8/2026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D7C3FE04-E715-46F6-B07D-5A234E157AC3}" type="slidenum">
              <a:rPr lang="en-US" altLang="en-US"/>
              <a:pPr>
                <a:defRPr/>
              </a:pPr>
              <a:t>‹#›</a:t>
            </a:fld>
            <a:endParaRPr lang="en-US" altLang="en-US" dirty="0"/>
          </a:p>
        </p:txBody>
      </p:sp>
    </p:spTree>
    <p:extLst>
      <p:ext uri="{BB962C8B-B14F-4D97-AF65-F5344CB8AC3E}">
        <p14:creationId xmlns:p14="http://schemas.microsoft.com/office/powerpoint/2010/main" val="283118269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ADFCF6AA-4497-4812-AB02-F5E014735A6A}" type="datetime1">
              <a:rPr lang="en-US" smtClean="0"/>
              <a:t>9/8/2026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80CC5D2-9F73-4638-8520-080834850007}" type="slidenum">
              <a:rPr lang="en-US" altLang="en-US"/>
              <a:pPr>
                <a:defRPr/>
              </a:pPr>
              <a:t>‹#›</a:t>
            </a:fld>
            <a:endParaRPr lang="en-US" altLang="en-US" dirty="0"/>
          </a:p>
        </p:txBody>
      </p:sp>
    </p:spTree>
    <p:extLst>
      <p:ext uri="{BB962C8B-B14F-4D97-AF65-F5344CB8AC3E}">
        <p14:creationId xmlns:p14="http://schemas.microsoft.com/office/powerpoint/2010/main" val="11454431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52FCD90-C5CD-4559-B58E-5A5095579029}" type="datetime1">
              <a:rPr lang="en-US" smtClean="0"/>
              <a:t>9/8/2026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9E8A472-2228-491D-94C1-73A97D57453E}" type="slidenum">
              <a:rPr lang="en-US" altLang="en-US"/>
              <a:pPr>
                <a:defRPr/>
              </a:pPr>
              <a:t>‹#›</a:t>
            </a:fld>
            <a:endParaRPr lang="en-US" altLang="en-US" dirty="0"/>
          </a:p>
        </p:txBody>
      </p:sp>
    </p:spTree>
    <p:extLst>
      <p:ext uri="{BB962C8B-B14F-4D97-AF65-F5344CB8AC3E}">
        <p14:creationId xmlns:p14="http://schemas.microsoft.com/office/powerpoint/2010/main" val="22931101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4E7796D8-5716-4380-9134-90A2FAD429B9}" type="datetime1">
              <a:rPr lang="en-US" smtClean="0"/>
              <a:t>9/8/2026</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90285598-28EE-43A4-9F7E-B70726027258}" type="slidenum">
              <a:rPr lang="en-US" altLang="en-US"/>
              <a:pPr>
                <a:defRPr/>
              </a:pPr>
              <a:t>‹#›</a:t>
            </a:fld>
            <a:endParaRPr lang="en-US" altLang="en-US" dirty="0"/>
          </a:p>
        </p:txBody>
      </p:sp>
    </p:spTree>
    <p:extLst>
      <p:ext uri="{BB962C8B-B14F-4D97-AF65-F5344CB8AC3E}">
        <p14:creationId xmlns:p14="http://schemas.microsoft.com/office/powerpoint/2010/main" val="354568014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Date Placeholder 8">
            <a:extLst>
              <a:ext uri="{FF2B5EF4-FFF2-40B4-BE49-F238E27FC236}">
                <a16:creationId xmlns:a16="http://schemas.microsoft.com/office/drawing/2014/main" id="{76EF2208-36FF-4D65-B9BC-761E9F5659B1}"/>
              </a:ext>
            </a:extLst>
          </p:cNvPr>
          <p:cNvSpPr>
            <a:spLocks noGrp="1"/>
          </p:cNvSpPr>
          <p:nvPr>
            <p:ph type="dt" sz="half" idx="10"/>
          </p:nvPr>
        </p:nvSpPr>
        <p:spPr/>
        <p:txBody>
          <a:bodyPr/>
          <a:lstStyle/>
          <a:p>
            <a:pPr>
              <a:defRPr/>
            </a:pPr>
            <a:fld id="{EEA3E55B-18D7-4812-AD6C-E7C53EDF2CD1}" type="datetime1">
              <a:rPr lang="en-US" smtClean="0"/>
              <a:t>9/8/2026</a:t>
            </a:fld>
            <a:endParaRPr lang="en-US" dirty="0"/>
          </a:p>
        </p:txBody>
      </p:sp>
      <p:sp>
        <p:nvSpPr>
          <p:cNvPr id="10" name="Footer Placeholder 9">
            <a:extLst>
              <a:ext uri="{FF2B5EF4-FFF2-40B4-BE49-F238E27FC236}">
                <a16:creationId xmlns:a16="http://schemas.microsoft.com/office/drawing/2014/main" id="{EE40BDF2-5F15-4B18-9A51-3DEBF0439C2C}"/>
              </a:ext>
            </a:extLst>
          </p:cNvPr>
          <p:cNvSpPr>
            <a:spLocks noGrp="1"/>
          </p:cNvSpPr>
          <p:nvPr>
            <p:ph type="ftr" sz="quarter" idx="11"/>
          </p:nvPr>
        </p:nvSpPr>
        <p:spPr/>
        <p:txBody>
          <a:bodyPr/>
          <a:lstStyle/>
          <a:p>
            <a:pPr>
              <a:defRPr/>
            </a:pPr>
            <a:endParaRPr lang="en-US" dirty="0"/>
          </a:p>
        </p:txBody>
      </p:sp>
      <p:sp>
        <p:nvSpPr>
          <p:cNvPr id="11" name="Slide Number Placeholder 10">
            <a:extLst>
              <a:ext uri="{FF2B5EF4-FFF2-40B4-BE49-F238E27FC236}">
                <a16:creationId xmlns:a16="http://schemas.microsoft.com/office/drawing/2014/main" id="{BCE03BBC-39E0-4D83-85F6-EAEFEED35AB0}"/>
              </a:ext>
            </a:extLst>
          </p:cNvPr>
          <p:cNvSpPr>
            <a:spLocks noGrp="1"/>
          </p:cNvSpPr>
          <p:nvPr>
            <p:ph type="sldNum" sz="quarter" idx="12"/>
          </p:nvPr>
        </p:nvSpPr>
        <p:spPr/>
        <p:txBody>
          <a:bodyPr/>
          <a:lstStyle/>
          <a:p>
            <a:pPr>
              <a:defRPr/>
            </a:pPr>
            <a:fld id="{20D403C3-47BC-4C7E-BA49-79840169F64A}" type="slidenum">
              <a:rPr lang="en-US" altLang="en-US" smtClean="0"/>
              <a:pPr>
                <a:defRPr/>
              </a:pPr>
              <a:t>‹#›</a:t>
            </a:fld>
            <a:endParaRPr lang="en-US" altLang="en-US" dirty="0"/>
          </a:p>
        </p:txBody>
      </p:sp>
    </p:spTree>
    <p:custDataLst>
      <p:tags r:id="rId1"/>
    </p:custDataLst>
    <p:extLst>
      <p:ext uri="{BB962C8B-B14F-4D97-AF65-F5344CB8AC3E}">
        <p14:creationId xmlns:p14="http://schemas.microsoft.com/office/powerpoint/2010/main" val="37662349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33291F8-F3D8-4A09-B548-DA07C57D66BB}" type="datetime1">
              <a:rPr lang="en-US" smtClean="0"/>
              <a:t>9/8/2026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DF29414F-AC54-48BF-9F92-3C72CFA66291}" type="slidenum">
              <a:rPr lang="en-US" altLang="en-US"/>
              <a:pPr>
                <a:defRPr/>
              </a:pPr>
              <a:t>‹#›</a:t>
            </a:fld>
            <a:endParaRPr lang="en-US" altLang="en-US" dirty="0"/>
          </a:p>
        </p:txBody>
      </p:sp>
    </p:spTree>
    <p:custDataLst>
      <p:tags r:id="rId1"/>
    </p:custDataLst>
    <p:extLst>
      <p:ext uri="{BB962C8B-B14F-4D97-AF65-F5344CB8AC3E}">
        <p14:creationId xmlns:p14="http://schemas.microsoft.com/office/powerpoint/2010/main" val="166235913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946150"/>
          </a:xfrm>
        </p:spPr>
        <p:txBody>
          <a:bodyPr anchor="b"/>
          <a:lstStyle>
            <a:lvl1pPr algn="l">
              <a:lnSpc>
                <a:spcPct val="100000"/>
              </a:lnSpc>
              <a:defRPr sz="2000" b="1"/>
            </a:lvl1pPr>
          </a:lstStyle>
          <a:p>
            <a:r>
              <a:rPr lang="en-US"/>
              <a:t>Click to edit Master title style</a:t>
            </a:r>
          </a:p>
        </p:txBody>
      </p:sp>
      <p:sp>
        <p:nvSpPr>
          <p:cNvPr id="3" name="Content Placeholder 2"/>
          <p:cNvSpPr>
            <a:spLocks noGrp="1"/>
          </p:cNvSpPr>
          <p:nvPr>
            <p:ph idx="1" hasCustomPrompt="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a:t>
            </a:r>
            <a:br>
              <a:rPr lang="en-US"/>
            </a:br>
            <a:r>
              <a:rPr lang="en-US"/>
              <a:t>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B525EB01-DAC1-4A07-9FE8-7C1B52B215FC}" type="datetime1">
              <a:rPr lang="en-US" smtClean="0"/>
              <a:t>9/8/2026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8615FF6C-B69D-455C-B0DE-27EF2AF53768}" type="slidenum">
              <a:rPr lang="en-US" altLang="en-US"/>
              <a:pPr>
                <a:defRPr/>
              </a:pPr>
              <a:t>‹#›</a:t>
            </a:fld>
            <a:endParaRPr lang="en-US" altLang="en-US" dirty="0"/>
          </a:p>
        </p:txBody>
      </p:sp>
    </p:spTree>
    <p:extLst>
      <p:ext uri="{BB962C8B-B14F-4D97-AF65-F5344CB8AC3E}">
        <p14:creationId xmlns:p14="http://schemas.microsoft.com/office/powerpoint/2010/main" val="287759024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4B46B82-32CB-4900-820E-675B59897855}" type="datetime1">
              <a:rPr lang="en-US" smtClean="0"/>
              <a:t>9/8/2026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CA2BE85-3DD6-4783-A00D-60FAF0E06517}" type="slidenum">
              <a:rPr lang="en-US" altLang="en-US"/>
              <a:pPr>
                <a:defRPr/>
              </a:pPr>
              <a:t>‹#›</a:t>
            </a:fld>
            <a:endParaRPr lang="en-US" altLang="en-US" dirty="0"/>
          </a:p>
        </p:txBody>
      </p:sp>
    </p:spTree>
    <p:extLst>
      <p:ext uri="{BB962C8B-B14F-4D97-AF65-F5344CB8AC3E}">
        <p14:creationId xmlns:p14="http://schemas.microsoft.com/office/powerpoint/2010/main" val="346814144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CFD4B42-03A3-4A99-8E71-BE9CFEF122F0}" type="datetime1">
              <a:rPr lang="en-US" smtClean="0"/>
              <a:t>9/8/2026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EAE1A7BE-CAD9-4992-B6B4-054C1A06DBEB}" type="slidenum">
              <a:rPr lang="en-US" altLang="en-US"/>
              <a:pPr>
                <a:defRPr/>
              </a:pPr>
              <a:t>‹#›</a:t>
            </a:fld>
            <a:endParaRPr lang="en-US" altLang="en-US" dirty="0"/>
          </a:p>
        </p:txBody>
      </p:sp>
    </p:spTree>
    <p:extLst>
      <p:ext uri="{BB962C8B-B14F-4D97-AF65-F5344CB8AC3E}">
        <p14:creationId xmlns:p14="http://schemas.microsoft.com/office/powerpoint/2010/main" val="26901565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442C1CB-22C1-43C6-8E01-79C0A1F50E93}" type="datetime1">
              <a:rPr lang="en-US" smtClean="0"/>
              <a:t>9/8/2026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D387572-65F5-4A15-AFB0-E08FFA02A4C7}" type="slidenum">
              <a:rPr lang="en-US" altLang="en-US"/>
              <a:pPr>
                <a:defRPr/>
              </a:pPr>
              <a:t>‹#›</a:t>
            </a:fld>
            <a:endParaRPr lang="en-US" altLang="en-US" dirty="0"/>
          </a:p>
        </p:txBody>
      </p:sp>
    </p:spTree>
    <p:extLst>
      <p:ext uri="{BB962C8B-B14F-4D97-AF65-F5344CB8AC3E}">
        <p14:creationId xmlns:p14="http://schemas.microsoft.com/office/powerpoint/2010/main" val="308899934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812800" y="427038"/>
            <a:ext cx="8534400" cy="715962"/>
          </a:xfrm>
        </p:spPr>
        <p:txBody>
          <a:bodyPr/>
          <a:lstStyle/>
          <a:p>
            <a:r>
              <a:rPr lang="en-US"/>
              <a:t>Click to edit Master title style</a:t>
            </a:r>
          </a:p>
        </p:txBody>
      </p:sp>
      <p:sp>
        <p:nvSpPr>
          <p:cNvPr id="3" name="Table Placeholder 2"/>
          <p:cNvSpPr>
            <a:spLocks noGrp="1"/>
          </p:cNvSpPr>
          <p:nvPr>
            <p:ph type="tbl" idx="1"/>
          </p:nvPr>
        </p:nvSpPr>
        <p:spPr>
          <a:xfrm>
            <a:off x="609600" y="1600201"/>
            <a:ext cx="10972800" cy="4525963"/>
          </a:xfrm>
        </p:spPr>
        <p:txBody>
          <a:bodyPr/>
          <a:lstStyle/>
          <a:p>
            <a:pPr lvl="0"/>
            <a:endParaRPr lang="en-US" noProof="0" dirty="0"/>
          </a:p>
        </p:txBody>
      </p:sp>
      <p:sp>
        <p:nvSpPr>
          <p:cNvPr id="4" name="Date Placeholder 3"/>
          <p:cNvSpPr>
            <a:spLocks noGrp="1"/>
          </p:cNvSpPr>
          <p:nvPr>
            <p:ph type="dt" sz="half" idx="10"/>
          </p:nvPr>
        </p:nvSpPr>
        <p:spPr/>
        <p:txBody>
          <a:bodyPr/>
          <a:lstStyle>
            <a:lvl1pPr>
              <a:defRPr/>
            </a:lvl1pPr>
          </a:lstStyle>
          <a:p>
            <a:pPr>
              <a:defRPr/>
            </a:pPr>
            <a:fld id="{D552C958-8415-46D7-B270-50C8C0CDE2F6}" type="datetime1">
              <a:rPr lang="en-US" smtClean="0"/>
              <a:t>9/8/2026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2DD6E3BA-0B8E-4F8A-8CD8-F939A68D284F}" type="slidenum">
              <a:rPr lang="en-US" altLang="en-US"/>
              <a:pPr>
                <a:defRPr/>
              </a:pPr>
              <a:t>‹#›</a:t>
            </a:fld>
            <a:endParaRPr lang="en-US" altLang="en-US" dirty="0"/>
          </a:p>
        </p:txBody>
      </p:sp>
    </p:spTree>
    <p:custDataLst>
      <p:tags r:id="rId1"/>
    </p:custDataLst>
    <p:extLst>
      <p:ext uri="{BB962C8B-B14F-4D97-AF65-F5344CB8AC3E}">
        <p14:creationId xmlns:p14="http://schemas.microsoft.com/office/powerpoint/2010/main" val="120858420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5C5C584-5D42-4AF1-88F9-C1A251BD9BF3}" type="datetime1">
              <a:rPr lang="en-US" smtClean="0"/>
              <a:t>9/8/2026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B543FC28-71BB-4923-9EC4-7D01669BF51C}" type="slidenum">
              <a:rPr lang="en-US" smtClean="0"/>
              <a:pPr>
                <a:defRPr/>
              </a:pPr>
              <a:t>‹#›</a:t>
            </a:fld>
            <a:endParaRPr lang="en-US" dirty="0"/>
          </a:p>
        </p:txBody>
      </p:sp>
      <p:sp>
        <p:nvSpPr>
          <p:cNvPr id="6" name="Title 1">
            <a:extLst>
              <a:ext uri="{FF2B5EF4-FFF2-40B4-BE49-F238E27FC236}">
                <a16:creationId xmlns:a16="http://schemas.microsoft.com/office/drawing/2014/main" id="{8FA1304B-6803-4FFB-A654-94EA28C896ED}"/>
              </a:ext>
            </a:extLst>
          </p:cNvPr>
          <p:cNvSpPr>
            <a:spLocks noGrp="1"/>
          </p:cNvSpPr>
          <p:nvPr>
            <p:ph type="title"/>
          </p:nvPr>
        </p:nvSpPr>
        <p:spPr>
          <a:xfrm>
            <a:off x="609600" y="304801"/>
            <a:ext cx="8737600" cy="715963"/>
          </a:xfrm>
        </p:spPr>
        <p:txBody>
          <a:bodyPr/>
          <a:lstStyle>
            <a:lvl1pPr>
              <a:defRPr sz="3600">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414726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FDCC6D7-AC83-405B-9C52-B5F91EE00B60}" type="datetime1">
              <a:rPr lang="en-US" smtClean="0"/>
              <a:t>9/8/2026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B543FC28-71BB-4923-9EC4-7D01669BF51C}" type="slidenum">
              <a:rPr lang="en-US" smtClean="0"/>
              <a:pPr>
                <a:defRPr/>
              </a:pPr>
              <a:t>‹#›</a:t>
            </a:fld>
            <a:endParaRPr lang="en-US" dirty="0"/>
          </a:p>
        </p:txBody>
      </p:sp>
      <p:sp>
        <p:nvSpPr>
          <p:cNvPr id="6" name="Title 1">
            <a:extLst>
              <a:ext uri="{FF2B5EF4-FFF2-40B4-BE49-F238E27FC236}">
                <a16:creationId xmlns:a16="http://schemas.microsoft.com/office/drawing/2014/main" id="{8FA1304B-6803-4FFB-A654-94EA28C896ED}"/>
              </a:ext>
            </a:extLst>
          </p:cNvPr>
          <p:cNvSpPr>
            <a:spLocks noGrp="1"/>
          </p:cNvSpPr>
          <p:nvPr>
            <p:ph type="title"/>
          </p:nvPr>
        </p:nvSpPr>
        <p:spPr>
          <a:xfrm>
            <a:off x="609600" y="304801"/>
            <a:ext cx="8737600" cy="715963"/>
          </a:xfrm>
        </p:spPr>
        <p:txBody>
          <a:bodyPr/>
          <a:lstStyle>
            <a:lvl1pPr>
              <a:defRPr sz="3600">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45694404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524000" y="1219201"/>
            <a:ext cx="9753600" cy="1927225"/>
          </a:xfrm>
        </p:spPr>
        <p:txBody>
          <a:bodyPr anchor="b" anchorCtr="0"/>
          <a:lstStyle>
            <a:lvl1pPr algn="l">
              <a:lnSpc>
                <a:spcPts val="4400"/>
              </a:lnSpc>
              <a:defRPr sz="4800" b="1">
                <a:solidFill>
                  <a:schemeClr val="tx2"/>
                </a:solidFill>
                <a:latin typeface="+mj-lt"/>
              </a:defRPr>
            </a:lvl1pPr>
          </a:lstStyle>
          <a:p>
            <a:r>
              <a:rPr lang="en-US"/>
              <a:t>Click to edit Master title style</a:t>
            </a:r>
          </a:p>
        </p:txBody>
      </p:sp>
      <p:sp>
        <p:nvSpPr>
          <p:cNvPr id="3" name="Subtitle 2"/>
          <p:cNvSpPr>
            <a:spLocks noGrp="1"/>
          </p:cNvSpPr>
          <p:nvPr>
            <p:ph type="subTitle" idx="1"/>
          </p:nvPr>
        </p:nvSpPr>
        <p:spPr>
          <a:xfrm>
            <a:off x="1524000" y="3429000"/>
            <a:ext cx="9245600" cy="990600"/>
          </a:xfrm>
        </p:spPr>
        <p:txBody>
          <a:bodyPr/>
          <a:lstStyle>
            <a:lvl1pPr marL="0" indent="0" algn="l">
              <a:buNone/>
              <a:defRPr b="1">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8" name="Date Placeholder 3"/>
          <p:cNvSpPr>
            <a:spLocks noGrp="1"/>
          </p:cNvSpPr>
          <p:nvPr>
            <p:ph type="dt" sz="half" idx="10"/>
          </p:nvPr>
        </p:nvSpPr>
        <p:spPr/>
        <p:txBody>
          <a:bodyPr/>
          <a:lstStyle>
            <a:lvl1pPr>
              <a:defRPr>
                <a:solidFill>
                  <a:schemeClr val="accent5">
                    <a:lumMod val="60000"/>
                    <a:lumOff val="40000"/>
                  </a:schemeClr>
                </a:solidFill>
              </a:defRPr>
            </a:lvl1pPr>
          </a:lstStyle>
          <a:p>
            <a:pPr>
              <a:defRPr/>
            </a:pPr>
            <a:fld id="{9D39871C-D706-4015-956F-389C45B5F4E2}" type="datetime1">
              <a:rPr lang="en-US" smtClean="0"/>
              <a:t>9/8/2026</a:t>
            </a:fld>
            <a:endParaRPr lang="en-US" dirty="0"/>
          </a:p>
        </p:txBody>
      </p:sp>
      <p:sp>
        <p:nvSpPr>
          <p:cNvPr id="9" name="Footer Placeholder 4"/>
          <p:cNvSpPr>
            <a:spLocks noGrp="1"/>
          </p:cNvSpPr>
          <p:nvPr>
            <p:ph type="ftr" sz="quarter" idx="11"/>
          </p:nvPr>
        </p:nvSpPr>
        <p:spPr/>
        <p:txBody>
          <a:bodyPr/>
          <a:lstStyle>
            <a:lvl1pPr>
              <a:defRPr>
                <a:solidFill>
                  <a:schemeClr val="accent5">
                    <a:lumMod val="60000"/>
                    <a:lumOff val="40000"/>
                  </a:schemeClr>
                </a:solidFill>
              </a:defRPr>
            </a:lvl1pPr>
          </a:lstStyle>
          <a:p>
            <a:pPr>
              <a:defRPr/>
            </a:pPr>
            <a:endParaRPr lang="en-US" dirty="0"/>
          </a:p>
        </p:txBody>
      </p:sp>
      <p:sp>
        <p:nvSpPr>
          <p:cNvPr id="10" name="Slide Number Placeholder 5"/>
          <p:cNvSpPr>
            <a:spLocks noGrp="1"/>
          </p:cNvSpPr>
          <p:nvPr>
            <p:ph type="sldNum" sz="quarter" idx="12"/>
          </p:nvPr>
        </p:nvSpPr>
        <p:spPr/>
        <p:txBody>
          <a:bodyPr/>
          <a:lstStyle>
            <a:lvl1pPr>
              <a:defRPr>
                <a:solidFill>
                  <a:schemeClr val="accent5">
                    <a:lumMod val="60000"/>
                    <a:lumOff val="40000"/>
                  </a:schemeClr>
                </a:solidFill>
              </a:defRPr>
            </a:lvl1pPr>
          </a:lstStyle>
          <a:p>
            <a:pPr>
              <a:defRPr/>
            </a:pPr>
            <a:fld id="{815A0231-9940-4863-B13E-2164784B5DAF}" type="slidenum">
              <a:rPr lang="en-US" altLang="en-US" smtClean="0"/>
              <a:pPr>
                <a:defRPr/>
              </a:pPr>
              <a:t>‹#›</a:t>
            </a:fld>
            <a:endParaRPr lang="en-US" altLang="en-US" dirty="0"/>
          </a:p>
        </p:txBody>
      </p:sp>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04800" y="200854"/>
            <a:ext cx="2540000" cy="942147"/>
          </a:xfrm>
          <a:prstGeom prst="rect">
            <a:avLst/>
          </a:prstGeom>
        </p:spPr>
      </p:pic>
    </p:spTree>
    <p:custDataLst>
      <p:tags r:id="rId1"/>
    </p:custDataLst>
    <p:extLst>
      <p:ext uri="{BB962C8B-B14F-4D97-AF65-F5344CB8AC3E}">
        <p14:creationId xmlns:p14="http://schemas.microsoft.com/office/powerpoint/2010/main" val="23101570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8737600" cy="838200"/>
          </a:xfrm>
        </p:spPr>
        <p:txBody>
          <a:bodyPr anchor="b" anchorCtr="0"/>
          <a:lstStyle>
            <a:lvl1pPr algn="l">
              <a:defRPr b="1"/>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696D215-A8E3-4ADD-AA7C-6F804E80F132}" type="datetime1">
              <a:rPr lang="en-US" smtClean="0"/>
              <a:t>9/8/2026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D7C3FE04-E715-46F6-B07D-5A234E157AC3}" type="slidenum">
              <a:rPr lang="en-US" altLang="en-US"/>
              <a:pPr>
                <a:defRPr/>
              </a:pPr>
              <a:t>‹#›</a:t>
            </a:fld>
            <a:endParaRPr lang="en-US" altLang="en-US" dirty="0"/>
          </a:p>
        </p:txBody>
      </p:sp>
    </p:spTree>
    <p:custDataLst>
      <p:tags r:id="rId1"/>
    </p:custDataLst>
    <p:extLst>
      <p:ext uri="{BB962C8B-B14F-4D97-AF65-F5344CB8AC3E}">
        <p14:creationId xmlns:p14="http://schemas.microsoft.com/office/powerpoint/2010/main" val="137840124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51B2C6BF-1185-42B8-BBD4-8F78D03A16B0}" type="datetime1">
              <a:rPr lang="en-US" smtClean="0"/>
              <a:t>9/8/2026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80CC5D2-9F73-4638-8520-080834850007}" type="slidenum">
              <a:rPr lang="en-US" altLang="en-US"/>
              <a:pPr>
                <a:defRPr/>
              </a:pPr>
              <a:t>‹#›</a:t>
            </a:fld>
            <a:endParaRPr lang="en-US" altLang="en-US" dirty="0"/>
          </a:p>
        </p:txBody>
      </p:sp>
    </p:spTree>
    <p:extLst>
      <p:ext uri="{BB962C8B-B14F-4D97-AF65-F5344CB8AC3E}">
        <p14:creationId xmlns:p14="http://schemas.microsoft.com/office/powerpoint/2010/main" val="63293276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1A8C4389-D776-46B1-B6AF-36CE43C2BF28}" type="datetime1">
              <a:rPr lang="en-US" smtClean="0"/>
              <a:t>9/8/2026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9E8A472-2228-491D-94C1-73A97D57453E}" type="slidenum">
              <a:rPr lang="en-US" altLang="en-US"/>
              <a:pPr>
                <a:defRPr/>
              </a:pPr>
              <a:t>‹#›</a:t>
            </a:fld>
            <a:endParaRPr lang="en-US" altLang="en-US" dirty="0"/>
          </a:p>
        </p:txBody>
      </p:sp>
    </p:spTree>
    <p:extLst>
      <p:ext uri="{BB962C8B-B14F-4D97-AF65-F5344CB8AC3E}">
        <p14:creationId xmlns:p14="http://schemas.microsoft.com/office/powerpoint/2010/main" val="44066840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3FCCEF18-4DC9-497E-A1FF-46BA1D2099F9}" type="datetime1">
              <a:rPr lang="en-US" smtClean="0"/>
              <a:t>9/8/2026</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90285598-28EE-43A4-9F7E-B70726027258}" type="slidenum">
              <a:rPr lang="en-US" altLang="en-US"/>
              <a:pPr>
                <a:defRPr/>
              </a:pPr>
              <a:t>‹#›</a:t>
            </a:fld>
            <a:endParaRPr lang="en-US" altLang="en-US" dirty="0"/>
          </a:p>
        </p:txBody>
      </p:sp>
    </p:spTree>
    <p:extLst>
      <p:ext uri="{BB962C8B-B14F-4D97-AF65-F5344CB8AC3E}">
        <p14:creationId xmlns:p14="http://schemas.microsoft.com/office/powerpoint/2010/main" val="125057178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BDC03A30-AB71-4524-ADC2-AB4DFC9D7336}" type="datetime1">
              <a:rPr lang="en-US" smtClean="0"/>
              <a:t>9/8/2026</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EAADC162-776C-4996-B2F6-7720B30F3999}" type="slidenum">
              <a:rPr lang="en-US" altLang="en-US"/>
              <a:pPr>
                <a:defRPr/>
              </a:pPr>
              <a:t>‹#›</a:t>
            </a:fld>
            <a:endParaRPr lang="en-US" altLang="en-US" dirty="0"/>
          </a:p>
        </p:txBody>
      </p:sp>
    </p:spTree>
    <p:extLst>
      <p:ext uri="{BB962C8B-B14F-4D97-AF65-F5344CB8AC3E}">
        <p14:creationId xmlns:p14="http://schemas.microsoft.com/office/powerpoint/2010/main" val="163213315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19D4529-C46A-4246-ABE3-09A824FB664A}" type="datetime1">
              <a:rPr lang="en-US" smtClean="0"/>
              <a:t>9/8/2026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DF29414F-AC54-48BF-9F92-3C72CFA66291}" type="slidenum">
              <a:rPr lang="en-US" altLang="en-US"/>
              <a:pPr>
                <a:defRPr/>
              </a:pPr>
              <a:t>‹#›</a:t>
            </a:fld>
            <a:endParaRPr lang="en-US" altLang="en-US" dirty="0"/>
          </a:p>
        </p:txBody>
      </p:sp>
    </p:spTree>
    <p:extLst>
      <p:ext uri="{BB962C8B-B14F-4D97-AF65-F5344CB8AC3E}">
        <p14:creationId xmlns:p14="http://schemas.microsoft.com/office/powerpoint/2010/main" val="21673251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946150"/>
          </a:xfrm>
        </p:spPr>
        <p:txBody>
          <a:bodyPr anchor="b"/>
          <a:lstStyle>
            <a:lvl1pPr algn="l">
              <a:lnSpc>
                <a:spcPct val="100000"/>
              </a:lnSpc>
              <a:defRPr sz="2000" b="1"/>
            </a:lvl1pPr>
          </a:lstStyle>
          <a:p>
            <a:r>
              <a:rPr lang="en-US"/>
              <a:t>Click to edit Master title style</a:t>
            </a:r>
          </a:p>
        </p:txBody>
      </p:sp>
      <p:sp>
        <p:nvSpPr>
          <p:cNvPr id="3" name="Content Placeholder 2"/>
          <p:cNvSpPr>
            <a:spLocks noGrp="1"/>
          </p:cNvSpPr>
          <p:nvPr>
            <p:ph idx="1" hasCustomPrompt="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a:t>
            </a:r>
            <a:br>
              <a:rPr lang="en-US"/>
            </a:br>
            <a:r>
              <a:rPr lang="en-US"/>
              <a:t>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9E0D3E3-519C-4026-80A5-134D4C331D2B}" type="datetime1">
              <a:rPr lang="en-US" smtClean="0"/>
              <a:t>9/8/2026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8615FF6C-B69D-455C-B0DE-27EF2AF53768}" type="slidenum">
              <a:rPr lang="en-US" altLang="en-US"/>
              <a:pPr>
                <a:defRPr/>
              </a:pPr>
              <a:t>‹#›</a:t>
            </a:fld>
            <a:endParaRPr lang="en-US" altLang="en-US" dirty="0"/>
          </a:p>
        </p:txBody>
      </p:sp>
    </p:spTree>
    <p:extLst>
      <p:ext uri="{BB962C8B-B14F-4D97-AF65-F5344CB8AC3E}">
        <p14:creationId xmlns:p14="http://schemas.microsoft.com/office/powerpoint/2010/main" val="41309397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AC492E5-CDCC-46B3-81F5-C314D0B64082}" type="datetime1">
              <a:rPr lang="en-US" smtClean="0"/>
              <a:t>9/8/2026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CA2BE85-3DD6-4783-A00D-60FAF0E06517}" type="slidenum">
              <a:rPr lang="en-US" altLang="en-US"/>
              <a:pPr>
                <a:defRPr/>
              </a:pPr>
              <a:t>‹#›</a:t>
            </a:fld>
            <a:endParaRPr lang="en-US" altLang="en-US" dirty="0"/>
          </a:p>
        </p:txBody>
      </p:sp>
    </p:spTree>
    <p:extLst>
      <p:ext uri="{BB962C8B-B14F-4D97-AF65-F5344CB8AC3E}">
        <p14:creationId xmlns:p14="http://schemas.microsoft.com/office/powerpoint/2010/main" val="268424890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7F7E4B0-98DA-478B-9F00-7169431EBCA9}" type="datetime1">
              <a:rPr lang="en-US" smtClean="0"/>
              <a:t>9/8/2026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EAE1A7BE-CAD9-4992-B6B4-054C1A06DBEB}" type="slidenum">
              <a:rPr lang="en-US" altLang="en-US"/>
              <a:pPr>
                <a:defRPr/>
              </a:pPr>
              <a:t>‹#›</a:t>
            </a:fld>
            <a:endParaRPr lang="en-US" altLang="en-US" dirty="0"/>
          </a:p>
        </p:txBody>
      </p:sp>
    </p:spTree>
    <p:extLst>
      <p:ext uri="{BB962C8B-B14F-4D97-AF65-F5344CB8AC3E}">
        <p14:creationId xmlns:p14="http://schemas.microsoft.com/office/powerpoint/2010/main" val="289618972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1A82BB7-FD70-40AB-BC57-72F548806F2C}" type="datetime1">
              <a:rPr lang="en-US" smtClean="0"/>
              <a:t>9/8/2026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D387572-65F5-4A15-AFB0-E08FFA02A4C7}" type="slidenum">
              <a:rPr lang="en-US" altLang="en-US"/>
              <a:pPr>
                <a:defRPr/>
              </a:pPr>
              <a:t>‹#›</a:t>
            </a:fld>
            <a:endParaRPr lang="en-US" altLang="en-US" dirty="0"/>
          </a:p>
        </p:txBody>
      </p:sp>
    </p:spTree>
    <p:extLst>
      <p:ext uri="{BB962C8B-B14F-4D97-AF65-F5344CB8AC3E}">
        <p14:creationId xmlns:p14="http://schemas.microsoft.com/office/powerpoint/2010/main" val="31660726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bl" preserve="1">
  <p:cSld name="1_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812800" y="427038"/>
            <a:ext cx="8534400" cy="715962"/>
          </a:xfrm>
        </p:spPr>
        <p:txBody>
          <a:bodyPr/>
          <a:lstStyle/>
          <a:p>
            <a:r>
              <a:rPr lang="en-US"/>
              <a:t>Click to edit Master title style</a:t>
            </a:r>
          </a:p>
        </p:txBody>
      </p:sp>
      <p:sp>
        <p:nvSpPr>
          <p:cNvPr id="3" name="Table Placeholder 2"/>
          <p:cNvSpPr>
            <a:spLocks noGrp="1"/>
          </p:cNvSpPr>
          <p:nvPr>
            <p:ph type="tbl" idx="1"/>
          </p:nvPr>
        </p:nvSpPr>
        <p:spPr>
          <a:xfrm>
            <a:off x="609600" y="1600201"/>
            <a:ext cx="10972800" cy="4525963"/>
          </a:xfrm>
        </p:spPr>
        <p:txBody>
          <a:bodyPr/>
          <a:lstStyle/>
          <a:p>
            <a:pPr lvl="0"/>
            <a:endParaRPr lang="en-US" noProof="0" dirty="0"/>
          </a:p>
        </p:txBody>
      </p:sp>
      <p:sp>
        <p:nvSpPr>
          <p:cNvPr id="4" name="Date Placeholder 3"/>
          <p:cNvSpPr>
            <a:spLocks noGrp="1"/>
          </p:cNvSpPr>
          <p:nvPr>
            <p:ph type="dt" sz="half" idx="10"/>
          </p:nvPr>
        </p:nvSpPr>
        <p:spPr/>
        <p:txBody>
          <a:bodyPr/>
          <a:lstStyle>
            <a:lvl1pPr>
              <a:defRPr/>
            </a:lvl1pPr>
          </a:lstStyle>
          <a:p>
            <a:pPr>
              <a:defRPr/>
            </a:pPr>
            <a:fld id="{4F739D28-F44E-49CC-B748-C7CF27D470F6}" type="datetime1">
              <a:rPr lang="en-US" smtClean="0"/>
              <a:t>9/8/2026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2DD6E3BA-0B8E-4F8A-8CD8-F939A68D284F}" type="slidenum">
              <a:rPr lang="en-US" altLang="en-US"/>
              <a:pPr>
                <a:defRPr/>
              </a:pPr>
              <a:t>‹#›</a:t>
            </a:fld>
            <a:endParaRPr lang="en-US" altLang="en-US" dirty="0"/>
          </a:p>
        </p:txBody>
      </p:sp>
    </p:spTree>
    <p:extLst>
      <p:ext uri="{BB962C8B-B14F-4D97-AF65-F5344CB8AC3E}">
        <p14:creationId xmlns:p14="http://schemas.microsoft.com/office/powerpoint/2010/main" val="28260761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Single Container - Title and Bullets Full Widt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C87CF-2822-59E7-D5B0-34554418998C}"/>
              </a:ext>
            </a:extLst>
          </p:cNvPr>
          <p:cNvSpPr>
            <a:spLocks noGrp="1"/>
          </p:cNvSpPr>
          <p:nvPr>
            <p:ph type="title"/>
          </p:nvPr>
        </p:nvSpPr>
        <p:spPr>
          <a:xfrm>
            <a:off x="838200" y="604434"/>
            <a:ext cx="10515600" cy="705173"/>
          </a:xfrm>
        </p:spPr>
        <p:txBody>
          <a:bodyPr anchor="t" anchorCtr="0">
            <a:normAutofit/>
          </a:bodyPr>
          <a:lstStyle>
            <a:lvl1pPr>
              <a:defRPr lang="en-US" sz="4400" b="1" i="0" kern="1200" dirty="0">
                <a:solidFill>
                  <a:schemeClr val="tx2"/>
                </a:solidFill>
                <a:latin typeface="Franklin Gothic Demi" panose="020B0603020102020204" pitchFamily="34" charset="0"/>
                <a:ea typeface="+mj-ea"/>
                <a:cs typeface="+mj-cs"/>
              </a:defRPr>
            </a:lvl1pPr>
          </a:lstStyle>
          <a:p>
            <a:r>
              <a:rPr lang="en-US"/>
              <a:t>Click to edit Master title style</a:t>
            </a:r>
          </a:p>
        </p:txBody>
      </p:sp>
      <p:sp>
        <p:nvSpPr>
          <p:cNvPr id="6" name="Content Placeholder 2">
            <a:extLst>
              <a:ext uri="{FF2B5EF4-FFF2-40B4-BE49-F238E27FC236}">
                <a16:creationId xmlns:a16="http://schemas.microsoft.com/office/drawing/2014/main" id="{A7BDD5D3-CE19-0926-CAF9-272B6BD58427}"/>
              </a:ext>
            </a:extLst>
          </p:cNvPr>
          <p:cNvSpPr>
            <a:spLocks noGrp="1"/>
          </p:cNvSpPr>
          <p:nvPr>
            <p:ph idx="13" hasCustomPrompt="1"/>
          </p:nvPr>
        </p:nvSpPr>
        <p:spPr>
          <a:xfrm>
            <a:off x="838200" y="1523731"/>
            <a:ext cx="8910234" cy="4202893"/>
          </a:xfrm>
        </p:spPr>
        <p:txBody>
          <a:bodyPr tIns="0">
            <a:noAutofit/>
          </a:bodyPr>
          <a:lstStyle>
            <a:lvl1pPr marL="0" indent="0" algn="l" defTabSz="914400" rtl="0" eaLnBrk="1" latinLnBrk="0" hangingPunct="1">
              <a:lnSpc>
                <a:spcPct val="100000"/>
              </a:lnSpc>
              <a:spcBef>
                <a:spcPts val="1000"/>
              </a:spcBef>
              <a:spcAft>
                <a:spcPts val="600"/>
              </a:spcAft>
              <a:buClr>
                <a:schemeClr val="accent1"/>
              </a:buClr>
              <a:buSzPct val="100000"/>
              <a:buFont typeface="Arial" panose="020B0604020202020204" pitchFamily="34" charset="0"/>
              <a:buNone/>
              <a:tabLst/>
              <a:defRPr lang="en-US" sz="2800" b="1" kern="1200" dirty="0">
                <a:solidFill>
                  <a:schemeClr val="accent1"/>
                </a:solidFill>
                <a:latin typeface="Franklin Gothic Book" panose="020B0503020102020204" pitchFamily="34" charset="0"/>
                <a:ea typeface="+mn-ea"/>
                <a:cs typeface="+mn-cs"/>
              </a:defRPr>
            </a:lvl1pPr>
            <a:lvl2pPr marL="685800" indent="-228600">
              <a:lnSpc>
                <a:spcPct val="100000"/>
              </a:lnSpc>
              <a:spcAft>
                <a:spcPts val="600"/>
              </a:spcAft>
              <a:buClr>
                <a:schemeClr val="accent1"/>
              </a:buClr>
              <a:buFont typeface="Wingdings" panose="05000000000000000000" pitchFamily="2" charset="2"/>
              <a:buChar char="§"/>
              <a:defRPr lang="en-US" sz="2800" b="0" i="0" kern="1200" dirty="0">
                <a:solidFill>
                  <a:schemeClr val="tx1"/>
                </a:solidFill>
                <a:latin typeface="Franklin Gothic Book" panose="020B0503020102020204" pitchFamily="34" charset="0"/>
                <a:ea typeface="+mn-ea"/>
                <a:cs typeface="+mn-cs"/>
              </a:defRPr>
            </a:lvl2pPr>
            <a:lvl3pPr marL="1143000" indent="-228600">
              <a:lnSpc>
                <a:spcPct val="100000"/>
              </a:lnSpc>
              <a:spcAft>
                <a:spcPts val="600"/>
              </a:spcAft>
              <a:buClr>
                <a:schemeClr val="accent1"/>
              </a:buClr>
              <a:buFont typeface="Courier New" panose="02070309020205020404" pitchFamily="49" charset="0"/>
              <a:buChar char="o"/>
              <a:defRPr/>
            </a:lvl3pPr>
            <a:lvl4pPr marL="1600200" indent="-228600">
              <a:lnSpc>
                <a:spcPct val="100000"/>
              </a:lnSpc>
              <a:spcAft>
                <a:spcPts val="600"/>
              </a:spcAft>
              <a:buClr>
                <a:schemeClr val="accent1"/>
              </a:buClr>
              <a:buFont typeface="Courier New" panose="02070309020205020404" pitchFamily="49" charset="0"/>
              <a:buChar char="o"/>
              <a:defRPr/>
            </a:lvl4pPr>
            <a:lvl5pPr>
              <a:lnSpc>
                <a:spcPct val="100000"/>
              </a:lnSpc>
              <a:spcAft>
                <a:spcPts val="600"/>
              </a:spcAft>
              <a:buClr>
                <a:schemeClr val="accent1"/>
              </a:buClr>
              <a:defRPr/>
            </a:lvl5pPr>
          </a:lstStyle>
          <a:p>
            <a:pPr marL="0" marR="0" lvl="0" indent="0" algn="l" defTabSz="914400" rtl="0" eaLnBrk="1" fontAlgn="auto" latinLnBrk="0" hangingPunct="1">
              <a:lnSpc>
                <a:spcPct val="150000"/>
              </a:lnSpc>
              <a:spcBef>
                <a:spcPts val="1000"/>
              </a:spcBef>
              <a:spcAft>
                <a:spcPts val="0"/>
              </a:spcAft>
              <a:buClr>
                <a:schemeClr val="accent2"/>
              </a:buClr>
              <a:buSzPct val="115000"/>
              <a:buFont typeface="Wingdings" pitchFamily="2" charset="2"/>
              <a:buNone/>
              <a:tabLst/>
              <a:defRPr/>
            </a:pPr>
            <a:r>
              <a:rPr lang="en-US"/>
              <a:t>Single container slide</a:t>
            </a:r>
          </a:p>
          <a:p>
            <a:pPr lvl="1"/>
            <a:r>
              <a:rPr lang="en-US"/>
              <a:t>Click to add level 1 bullet</a:t>
            </a:r>
          </a:p>
          <a:p>
            <a:pPr lvl="2"/>
            <a:r>
              <a:rPr lang="en-US"/>
              <a:t>Click to add level 2 bullets </a:t>
            </a:r>
          </a:p>
        </p:txBody>
      </p:sp>
      <p:sp>
        <p:nvSpPr>
          <p:cNvPr id="7" name="Rectangle 6">
            <a:extLst>
              <a:ext uri="{FF2B5EF4-FFF2-40B4-BE49-F238E27FC236}">
                <a16:creationId xmlns:a16="http://schemas.microsoft.com/office/drawing/2014/main" id="{7D053A74-BEFA-25B1-A547-1CCE78C44B57}"/>
              </a:ext>
              <a:ext uri="{C183D7F6-B498-43B3-948B-1728B52AA6E4}">
                <adec:decorative xmlns:adec="http://schemas.microsoft.com/office/drawing/2017/decorative" val="1"/>
              </a:ext>
            </a:extLst>
          </p:cNvPr>
          <p:cNvSpPr/>
          <p:nvPr userDrawn="1"/>
        </p:nvSpPr>
        <p:spPr>
          <a:xfrm>
            <a:off x="0" y="6146800"/>
            <a:ext cx="12192000" cy="711200"/>
          </a:xfrm>
          <a:prstGeom prst="rect">
            <a:avLst/>
          </a:pr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941C570B-8C7F-F491-A176-2DFDF8533C9E}"/>
              </a:ex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lvl1pPr>
              <a:defRPr>
                <a:solidFill>
                  <a:schemeClr val="tx2"/>
                </a:solidFill>
              </a:defRPr>
            </a:lvl1pPr>
          </a:lstStyle>
          <a:p>
            <a:fld id="{D0F3292A-440C-FC4D-A38E-E9E6D4317AF8}" type="slidenum">
              <a:rPr lang="en-US" smtClean="0"/>
              <a:pPr/>
              <a:t>‹#›</a:t>
            </a:fld>
            <a:endParaRPr lang="en-US"/>
          </a:p>
        </p:txBody>
      </p:sp>
      <p:pic>
        <p:nvPicPr>
          <p:cNvPr id="9" name="Picture 8">
            <a:extLst>
              <a:ext uri="{FF2B5EF4-FFF2-40B4-BE49-F238E27FC236}">
                <a16:creationId xmlns:a16="http://schemas.microsoft.com/office/drawing/2014/main" id="{44218340-347E-24B1-2CC6-832520AF06A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49519" y="6283085"/>
            <a:ext cx="1580732" cy="438390"/>
          </a:xfrm>
          <a:prstGeom prst="rect">
            <a:avLst/>
          </a:prstGeom>
        </p:spPr>
      </p:pic>
      <p:pic>
        <p:nvPicPr>
          <p:cNvPr id="3" name="Picture 2">
            <a:extLst>
              <a:ext uri="{FF2B5EF4-FFF2-40B4-BE49-F238E27FC236}">
                <a16:creationId xmlns:a16="http://schemas.microsoft.com/office/drawing/2014/main" id="{93A85B84-FA9A-440E-B3AA-3340B0BBBBE5}"/>
              </a:ext>
            </a:extLst>
          </p:cNvPr>
          <p:cNvPicPr>
            <a:picLocks noChangeAspect="1"/>
          </p:cNvPicPr>
          <p:nvPr userDrawn="1"/>
        </p:nvPicPr>
        <p:blipFill>
          <a:blip r:embed="rId3"/>
          <a:srcRect/>
          <a:stretch/>
        </p:blipFill>
        <p:spPr>
          <a:xfrm>
            <a:off x="2286783" y="6207982"/>
            <a:ext cx="1450332" cy="640079"/>
          </a:xfrm>
          <a:prstGeom prst="rect">
            <a:avLst/>
          </a:prstGeom>
        </p:spPr>
      </p:pic>
    </p:spTree>
    <p:extLst>
      <p:ext uri="{BB962C8B-B14F-4D97-AF65-F5344CB8AC3E}">
        <p14:creationId xmlns:p14="http://schemas.microsoft.com/office/powerpoint/2010/main" val="4200005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524000" y="1219201"/>
            <a:ext cx="9753600" cy="1927225"/>
          </a:xfrm>
        </p:spPr>
        <p:txBody>
          <a:bodyPr anchor="b" anchorCtr="0"/>
          <a:lstStyle>
            <a:lvl1pPr algn="l">
              <a:lnSpc>
                <a:spcPts val="4400"/>
              </a:lnSpc>
              <a:defRPr sz="4800" b="1">
                <a:solidFill>
                  <a:schemeClr val="tx2"/>
                </a:solidFill>
                <a:latin typeface="+mj-lt"/>
              </a:defRPr>
            </a:lvl1pPr>
          </a:lstStyle>
          <a:p>
            <a:r>
              <a:rPr lang="en-US"/>
              <a:t>Click to edit Master title style</a:t>
            </a:r>
          </a:p>
        </p:txBody>
      </p:sp>
      <p:sp>
        <p:nvSpPr>
          <p:cNvPr id="3" name="Subtitle 2"/>
          <p:cNvSpPr>
            <a:spLocks noGrp="1"/>
          </p:cNvSpPr>
          <p:nvPr>
            <p:ph type="subTitle" idx="1"/>
          </p:nvPr>
        </p:nvSpPr>
        <p:spPr>
          <a:xfrm>
            <a:off x="1524000" y="3429000"/>
            <a:ext cx="9245600" cy="990600"/>
          </a:xfrm>
        </p:spPr>
        <p:txBody>
          <a:bodyPr/>
          <a:lstStyle>
            <a:lvl1pPr marL="0" indent="0" algn="l">
              <a:buNone/>
              <a:defRPr b="1">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8" name="Date Placeholder 3"/>
          <p:cNvSpPr>
            <a:spLocks noGrp="1"/>
          </p:cNvSpPr>
          <p:nvPr>
            <p:ph type="dt" sz="half" idx="10"/>
          </p:nvPr>
        </p:nvSpPr>
        <p:spPr/>
        <p:txBody>
          <a:bodyPr/>
          <a:lstStyle>
            <a:lvl1pPr>
              <a:defRPr>
                <a:solidFill>
                  <a:schemeClr val="accent5">
                    <a:lumMod val="60000"/>
                    <a:lumOff val="40000"/>
                  </a:schemeClr>
                </a:solidFill>
              </a:defRPr>
            </a:lvl1pPr>
          </a:lstStyle>
          <a:p>
            <a:pPr>
              <a:defRPr/>
            </a:pPr>
            <a:fld id="{32D7AF07-1EC9-40C5-B4F8-69A799CFFBDC}" type="datetime1">
              <a:rPr lang="en-US" smtClean="0"/>
              <a:t>9/8/2026</a:t>
            </a:fld>
            <a:endParaRPr lang="en-US" dirty="0"/>
          </a:p>
        </p:txBody>
      </p:sp>
      <p:sp>
        <p:nvSpPr>
          <p:cNvPr id="9" name="Footer Placeholder 4"/>
          <p:cNvSpPr>
            <a:spLocks noGrp="1"/>
          </p:cNvSpPr>
          <p:nvPr>
            <p:ph type="ftr" sz="quarter" idx="11"/>
          </p:nvPr>
        </p:nvSpPr>
        <p:spPr/>
        <p:txBody>
          <a:bodyPr/>
          <a:lstStyle>
            <a:lvl1pPr>
              <a:defRPr>
                <a:solidFill>
                  <a:schemeClr val="accent5">
                    <a:lumMod val="60000"/>
                    <a:lumOff val="40000"/>
                  </a:schemeClr>
                </a:solidFill>
              </a:defRPr>
            </a:lvl1pPr>
          </a:lstStyle>
          <a:p>
            <a:pPr>
              <a:defRPr/>
            </a:pPr>
            <a:endParaRPr lang="en-US" dirty="0"/>
          </a:p>
        </p:txBody>
      </p:sp>
      <p:sp>
        <p:nvSpPr>
          <p:cNvPr id="10" name="Slide Number Placeholder 5"/>
          <p:cNvSpPr>
            <a:spLocks noGrp="1"/>
          </p:cNvSpPr>
          <p:nvPr>
            <p:ph type="sldNum" sz="quarter" idx="12"/>
          </p:nvPr>
        </p:nvSpPr>
        <p:spPr/>
        <p:txBody>
          <a:bodyPr/>
          <a:lstStyle>
            <a:lvl1pPr>
              <a:defRPr>
                <a:solidFill>
                  <a:schemeClr val="accent5">
                    <a:lumMod val="60000"/>
                    <a:lumOff val="40000"/>
                  </a:schemeClr>
                </a:solidFill>
              </a:defRPr>
            </a:lvl1pPr>
          </a:lstStyle>
          <a:p>
            <a:pPr>
              <a:defRPr/>
            </a:pPr>
            <a:fld id="{815A0231-9940-4863-B13E-2164784B5DAF}" type="slidenum">
              <a:rPr lang="en-US" altLang="en-US" smtClean="0"/>
              <a:pPr>
                <a:defRPr/>
              </a:pPr>
              <a:t>‹#›</a:t>
            </a:fld>
            <a:endParaRPr lang="en-US" altLang="en-US" dirty="0"/>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4800" y="200854"/>
            <a:ext cx="2540000" cy="942147"/>
          </a:xfrm>
          <a:prstGeom prst="rect">
            <a:avLst/>
          </a:prstGeom>
        </p:spPr>
      </p:pic>
    </p:spTree>
    <p:custDataLst>
      <p:tags r:id="rId1"/>
    </p:custDataLst>
    <p:extLst>
      <p:ext uri="{BB962C8B-B14F-4D97-AF65-F5344CB8AC3E}">
        <p14:creationId xmlns:p14="http://schemas.microsoft.com/office/powerpoint/2010/main" val="320529084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8737600" cy="838200"/>
          </a:xfrm>
        </p:spPr>
        <p:txBody>
          <a:bodyPr anchor="b" anchorCtr="0"/>
          <a:lstStyle>
            <a:lvl1pPr algn="l">
              <a:defRPr b="1"/>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88C6570-A106-4E32-813C-1C45CA28BB52}" type="datetime1">
              <a:rPr lang="en-US" smtClean="0"/>
              <a:t>9/8/2026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D7C3FE04-E715-46F6-B07D-5A234E157AC3}" type="slidenum">
              <a:rPr lang="en-US" altLang="en-US"/>
              <a:pPr>
                <a:defRPr/>
              </a:pPr>
              <a:t>‹#›</a:t>
            </a:fld>
            <a:endParaRPr lang="en-US" altLang="en-US" dirty="0"/>
          </a:p>
        </p:txBody>
      </p:sp>
    </p:spTree>
    <p:custDataLst>
      <p:tags r:id="rId1"/>
    </p:custDataLst>
    <p:extLst>
      <p:ext uri="{BB962C8B-B14F-4D97-AF65-F5344CB8AC3E}">
        <p14:creationId xmlns:p14="http://schemas.microsoft.com/office/powerpoint/2010/main" val="369751589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FC3E01-B8BF-4BEB-8BB1-9473BC3F4F40}" type="datetime1">
              <a:rPr lang="en-US" smtClean="0"/>
              <a:t>9/8/2026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80CC5D2-9F73-4638-8520-080834850007}" type="slidenum">
              <a:rPr lang="en-US" altLang="en-US"/>
              <a:pPr>
                <a:defRPr/>
              </a:pPr>
              <a:t>‹#›</a:t>
            </a:fld>
            <a:endParaRPr lang="en-US" altLang="en-US" dirty="0"/>
          </a:p>
        </p:txBody>
      </p:sp>
    </p:spTree>
    <p:extLst>
      <p:ext uri="{BB962C8B-B14F-4D97-AF65-F5344CB8AC3E}">
        <p14:creationId xmlns:p14="http://schemas.microsoft.com/office/powerpoint/2010/main" val="131298818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2BEE16D4-A3ED-414D-9B3F-36AD5AB8C09C}" type="datetime1">
              <a:rPr lang="en-US" smtClean="0"/>
              <a:t>9/8/2026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9E8A472-2228-491D-94C1-73A97D57453E}" type="slidenum">
              <a:rPr lang="en-US" altLang="en-US"/>
              <a:pPr>
                <a:defRPr/>
              </a:pPr>
              <a:t>‹#›</a:t>
            </a:fld>
            <a:endParaRPr lang="en-US" altLang="en-US" dirty="0"/>
          </a:p>
        </p:txBody>
      </p:sp>
    </p:spTree>
    <p:extLst>
      <p:ext uri="{BB962C8B-B14F-4D97-AF65-F5344CB8AC3E}">
        <p14:creationId xmlns:p14="http://schemas.microsoft.com/office/powerpoint/2010/main" val="95027152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85AB2A06-1C20-4463-94A4-5B513DA7FBF3}" type="datetime1">
              <a:rPr lang="en-US" smtClean="0"/>
              <a:t>9/8/2026</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90285598-28EE-43A4-9F7E-B70726027258}" type="slidenum">
              <a:rPr lang="en-US" altLang="en-US"/>
              <a:pPr>
                <a:defRPr/>
              </a:pPr>
              <a:t>‹#›</a:t>
            </a:fld>
            <a:endParaRPr lang="en-US" altLang="en-US" dirty="0"/>
          </a:p>
        </p:txBody>
      </p:sp>
    </p:spTree>
    <p:extLst>
      <p:ext uri="{BB962C8B-B14F-4D97-AF65-F5344CB8AC3E}">
        <p14:creationId xmlns:p14="http://schemas.microsoft.com/office/powerpoint/2010/main" val="380970297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5E5850FA-6A9C-414D-A815-E5C887D66E9A}" type="datetime1">
              <a:rPr lang="en-US" smtClean="0"/>
              <a:t>9/8/2026</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EAADC162-776C-4996-B2F6-7720B30F3999}" type="slidenum">
              <a:rPr lang="en-US" altLang="en-US"/>
              <a:pPr>
                <a:defRPr/>
              </a:pPr>
              <a:t>‹#›</a:t>
            </a:fld>
            <a:endParaRPr lang="en-US" altLang="en-US" dirty="0"/>
          </a:p>
        </p:txBody>
      </p:sp>
    </p:spTree>
    <p:extLst>
      <p:ext uri="{BB962C8B-B14F-4D97-AF65-F5344CB8AC3E}">
        <p14:creationId xmlns:p14="http://schemas.microsoft.com/office/powerpoint/2010/main" val="74643071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73F150B-6E88-4511-A385-4A47021183AF}" type="datetime1">
              <a:rPr lang="en-US" smtClean="0"/>
              <a:t>9/8/2026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DF29414F-AC54-48BF-9F92-3C72CFA66291}" type="slidenum">
              <a:rPr lang="en-US" altLang="en-US"/>
              <a:pPr>
                <a:defRPr/>
              </a:pPr>
              <a:t>‹#›</a:t>
            </a:fld>
            <a:endParaRPr lang="en-US" altLang="en-US" dirty="0"/>
          </a:p>
        </p:txBody>
      </p:sp>
    </p:spTree>
    <p:extLst>
      <p:ext uri="{BB962C8B-B14F-4D97-AF65-F5344CB8AC3E}">
        <p14:creationId xmlns:p14="http://schemas.microsoft.com/office/powerpoint/2010/main" val="322808146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946150"/>
          </a:xfrm>
        </p:spPr>
        <p:txBody>
          <a:bodyPr anchor="b"/>
          <a:lstStyle>
            <a:lvl1pPr algn="l">
              <a:lnSpc>
                <a:spcPct val="100000"/>
              </a:lnSpc>
              <a:defRPr sz="2000" b="1"/>
            </a:lvl1pPr>
          </a:lstStyle>
          <a:p>
            <a:r>
              <a:rPr lang="en-US"/>
              <a:t>Click to edit Master title style</a:t>
            </a:r>
          </a:p>
        </p:txBody>
      </p:sp>
      <p:sp>
        <p:nvSpPr>
          <p:cNvPr id="3" name="Content Placeholder 2"/>
          <p:cNvSpPr>
            <a:spLocks noGrp="1"/>
          </p:cNvSpPr>
          <p:nvPr>
            <p:ph idx="1" hasCustomPrompt="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a:t>
            </a:r>
            <a:br>
              <a:rPr lang="en-US"/>
            </a:br>
            <a:r>
              <a:rPr lang="en-US"/>
              <a:t>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566BB2D-6EDF-46AE-B6FC-B70E7C346FD4}" type="datetime1">
              <a:rPr lang="en-US" smtClean="0"/>
              <a:t>9/8/2026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8615FF6C-B69D-455C-B0DE-27EF2AF53768}" type="slidenum">
              <a:rPr lang="en-US" altLang="en-US"/>
              <a:pPr>
                <a:defRPr/>
              </a:pPr>
              <a:t>‹#›</a:t>
            </a:fld>
            <a:endParaRPr lang="en-US" altLang="en-US" dirty="0"/>
          </a:p>
        </p:txBody>
      </p:sp>
    </p:spTree>
    <p:extLst>
      <p:ext uri="{BB962C8B-B14F-4D97-AF65-F5344CB8AC3E}">
        <p14:creationId xmlns:p14="http://schemas.microsoft.com/office/powerpoint/2010/main" val="287612546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22796B0-0A22-4988-8349-D09AC86258E7}" type="datetime1">
              <a:rPr lang="en-US" smtClean="0"/>
              <a:t>9/8/2026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CA2BE85-3DD6-4783-A00D-60FAF0E06517}" type="slidenum">
              <a:rPr lang="en-US" altLang="en-US"/>
              <a:pPr>
                <a:defRPr/>
              </a:pPr>
              <a:t>‹#›</a:t>
            </a:fld>
            <a:endParaRPr lang="en-US" altLang="en-US" dirty="0"/>
          </a:p>
        </p:txBody>
      </p:sp>
    </p:spTree>
    <p:extLst>
      <p:ext uri="{BB962C8B-B14F-4D97-AF65-F5344CB8AC3E}">
        <p14:creationId xmlns:p14="http://schemas.microsoft.com/office/powerpoint/2010/main" val="152384878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E1E9CBC-9B22-4A8F-9AD0-10F82FFC3337}" type="datetime1">
              <a:rPr lang="en-US" smtClean="0"/>
              <a:t>9/8/2026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EAE1A7BE-CAD9-4992-B6B4-054C1A06DBEB}" type="slidenum">
              <a:rPr lang="en-US" altLang="en-US"/>
              <a:pPr>
                <a:defRPr/>
              </a:pPr>
              <a:t>‹#›</a:t>
            </a:fld>
            <a:endParaRPr lang="en-US" altLang="en-US" dirty="0"/>
          </a:p>
        </p:txBody>
      </p:sp>
    </p:spTree>
    <p:extLst>
      <p:ext uri="{BB962C8B-B14F-4D97-AF65-F5344CB8AC3E}">
        <p14:creationId xmlns:p14="http://schemas.microsoft.com/office/powerpoint/2010/main" val="316689442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3FD0C3C-A9BE-420B-8670-9149E40FAFB8}" type="datetime1">
              <a:rPr lang="en-US" smtClean="0"/>
              <a:t>9/8/2026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D387572-65F5-4A15-AFB0-E08FFA02A4C7}" type="slidenum">
              <a:rPr lang="en-US" altLang="en-US"/>
              <a:pPr>
                <a:defRPr/>
              </a:pPr>
              <a:t>‹#›</a:t>
            </a:fld>
            <a:endParaRPr lang="en-US" altLang="en-US" dirty="0"/>
          </a:p>
        </p:txBody>
      </p:sp>
    </p:spTree>
    <p:extLst>
      <p:ext uri="{BB962C8B-B14F-4D97-AF65-F5344CB8AC3E}">
        <p14:creationId xmlns:p14="http://schemas.microsoft.com/office/powerpoint/2010/main" val="200150692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812800" y="427038"/>
            <a:ext cx="8534400" cy="715962"/>
          </a:xfrm>
        </p:spPr>
        <p:txBody>
          <a:bodyPr/>
          <a:lstStyle/>
          <a:p>
            <a:r>
              <a:rPr lang="en-US"/>
              <a:t>Click to edit Master title style</a:t>
            </a:r>
          </a:p>
        </p:txBody>
      </p:sp>
      <p:sp>
        <p:nvSpPr>
          <p:cNvPr id="3" name="Table Placeholder 2"/>
          <p:cNvSpPr>
            <a:spLocks noGrp="1"/>
          </p:cNvSpPr>
          <p:nvPr>
            <p:ph type="tbl" idx="1"/>
          </p:nvPr>
        </p:nvSpPr>
        <p:spPr>
          <a:xfrm>
            <a:off x="609600" y="1600201"/>
            <a:ext cx="10972800" cy="4525963"/>
          </a:xfrm>
        </p:spPr>
        <p:txBody>
          <a:bodyPr/>
          <a:lstStyle/>
          <a:p>
            <a:pPr lvl="0"/>
            <a:r>
              <a:rPr lang="en-US" noProof="0" dirty="0"/>
              <a:t>Click icon to add table</a:t>
            </a:r>
          </a:p>
        </p:txBody>
      </p:sp>
      <p:sp>
        <p:nvSpPr>
          <p:cNvPr id="4" name="Date Placeholder 3"/>
          <p:cNvSpPr>
            <a:spLocks noGrp="1"/>
          </p:cNvSpPr>
          <p:nvPr>
            <p:ph type="dt" sz="half" idx="10"/>
          </p:nvPr>
        </p:nvSpPr>
        <p:spPr/>
        <p:txBody>
          <a:bodyPr/>
          <a:lstStyle>
            <a:lvl1pPr>
              <a:defRPr/>
            </a:lvl1pPr>
          </a:lstStyle>
          <a:p>
            <a:pPr>
              <a:defRPr/>
            </a:pPr>
            <a:fld id="{C8A7A3A7-C09C-417A-A026-CAB9A043A5E1}" type="datetime1">
              <a:rPr lang="en-US" smtClean="0"/>
              <a:t>9/8/2026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2DD6E3BA-0B8E-4F8A-8CD8-F939A68D284F}" type="slidenum">
              <a:rPr lang="en-US" altLang="en-US"/>
              <a:pPr>
                <a:defRPr/>
              </a:pPr>
              <a:t>‹#›</a:t>
            </a:fld>
            <a:endParaRPr lang="en-US" altLang="en-US" dirty="0"/>
          </a:p>
        </p:txBody>
      </p:sp>
    </p:spTree>
    <p:extLst>
      <p:ext uri="{BB962C8B-B14F-4D97-AF65-F5344CB8AC3E}">
        <p14:creationId xmlns:p14="http://schemas.microsoft.com/office/powerpoint/2010/main" val="209924678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Insert Table &amp; Title Layout">
    <p:spTree>
      <p:nvGrpSpPr>
        <p:cNvPr id="1" name=""/>
        <p:cNvGrpSpPr/>
        <p:nvPr/>
      </p:nvGrpSpPr>
      <p:grpSpPr>
        <a:xfrm>
          <a:off x="0" y="0"/>
          <a:ext cx="0" cy="0"/>
          <a:chOff x="0" y="0"/>
          <a:chExt cx="0" cy="0"/>
        </a:xfrm>
      </p:grpSpPr>
      <p:sp>
        <p:nvSpPr>
          <p:cNvPr id="6" name="Content Placeholder 49">
            <a:extLst>
              <a:ext uri="{FF2B5EF4-FFF2-40B4-BE49-F238E27FC236}">
                <a16:creationId xmlns:a16="http://schemas.microsoft.com/office/drawing/2014/main" id="{9F3A3F66-579E-8535-57B1-5D49CAE65983}"/>
              </a:ext>
            </a:extLst>
          </p:cNvPr>
          <p:cNvSpPr>
            <a:spLocks noGrp="1"/>
          </p:cNvSpPr>
          <p:nvPr>
            <p:ph sz="quarter" idx="15" hasCustomPrompt="1"/>
          </p:nvPr>
        </p:nvSpPr>
        <p:spPr>
          <a:xfrm>
            <a:off x="609600" y="1562100"/>
            <a:ext cx="7351904" cy="4665198"/>
          </a:xfrm>
          <a:prstGeom prst="rect">
            <a:avLst/>
          </a:prstGeom>
        </p:spPr>
        <p:txBody>
          <a:bodyPr>
            <a:normAutofit/>
          </a:bodyPr>
          <a:lstStyle>
            <a:lvl1pPr marL="0" indent="0">
              <a:buFontTx/>
              <a:buNone/>
              <a:defRPr sz="2000">
                <a:solidFill>
                  <a:schemeClr val="tx1">
                    <a:lumMod val="75000"/>
                  </a:schemeClr>
                </a:solidFill>
              </a:defRPr>
            </a:lvl1pPr>
            <a:lvl2pPr>
              <a:defRPr sz="1800"/>
            </a:lvl2pPr>
            <a:lvl3pPr>
              <a:defRPr sz="1600"/>
            </a:lvl3pPr>
            <a:lvl4pPr marL="744538" indent="-231775">
              <a:tabLst>
                <a:tab pos="571500" algn="l"/>
              </a:tabLst>
              <a:defRPr sz="1400"/>
            </a:lvl4pPr>
            <a:lvl5pPr marL="914400" indent="-169863">
              <a:defRPr sz="1400"/>
            </a:lvl5pPr>
          </a:lstStyle>
          <a:p>
            <a:pPr lvl="0"/>
            <a:r>
              <a:rPr lang="en-US"/>
              <a:t>Insert Table</a:t>
            </a:r>
          </a:p>
        </p:txBody>
      </p:sp>
      <p:sp>
        <p:nvSpPr>
          <p:cNvPr id="8" name="Title Placeholder 1">
            <a:extLst>
              <a:ext uri="{FF2B5EF4-FFF2-40B4-BE49-F238E27FC236}">
                <a16:creationId xmlns:a16="http://schemas.microsoft.com/office/drawing/2014/main" id="{63838F02-4371-3D1F-8973-E412B31FFE4F}"/>
              </a:ext>
            </a:extLst>
          </p:cNvPr>
          <p:cNvSpPr>
            <a:spLocks noGrp="1"/>
          </p:cNvSpPr>
          <p:nvPr>
            <p:ph type="title" hasCustomPrompt="1"/>
          </p:nvPr>
        </p:nvSpPr>
        <p:spPr>
          <a:xfrm>
            <a:off x="609600" y="612728"/>
            <a:ext cx="10972800" cy="697700"/>
          </a:xfrm>
          <a:prstGeom prst="rect">
            <a:avLst/>
          </a:prstGeom>
        </p:spPr>
        <p:txBody>
          <a:bodyPr vert="horz" lIns="0" tIns="0" rIns="0" bIns="0" rtlCol="0" anchor="t">
            <a:noAutofit/>
          </a:bodyPr>
          <a:lstStyle/>
          <a:p>
            <a:r>
              <a:rPr lang="en-US"/>
              <a:t>Click to Edit Master Title Style</a:t>
            </a:r>
          </a:p>
        </p:txBody>
      </p:sp>
      <p:sp>
        <p:nvSpPr>
          <p:cNvPr id="7" name="Content Placeholder 2">
            <a:extLst>
              <a:ext uri="{FF2B5EF4-FFF2-40B4-BE49-F238E27FC236}">
                <a16:creationId xmlns:a16="http://schemas.microsoft.com/office/drawing/2014/main" id="{35E5EF3B-935F-C564-1958-A6303D778D30}"/>
              </a:ext>
            </a:extLst>
          </p:cNvPr>
          <p:cNvSpPr>
            <a:spLocks noGrp="1"/>
          </p:cNvSpPr>
          <p:nvPr>
            <p:ph sz="quarter" idx="16"/>
          </p:nvPr>
        </p:nvSpPr>
        <p:spPr>
          <a:xfrm>
            <a:off x="8224846" y="1560513"/>
            <a:ext cx="3346384" cy="4676775"/>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9412530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Navy Cov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61AB738-2B32-1E5F-DC31-B1B1456C4782}"/>
              </a:ext>
              <a:ext uri="{C183D7F6-B498-43B3-948B-1728B52AA6E4}">
                <adec:decorative xmlns:adec="http://schemas.microsoft.com/office/drawing/2017/decorative" val="1"/>
              </a:ext>
            </a:extLst>
          </p:cNvPr>
          <p:cNvSpPr/>
          <p:nvPr userDrawn="1"/>
        </p:nvSpPr>
        <p:spPr>
          <a:xfrm>
            <a:off x="-1" y="0"/>
            <a:ext cx="8005865"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D3F4E4-6875-4E2C-69E9-67E408867F76}"/>
              </a:ext>
            </a:extLst>
          </p:cNvPr>
          <p:cNvSpPr>
            <a:spLocks noGrp="1"/>
          </p:cNvSpPr>
          <p:nvPr>
            <p:ph type="ctrTitle"/>
          </p:nvPr>
        </p:nvSpPr>
        <p:spPr>
          <a:xfrm>
            <a:off x="860809" y="793603"/>
            <a:ext cx="6765890" cy="1793849"/>
          </a:xfrm>
        </p:spPr>
        <p:txBody>
          <a:bodyPr anchor="b"/>
          <a:lstStyle>
            <a:lvl1pPr algn="l">
              <a:defRPr sz="6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4DD9F05F-03D8-12EB-CA8F-AE3C59B3A37E}"/>
              </a:ext>
            </a:extLst>
          </p:cNvPr>
          <p:cNvSpPr>
            <a:spLocks noGrp="1"/>
          </p:cNvSpPr>
          <p:nvPr>
            <p:ph type="subTitle" idx="1" hasCustomPrompt="1"/>
          </p:nvPr>
        </p:nvSpPr>
        <p:spPr>
          <a:xfrm>
            <a:off x="860809" y="2933579"/>
            <a:ext cx="6765890" cy="437427"/>
          </a:xfrm>
        </p:spPr>
        <p:txBody>
          <a:bodyPr/>
          <a:lstStyle>
            <a:lvl1pPr marL="0" indent="0" algn="l">
              <a:buNone/>
              <a:defRPr sz="2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MA Learning Series</a:t>
            </a:r>
          </a:p>
        </p:txBody>
      </p:sp>
      <p:sp>
        <p:nvSpPr>
          <p:cNvPr id="7" name="Text Placeholder 5">
            <a:extLst>
              <a:ext uri="{FF2B5EF4-FFF2-40B4-BE49-F238E27FC236}">
                <a16:creationId xmlns:a16="http://schemas.microsoft.com/office/drawing/2014/main" id="{9238FC08-AA2C-75DF-C504-FFEE832C4F7F}"/>
              </a:ext>
            </a:extLst>
          </p:cNvPr>
          <p:cNvSpPr>
            <a:spLocks noGrp="1"/>
          </p:cNvSpPr>
          <p:nvPr>
            <p:ph type="body" sz="quarter" idx="11" hasCustomPrompt="1"/>
          </p:nvPr>
        </p:nvSpPr>
        <p:spPr>
          <a:xfrm>
            <a:off x="860425" y="4094926"/>
            <a:ext cx="5810250" cy="369708"/>
          </a:xfrm>
        </p:spPr>
        <p:txBody>
          <a:bodyPr>
            <a:normAutofit/>
          </a:bodyPr>
          <a:lstStyle>
            <a:lvl1pPr marL="0" indent="0">
              <a:buNone/>
              <a:defRPr sz="2000">
                <a:solidFill>
                  <a:schemeClr val="bg1"/>
                </a:solidFill>
              </a:defRPr>
            </a:lvl1pPr>
          </a:lstStyle>
          <a:p>
            <a:pPr lvl="0"/>
            <a:r>
              <a:rPr lang="en-US"/>
              <a:t>Presenter Name</a:t>
            </a:r>
          </a:p>
        </p:txBody>
      </p:sp>
      <p:sp>
        <p:nvSpPr>
          <p:cNvPr id="8" name="Text Placeholder 5">
            <a:extLst>
              <a:ext uri="{FF2B5EF4-FFF2-40B4-BE49-F238E27FC236}">
                <a16:creationId xmlns:a16="http://schemas.microsoft.com/office/drawing/2014/main" id="{770A61A1-BA72-E227-1532-DB05BC64777F}"/>
              </a:ext>
            </a:extLst>
          </p:cNvPr>
          <p:cNvSpPr>
            <a:spLocks noGrp="1"/>
          </p:cNvSpPr>
          <p:nvPr>
            <p:ph type="body" sz="quarter" idx="12" hasCustomPrompt="1"/>
          </p:nvPr>
        </p:nvSpPr>
        <p:spPr>
          <a:xfrm>
            <a:off x="860425" y="4688692"/>
            <a:ext cx="5810250" cy="369708"/>
          </a:xfrm>
        </p:spPr>
        <p:txBody>
          <a:bodyPr>
            <a:normAutofit/>
          </a:bodyPr>
          <a:lstStyle>
            <a:lvl1pPr marL="0" indent="0">
              <a:buNone/>
              <a:defRPr sz="2000">
                <a:solidFill>
                  <a:schemeClr val="bg1"/>
                </a:solidFill>
              </a:defRPr>
            </a:lvl1pPr>
          </a:lstStyle>
          <a:p>
            <a:pPr lvl="0"/>
            <a:r>
              <a:rPr lang="en-US"/>
              <a:t>Date</a:t>
            </a:r>
          </a:p>
        </p:txBody>
      </p:sp>
      <p:sp>
        <p:nvSpPr>
          <p:cNvPr id="4" name="Picture Placeholder 11">
            <a:extLst>
              <a:ext uri="{FF2B5EF4-FFF2-40B4-BE49-F238E27FC236}">
                <a16:creationId xmlns:a16="http://schemas.microsoft.com/office/drawing/2014/main" id="{A961780D-6278-0C77-ACA1-CF045A1D1898}"/>
              </a:ext>
            </a:extLst>
          </p:cNvPr>
          <p:cNvSpPr>
            <a:spLocks noGrp="1"/>
          </p:cNvSpPr>
          <p:nvPr>
            <p:ph type="pic" sz="quarter" idx="10"/>
          </p:nvPr>
        </p:nvSpPr>
        <p:spPr>
          <a:xfrm>
            <a:off x="8108950" y="0"/>
            <a:ext cx="4083050" cy="6858000"/>
          </a:xfrm>
        </p:spPr>
        <p:txBody>
          <a:bodyPr/>
          <a:lstStyle/>
          <a:p>
            <a:r>
              <a:rPr lang="en-US"/>
              <a:t>Click icon to add picture</a:t>
            </a:r>
          </a:p>
        </p:txBody>
      </p:sp>
    </p:spTree>
    <p:custDataLst>
      <p:tags r:id="rId1"/>
    </p:custDataLst>
    <p:extLst>
      <p:ext uri="{BB962C8B-B14F-4D97-AF65-F5344CB8AC3E}">
        <p14:creationId xmlns:p14="http://schemas.microsoft.com/office/powerpoint/2010/main" val="263503421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Single Container - Title and Bullets Full Widt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C87CF-2822-59E7-D5B0-34554418998C}"/>
              </a:ext>
            </a:extLst>
          </p:cNvPr>
          <p:cNvSpPr>
            <a:spLocks noGrp="1"/>
          </p:cNvSpPr>
          <p:nvPr>
            <p:ph type="title"/>
          </p:nvPr>
        </p:nvSpPr>
        <p:spPr>
          <a:xfrm>
            <a:off x="838200" y="604434"/>
            <a:ext cx="10515600" cy="705173"/>
          </a:xfrm>
        </p:spPr>
        <p:txBody>
          <a:bodyPr anchor="t" anchorCtr="0">
            <a:normAutofit/>
          </a:bodyPr>
          <a:lstStyle>
            <a:lvl1pPr>
              <a:defRPr lang="en-US" sz="4400" b="1" i="0" kern="1200" dirty="0">
                <a:solidFill>
                  <a:schemeClr val="tx2"/>
                </a:solidFill>
                <a:latin typeface="Franklin Gothic Demi" panose="020B0603020102020204" pitchFamily="34" charset="0"/>
                <a:ea typeface="+mj-ea"/>
                <a:cs typeface="+mj-cs"/>
              </a:defRPr>
            </a:lvl1pPr>
          </a:lstStyle>
          <a:p>
            <a:r>
              <a:rPr lang="en-US"/>
              <a:t>Click to edit Master title style</a:t>
            </a:r>
          </a:p>
        </p:txBody>
      </p:sp>
      <p:sp>
        <p:nvSpPr>
          <p:cNvPr id="6" name="Content Placeholder 2">
            <a:extLst>
              <a:ext uri="{FF2B5EF4-FFF2-40B4-BE49-F238E27FC236}">
                <a16:creationId xmlns:a16="http://schemas.microsoft.com/office/drawing/2014/main" id="{A7BDD5D3-CE19-0926-CAF9-272B6BD58427}"/>
              </a:ext>
            </a:extLst>
          </p:cNvPr>
          <p:cNvSpPr>
            <a:spLocks noGrp="1"/>
          </p:cNvSpPr>
          <p:nvPr>
            <p:ph idx="13" hasCustomPrompt="1"/>
          </p:nvPr>
        </p:nvSpPr>
        <p:spPr>
          <a:xfrm>
            <a:off x="838200" y="1523731"/>
            <a:ext cx="8910234" cy="4202893"/>
          </a:xfrm>
        </p:spPr>
        <p:txBody>
          <a:bodyPr tIns="0">
            <a:noAutofit/>
          </a:bodyPr>
          <a:lstStyle>
            <a:lvl1pPr marL="0" indent="0" algn="l" defTabSz="914400" rtl="0" eaLnBrk="1" latinLnBrk="0" hangingPunct="1">
              <a:lnSpc>
                <a:spcPct val="100000"/>
              </a:lnSpc>
              <a:spcBef>
                <a:spcPts val="1000"/>
              </a:spcBef>
              <a:spcAft>
                <a:spcPts val="600"/>
              </a:spcAft>
              <a:buClr>
                <a:schemeClr val="accent1"/>
              </a:buClr>
              <a:buSzPct val="100000"/>
              <a:buFont typeface="Arial" panose="020B0604020202020204" pitchFamily="34" charset="0"/>
              <a:buNone/>
              <a:tabLst/>
              <a:defRPr lang="en-US" sz="2800" b="1" kern="1200" dirty="0">
                <a:solidFill>
                  <a:schemeClr val="accent1"/>
                </a:solidFill>
                <a:latin typeface="Franklin Gothic Book" panose="020B0503020102020204" pitchFamily="34" charset="0"/>
                <a:ea typeface="+mn-ea"/>
                <a:cs typeface="+mn-cs"/>
              </a:defRPr>
            </a:lvl1pPr>
            <a:lvl2pPr marL="685800" indent="-228600">
              <a:lnSpc>
                <a:spcPct val="100000"/>
              </a:lnSpc>
              <a:spcAft>
                <a:spcPts val="600"/>
              </a:spcAft>
              <a:buClr>
                <a:schemeClr val="accent1"/>
              </a:buClr>
              <a:buFont typeface="Wingdings" panose="05000000000000000000" pitchFamily="2" charset="2"/>
              <a:buChar char="§"/>
              <a:defRPr lang="en-US" sz="2800" b="0" i="0" kern="1200" dirty="0">
                <a:solidFill>
                  <a:schemeClr val="tx1"/>
                </a:solidFill>
                <a:latin typeface="Franklin Gothic Book" panose="020B0503020102020204" pitchFamily="34" charset="0"/>
                <a:ea typeface="+mn-ea"/>
                <a:cs typeface="+mn-cs"/>
              </a:defRPr>
            </a:lvl2pPr>
            <a:lvl3pPr marL="1143000" indent="-228600">
              <a:lnSpc>
                <a:spcPct val="100000"/>
              </a:lnSpc>
              <a:spcAft>
                <a:spcPts val="600"/>
              </a:spcAft>
              <a:buClr>
                <a:schemeClr val="accent1"/>
              </a:buClr>
              <a:buFont typeface="Courier New" panose="02070309020205020404" pitchFamily="49" charset="0"/>
              <a:buChar char="o"/>
              <a:defRPr/>
            </a:lvl3pPr>
            <a:lvl4pPr marL="1600200" indent="-228600">
              <a:lnSpc>
                <a:spcPct val="100000"/>
              </a:lnSpc>
              <a:spcAft>
                <a:spcPts val="600"/>
              </a:spcAft>
              <a:buClr>
                <a:schemeClr val="accent1"/>
              </a:buClr>
              <a:buFont typeface="Courier New" panose="02070309020205020404" pitchFamily="49" charset="0"/>
              <a:buChar char="o"/>
              <a:defRPr/>
            </a:lvl4pPr>
            <a:lvl5pPr>
              <a:lnSpc>
                <a:spcPct val="100000"/>
              </a:lnSpc>
              <a:spcAft>
                <a:spcPts val="600"/>
              </a:spcAft>
              <a:buClr>
                <a:schemeClr val="accent1"/>
              </a:buClr>
              <a:defRPr/>
            </a:lvl5pPr>
          </a:lstStyle>
          <a:p>
            <a:pPr marL="0" marR="0" lvl="0" indent="0" algn="l" defTabSz="914400" rtl="0" eaLnBrk="1" fontAlgn="auto" latinLnBrk="0" hangingPunct="1">
              <a:lnSpc>
                <a:spcPct val="150000"/>
              </a:lnSpc>
              <a:spcBef>
                <a:spcPts val="1000"/>
              </a:spcBef>
              <a:spcAft>
                <a:spcPts val="0"/>
              </a:spcAft>
              <a:buClr>
                <a:schemeClr val="accent2"/>
              </a:buClr>
              <a:buSzPct val="115000"/>
              <a:buFont typeface="Wingdings" pitchFamily="2" charset="2"/>
              <a:buNone/>
              <a:tabLst/>
              <a:defRPr/>
            </a:pPr>
            <a:r>
              <a:rPr lang="en-US"/>
              <a:t>Single container slide</a:t>
            </a:r>
          </a:p>
          <a:p>
            <a:pPr lvl="1"/>
            <a:r>
              <a:rPr lang="en-US"/>
              <a:t>Click to add level 1 bullet</a:t>
            </a:r>
          </a:p>
          <a:p>
            <a:pPr lvl="2"/>
            <a:r>
              <a:rPr lang="en-US"/>
              <a:t>Click to add level 2 bullets </a:t>
            </a:r>
          </a:p>
        </p:txBody>
      </p:sp>
      <p:sp>
        <p:nvSpPr>
          <p:cNvPr id="7" name="Rectangle 6">
            <a:extLst>
              <a:ext uri="{FF2B5EF4-FFF2-40B4-BE49-F238E27FC236}">
                <a16:creationId xmlns:a16="http://schemas.microsoft.com/office/drawing/2014/main" id="{7D053A74-BEFA-25B1-A547-1CCE78C44B57}"/>
              </a:ext>
              <a:ext uri="{C183D7F6-B498-43B3-948B-1728B52AA6E4}">
                <adec:decorative xmlns:adec="http://schemas.microsoft.com/office/drawing/2017/decorative" val="1"/>
              </a:ext>
            </a:extLst>
          </p:cNvPr>
          <p:cNvSpPr/>
          <p:nvPr userDrawn="1"/>
        </p:nvSpPr>
        <p:spPr>
          <a:xfrm>
            <a:off x="0" y="6146800"/>
            <a:ext cx="12192000" cy="711200"/>
          </a:xfrm>
          <a:prstGeom prst="rect">
            <a:avLst/>
          </a:pr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941C570B-8C7F-F491-A176-2DFDF8533C9E}"/>
              </a:ex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lvl1pPr>
              <a:defRPr>
                <a:solidFill>
                  <a:schemeClr val="tx2"/>
                </a:solidFill>
              </a:defRPr>
            </a:lvl1pPr>
          </a:lstStyle>
          <a:p>
            <a:fld id="{D0F3292A-440C-FC4D-A38E-E9E6D4317AF8}" type="slidenum">
              <a:rPr lang="en-US" smtClean="0"/>
              <a:pPr/>
              <a:t>‹#›</a:t>
            </a:fld>
            <a:endParaRPr lang="en-US"/>
          </a:p>
        </p:txBody>
      </p:sp>
      <p:pic>
        <p:nvPicPr>
          <p:cNvPr id="9" name="Picture 8">
            <a:extLst>
              <a:ext uri="{FF2B5EF4-FFF2-40B4-BE49-F238E27FC236}">
                <a16:creationId xmlns:a16="http://schemas.microsoft.com/office/drawing/2014/main" id="{44218340-347E-24B1-2CC6-832520AF06A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49519" y="6283085"/>
            <a:ext cx="1580732" cy="438390"/>
          </a:xfrm>
          <a:prstGeom prst="rect">
            <a:avLst/>
          </a:prstGeom>
        </p:spPr>
      </p:pic>
      <p:pic>
        <p:nvPicPr>
          <p:cNvPr id="3" name="Picture 2">
            <a:extLst>
              <a:ext uri="{FF2B5EF4-FFF2-40B4-BE49-F238E27FC236}">
                <a16:creationId xmlns:a16="http://schemas.microsoft.com/office/drawing/2014/main" id="{93A85B84-FA9A-440E-B3AA-3340B0BBBBE5}"/>
              </a:ext>
            </a:extLst>
          </p:cNvPr>
          <p:cNvPicPr>
            <a:picLocks noChangeAspect="1"/>
          </p:cNvPicPr>
          <p:nvPr userDrawn="1"/>
        </p:nvPicPr>
        <p:blipFill>
          <a:blip r:embed="rId3"/>
          <a:srcRect/>
          <a:stretch/>
        </p:blipFill>
        <p:spPr>
          <a:xfrm>
            <a:off x="2286783" y="6207982"/>
            <a:ext cx="1450332" cy="640079"/>
          </a:xfrm>
          <a:prstGeom prst="rect">
            <a:avLst/>
          </a:prstGeom>
        </p:spPr>
      </p:pic>
    </p:spTree>
    <p:extLst>
      <p:ext uri="{BB962C8B-B14F-4D97-AF65-F5344CB8AC3E}">
        <p14:creationId xmlns:p14="http://schemas.microsoft.com/office/powerpoint/2010/main" val="17311526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Single Container - Title and Bullets Full Widt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C87CF-2822-59E7-D5B0-34554418998C}"/>
              </a:ext>
            </a:extLst>
          </p:cNvPr>
          <p:cNvSpPr>
            <a:spLocks noGrp="1"/>
          </p:cNvSpPr>
          <p:nvPr>
            <p:ph type="title"/>
          </p:nvPr>
        </p:nvSpPr>
        <p:spPr>
          <a:xfrm>
            <a:off x="838200" y="604434"/>
            <a:ext cx="10515600" cy="705173"/>
          </a:xfrm>
        </p:spPr>
        <p:txBody>
          <a:bodyPr anchor="t" anchorCtr="0">
            <a:normAutofit/>
          </a:bodyPr>
          <a:lstStyle>
            <a:lvl1pPr>
              <a:defRPr lang="en-US" sz="4400" b="1" i="0" kern="1200" dirty="0">
                <a:solidFill>
                  <a:schemeClr val="tx2"/>
                </a:solidFill>
                <a:latin typeface="Franklin Gothic Demi" panose="020B0603020102020204" pitchFamily="34" charset="0"/>
                <a:ea typeface="+mj-ea"/>
                <a:cs typeface="+mj-cs"/>
              </a:defRPr>
            </a:lvl1pPr>
          </a:lstStyle>
          <a:p>
            <a:r>
              <a:rPr lang="en-US"/>
              <a:t>Click to edit Master title style</a:t>
            </a:r>
          </a:p>
        </p:txBody>
      </p:sp>
      <p:sp>
        <p:nvSpPr>
          <p:cNvPr id="6" name="Content Placeholder 2">
            <a:extLst>
              <a:ext uri="{FF2B5EF4-FFF2-40B4-BE49-F238E27FC236}">
                <a16:creationId xmlns:a16="http://schemas.microsoft.com/office/drawing/2014/main" id="{A7BDD5D3-CE19-0926-CAF9-272B6BD58427}"/>
              </a:ext>
            </a:extLst>
          </p:cNvPr>
          <p:cNvSpPr>
            <a:spLocks noGrp="1"/>
          </p:cNvSpPr>
          <p:nvPr>
            <p:ph idx="13" hasCustomPrompt="1"/>
          </p:nvPr>
        </p:nvSpPr>
        <p:spPr>
          <a:xfrm>
            <a:off x="838200" y="1523731"/>
            <a:ext cx="8910234" cy="4202893"/>
          </a:xfrm>
        </p:spPr>
        <p:txBody>
          <a:bodyPr tIns="0">
            <a:noAutofit/>
          </a:bodyPr>
          <a:lstStyle>
            <a:lvl1pPr marL="0" indent="0" algn="l" defTabSz="914400" rtl="0" eaLnBrk="1" latinLnBrk="0" hangingPunct="1">
              <a:lnSpc>
                <a:spcPct val="100000"/>
              </a:lnSpc>
              <a:spcBef>
                <a:spcPts val="1000"/>
              </a:spcBef>
              <a:spcAft>
                <a:spcPts val="600"/>
              </a:spcAft>
              <a:buClr>
                <a:schemeClr val="accent1"/>
              </a:buClr>
              <a:buSzPct val="100000"/>
              <a:buFont typeface="Arial" panose="020B0604020202020204" pitchFamily="34" charset="0"/>
              <a:buNone/>
              <a:tabLst/>
              <a:defRPr lang="en-US" sz="2800" b="1" kern="1200" dirty="0">
                <a:solidFill>
                  <a:schemeClr val="accent1"/>
                </a:solidFill>
                <a:latin typeface="Franklin Gothic Book" panose="020B0503020102020204" pitchFamily="34" charset="0"/>
                <a:ea typeface="+mn-ea"/>
                <a:cs typeface="+mn-cs"/>
              </a:defRPr>
            </a:lvl1pPr>
            <a:lvl2pPr marL="685800" indent="-228600">
              <a:lnSpc>
                <a:spcPct val="100000"/>
              </a:lnSpc>
              <a:spcAft>
                <a:spcPts val="600"/>
              </a:spcAft>
              <a:buClr>
                <a:schemeClr val="accent1"/>
              </a:buClr>
              <a:buFont typeface="Wingdings" panose="05000000000000000000" pitchFamily="2" charset="2"/>
              <a:buChar char="§"/>
              <a:defRPr lang="en-US" sz="2800" b="0" i="0" kern="1200" dirty="0">
                <a:solidFill>
                  <a:schemeClr val="tx1"/>
                </a:solidFill>
                <a:latin typeface="Franklin Gothic Book" panose="020B0503020102020204" pitchFamily="34" charset="0"/>
                <a:ea typeface="+mn-ea"/>
                <a:cs typeface="+mn-cs"/>
              </a:defRPr>
            </a:lvl2pPr>
            <a:lvl3pPr marL="1143000" indent="-228600">
              <a:lnSpc>
                <a:spcPct val="100000"/>
              </a:lnSpc>
              <a:spcAft>
                <a:spcPts val="600"/>
              </a:spcAft>
              <a:buClr>
                <a:schemeClr val="accent1"/>
              </a:buClr>
              <a:buFont typeface="Courier New" panose="02070309020205020404" pitchFamily="49" charset="0"/>
              <a:buChar char="o"/>
              <a:defRPr/>
            </a:lvl3pPr>
            <a:lvl4pPr marL="1600200" indent="-228600">
              <a:lnSpc>
                <a:spcPct val="100000"/>
              </a:lnSpc>
              <a:spcAft>
                <a:spcPts val="600"/>
              </a:spcAft>
              <a:buClr>
                <a:schemeClr val="accent1"/>
              </a:buClr>
              <a:buFont typeface="Courier New" panose="02070309020205020404" pitchFamily="49" charset="0"/>
              <a:buChar char="o"/>
              <a:defRPr/>
            </a:lvl4pPr>
            <a:lvl5pPr>
              <a:lnSpc>
                <a:spcPct val="100000"/>
              </a:lnSpc>
              <a:spcAft>
                <a:spcPts val="600"/>
              </a:spcAft>
              <a:buClr>
                <a:schemeClr val="accent1"/>
              </a:buClr>
              <a:defRPr/>
            </a:lvl5pPr>
          </a:lstStyle>
          <a:p>
            <a:pPr marL="0" marR="0" lvl="0" indent="0" algn="l" defTabSz="914400" rtl="0" eaLnBrk="1" fontAlgn="auto" latinLnBrk="0" hangingPunct="1">
              <a:lnSpc>
                <a:spcPct val="150000"/>
              </a:lnSpc>
              <a:spcBef>
                <a:spcPts val="1000"/>
              </a:spcBef>
              <a:spcAft>
                <a:spcPts val="0"/>
              </a:spcAft>
              <a:buClr>
                <a:schemeClr val="accent2"/>
              </a:buClr>
              <a:buSzPct val="115000"/>
              <a:buFont typeface="Wingdings" pitchFamily="2" charset="2"/>
              <a:buNone/>
              <a:tabLst/>
              <a:defRPr/>
            </a:pPr>
            <a:r>
              <a:rPr lang="en-US"/>
              <a:t>Single container slide</a:t>
            </a:r>
          </a:p>
          <a:p>
            <a:pPr lvl="1"/>
            <a:r>
              <a:rPr lang="en-US"/>
              <a:t>Click to add level 1 bullet</a:t>
            </a:r>
          </a:p>
          <a:p>
            <a:pPr lvl="2"/>
            <a:r>
              <a:rPr lang="en-US"/>
              <a:t>Click to add level 2 bullets </a:t>
            </a:r>
          </a:p>
        </p:txBody>
      </p:sp>
      <p:sp>
        <p:nvSpPr>
          <p:cNvPr id="7" name="Rectangle 6">
            <a:extLst>
              <a:ext uri="{FF2B5EF4-FFF2-40B4-BE49-F238E27FC236}">
                <a16:creationId xmlns:a16="http://schemas.microsoft.com/office/drawing/2014/main" id="{7D053A74-BEFA-25B1-A547-1CCE78C44B57}"/>
              </a:ext>
              <a:ext uri="{C183D7F6-B498-43B3-948B-1728B52AA6E4}">
                <adec:decorative xmlns:adec="http://schemas.microsoft.com/office/drawing/2017/decorative" val="1"/>
              </a:ext>
            </a:extLst>
          </p:cNvPr>
          <p:cNvSpPr/>
          <p:nvPr userDrawn="1"/>
        </p:nvSpPr>
        <p:spPr>
          <a:xfrm>
            <a:off x="0" y="6146800"/>
            <a:ext cx="12192000" cy="711200"/>
          </a:xfrm>
          <a:prstGeom prst="rect">
            <a:avLst/>
          </a:pr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941C570B-8C7F-F491-A176-2DFDF8533C9E}"/>
              </a:ex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lvl1pPr>
              <a:defRPr>
                <a:solidFill>
                  <a:schemeClr val="tx2"/>
                </a:solidFill>
              </a:defRPr>
            </a:lvl1pPr>
          </a:lstStyle>
          <a:p>
            <a:fld id="{D0F3292A-440C-FC4D-A38E-E9E6D4317AF8}" type="slidenum">
              <a:rPr lang="en-US" smtClean="0"/>
              <a:pPr/>
              <a:t>‹#›</a:t>
            </a:fld>
            <a:endParaRPr lang="en-US"/>
          </a:p>
        </p:txBody>
      </p:sp>
      <p:pic>
        <p:nvPicPr>
          <p:cNvPr id="9" name="Picture 8">
            <a:extLst>
              <a:ext uri="{FF2B5EF4-FFF2-40B4-BE49-F238E27FC236}">
                <a16:creationId xmlns:a16="http://schemas.microsoft.com/office/drawing/2014/main" id="{44218340-347E-24B1-2CC6-832520AF06A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49519" y="6283085"/>
            <a:ext cx="1580732" cy="438390"/>
          </a:xfrm>
          <a:prstGeom prst="rect">
            <a:avLst/>
          </a:prstGeom>
        </p:spPr>
      </p:pic>
    </p:spTree>
    <p:extLst>
      <p:ext uri="{BB962C8B-B14F-4D97-AF65-F5344CB8AC3E}">
        <p14:creationId xmlns:p14="http://schemas.microsoft.com/office/powerpoint/2010/main" val="12002069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_Single Container - Title and Bullets Full Widt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C87CF-2822-59E7-D5B0-34554418998C}"/>
              </a:ext>
            </a:extLst>
          </p:cNvPr>
          <p:cNvSpPr>
            <a:spLocks noGrp="1"/>
          </p:cNvSpPr>
          <p:nvPr>
            <p:ph type="title"/>
          </p:nvPr>
        </p:nvSpPr>
        <p:spPr>
          <a:xfrm>
            <a:off x="838200" y="604434"/>
            <a:ext cx="10515600" cy="705173"/>
          </a:xfrm>
        </p:spPr>
        <p:txBody>
          <a:bodyPr anchor="t" anchorCtr="0">
            <a:normAutofit/>
          </a:bodyPr>
          <a:lstStyle>
            <a:lvl1pPr>
              <a:defRPr lang="en-US" sz="4400" b="1" i="0" kern="1200" dirty="0">
                <a:solidFill>
                  <a:schemeClr val="tx2"/>
                </a:solidFill>
                <a:latin typeface="Franklin Gothic Demi" panose="020B0603020102020204" pitchFamily="34" charset="0"/>
                <a:ea typeface="+mj-ea"/>
                <a:cs typeface="+mj-cs"/>
              </a:defRPr>
            </a:lvl1pPr>
          </a:lstStyle>
          <a:p>
            <a:r>
              <a:rPr lang="en-US"/>
              <a:t>Click to edit Master title style</a:t>
            </a:r>
          </a:p>
        </p:txBody>
      </p:sp>
      <p:sp>
        <p:nvSpPr>
          <p:cNvPr id="6" name="Content Placeholder 2">
            <a:extLst>
              <a:ext uri="{FF2B5EF4-FFF2-40B4-BE49-F238E27FC236}">
                <a16:creationId xmlns:a16="http://schemas.microsoft.com/office/drawing/2014/main" id="{A7BDD5D3-CE19-0926-CAF9-272B6BD58427}"/>
              </a:ext>
            </a:extLst>
          </p:cNvPr>
          <p:cNvSpPr>
            <a:spLocks noGrp="1"/>
          </p:cNvSpPr>
          <p:nvPr>
            <p:ph idx="13" hasCustomPrompt="1"/>
          </p:nvPr>
        </p:nvSpPr>
        <p:spPr>
          <a:xfrm>
            <a:off x="838200" y="1523731"/>
            <a:ext cx="8910234" cy="4202893"/>
          </a:xfrm>
        </p:spPr>
        <p:txBody>
          <a:bodyPr tIns="0">
            <a:noAutofit/>
          </a:bodyPr>
          <a:lstStyle>
            <a:lvl1pPr marL="0" indent="0" algn="l" defTabSz="914400" rtl="0" eaLnBrk="1" latinLnBrk="0" hangingPunct="1">
              <a:lnSpc>
                <a:spcPct val="100000"/>
              </a:lnSpc>
              <a:spcBef>
                <a:spcPts val="1000"/>
              </a:spcBef>
              <a:spcAft>
                <a:spcPts val="600"/>
              </a:spcAft>
              <a:buClr>
                <a:schemeClr val="accent1"/>
              </a:buClr>
              <a:buSzPct val="100000"/>
              <a:buFont typeface="Arial" panose="020B0604020202020204" pitchFamily="34" charset="0"/>
              <a:buNone/>
              <a:tabLst/>
              <a:defRPr lang="en-US" sz="2800" b="1" kern="1200" dirty="0">
                <a:solidFill>
                  <a:schemeClr val="accent1"/>
                </a:solidFill>
                <a:latin typeface="Franklin Gothic Book" panose="020B0503020102020204" pitchFamily="34" charset="0"/>
                <a:ea typeface="+mn-ea"/>
                <a:cs typeface="+mn-cs"/>
              </a:defRPr>
            </a:lvl1pPr>
            <a:lvl2pPr marL="685800" indent="-228600">
              <a:lnSpc>
                <a:spcPct val="100000"/>
              </a:lnSpc>
              <a:spcAft>
                <a:spcPts val="600"/>
              </a:spcAft>
              <a:buClr>
                <a:schemeClr val="accent1"/>
              </a:buClr>
              <a:buFont typeface="Wingdings" panose="05000000000000000000" pitchFamily="2" charset="2"/>
              <a:buChar char="§"/>
              <a:defRPr lang="en-US" sz="2800" b="0" i="0" kern="1200" dirty="0">
                <a:solidFill>
                  <a:schemeClr val="tx1"/>
                </a:solidFill>
                <a:latin typeface="Franklin Gothic Book" panose="020B0503020102020204" pitchFamily="34" charset="0"/>
                <a:ea typeface="+mn-ea"/>
                <a:cs typeface="+mn-cs"/>
              </a:defRPr>
            </a:lvl2pPr>
            <a:lvl3pPr marL="1143000" indent="-228600">
              <a:lnSpc>
                <a:spcPct val="100000"/>
              </a:lnSpc>
              <a:spcAft>
                <a:spcPts val="600"/>
              </a:spcAft>
              <a:buClr>
                <a:schemeClr val="accent1"/>
              </a:buClr>
              <a:buFont typeface="Courier New" panose="02070309020205020404" pitchFamily="49" charset="0"/>
              <a:buChar char="o"/>
              <a:defRPr/>
            </a:lvl3pPr>
            <a:lvl4pPr marL="1600200" indent="-228600">
              <a:lnSpc>
                <a:spcPct val="100000"/>
              </a:lnSpc>
              <a:spcAft>
                <a:spcPts val="600"/>
              </a:spcAft>
              <a:buClr>
                <a:schemeClr val="accent1"/>
              </a:buClr>
              <a:buFont typeface="Courier New" panose="02070309020205020404" pitchFamily="49" charset="0"/>
              <a:buChar char="o"/>
              <a:defRPr/>
            </a:lvl4pPr>
            <a:lvl5pPr>
              <a:lnSpc>
                <a:spcPct val="100000"/>
              </a:lnSpc>
              <a:spcAft>
                <a:spcPts val="600"/>
              </a:spcAft>
              <a:buClr>
                <a:schemeClr val="accent1"/>
              </a:buClr>
              <a:defRPr/>
            </a:lvl5pPr>
          </a:lstStyle>
          <a:p>
            <a:pPr marL="0" marR="0" lvl="0" indent="0" algn="l" defTabSz="914400" rtl="0" eaLnBrk="1" fontAlgn="auto" latinLnBrk="0" hangingPunct="1">
              <a:lnSpc>
                <a:spcPct val="150000"/>
              </a:lnSpc>
              <a:spcBef>
                <a:spcPts val="1000"/>
              </a:spcBef>
              <a:spcAft>
                <a:spcPts val="0"/>
              </a:spcAft>
              <a:buClr>
                <a:schemeClr val="accent2"/>
              </a:buClr>
              <a:buSzPct val="115000"/>
              <a:buFont typeface="Wingdings" pitchFamily="2" charset="2"/>
              <a:buNone/>
              <a:tabLst/>
              <a:defRPr/>
            </a:pPr>
            <a:r>
              <a:rPr lang="en-US"/>
              <a:t>Single container slide</a:t>
            </a:r>
          </a:p>
          <a:p>
            <a:pPr lvl="1"/>
            <a:r>
              <a:rPr lang="en-US"/>
              <a:t>Click to add level 1 bullet</a:t>
            </a:r>
          </a:p>
          <a:p>
            <a:pPr lvl="2"/>
            <a:r>
              <a:rPr lang="en-US"/>
              <a:t>Click to add level 2 bullets </a:t>
            </a:r>
          </a:p>
        </p:txBody>
      </p:sp>
      <p:sp>
        <p:nvSpPr>
          <p:cNvPr id="7" name="Rectangle 6">
            <a:extLst>
              <a:ext uri="{FF2B5EF4-FFF2-40B4-BE49-F238E27FC236}">
                <a16:creationId xmlns:a16="http://schemas.microsoft.com/office/drawing/2014/main" id="{7D053A74-BEFA-25B1-A547-1CCE78C44B57}"/>
              </a:ext>
              <a:ext uri="{C183D7F6-B498-43B3-948B-1728B52AA6E4}">
                <adec:decorative xmlns:adec="http://schemas.microsoft.com/office/drawing/2017/decorative" val="1"/>
              </a:ext>
            </a:extLst>
          </p:cNvPr>
          <p:cNvSpPr/>
          <p:nvPr userDrawn="1"/>
        </p:nvSpPr>
        <p:spPr>
          <a:xfrm>
            <a:off x="0" y="6146800"/>
            <a:ext cx="12192000" cy="711200"/>
          </a:xfrm>
          <a:prstGeom prst="rect">
            <a:avLst/>
          </a:pr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941C570B-8C7F-F491-A176-2DFDF8533C9E}"/>
              </a:ex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lvl1pPr>
              <a:defRPr>
                <a:solidFill>
                  <a:schemeClr val="tx2"/>
                </a:solidFill>
              </a:defRPr>
            </a:lvl1pPr>
          </a:lstStyle>
          <a:p>
            <a:fld id="{D0F3292A-440C-FC4D-A38E-E9E6D4317AF8}" type="slidenum">
              <a:rPr lang="en-US" smtClean="0"/>
              <a:pPr/>
              <a:t>‹#›</a:t>
            </a:fld>
            <a:endParaRPr lang="en-US"/>
          </a:p>
        </p:txBody>
      </p:sp>
      <p:pic>
        <p:nvPicPr>
          <p:cNvPr id="3" name="Picture 2">
            <a:extLst>
              <a:ext uri="{FF2B5EF4-FFF2-40B4-BE49-F238E27FC236}">
                <a16:creationId xmlns:a16="http://schemas.microsoft.com/office/drawing/2014/main" id="{7CADC144-B312-218E-7562-F13A2390AF4D}"/>
              </a:ext>
            </a:extLst>
          </p:cNvPr>
          <p:cNvPicPr>
            <a:picLocks noChangeAspect="1"/>
          </p:cNvPicPr>
          <p:nvPr userDrawn="1"/>
        </p:nvPicPr>
        <p:blipFill>
          <a:blip r:embed="rId2"/>
          <a:srcRect/>
          <a:stretch/>
        </p:blipFill>
        <p:spPr>
          <a:xfrm>
            <a:off x="855547" y="6207982"/>
            <a:ext cx="1450332" cy="640079"/>
          </a:xfrm>
          <a:prstGeom prst="rect">
            <a:avLst/>
          </a:prstGeom>
        </p:spPr>
      </p:pic>
    </p:spTree>
    <p:extLst>
      <p:ext uri="{BB962C8B-B14F-4D97-AF65-F5344CB8AC3E}">
        <p14:creationId xmlns:p14="http://schemas.microsoft.com/office/powerpoint/2010/main" val="16335556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_Title and Bullets Full Widt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C87CF-2822-59E7-D5B0-34554418998C}"/>
              </a:ext>
            </a:extLst>
          </p:cNvPr>
          <p:cNvSpPr>
            <a:spLocks noGrp="1"/>
          </p:cNvSpPr>
          <p:nvPr>
            <p:ph type="title"/>
          </p:nvPr>
        </p:nvSpPr>
        <p:spPr>
          <a:xfrm>
            <a:off x="838200" y="604434"/>
            <a:ext cx="10515600" cy="705173"/>
          </a:xfrm>
        </p:spPr>
        <p:txBody>
          <a:bodyPr anchor="t" anchorCtr="0"/>
          <a:lstStyle>
            <a:lvl1pPr>
              <a:defRPr>
                <a:solidFill>
                  <a:schemeClr val="tx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A6BD9B4B-87B5-54A1-ED8B-C2C524DF212A}"/>
              </a:ext>
            </a:extLst>
          </p:cNvPr>
          <p:cNvSpPr>
            <a:spLocks noGrp="1"/>
          </p:cNvSpPr>
          <p:nvPr>
            <p:ph idx="1"/>
          </p:nvPr>
        </p:nvSpPr>
        <p:spPr>
          <a:xfrm>
            <a:off x="838200" y="1523731"/>
            <a:ext cx="8600268" cy="4202893"/>
          </a:xfrm>
        </p:spPr>
        <p:txBody>
          <a:bodyPr>
            <a:noAutofit/>
          </a:bodyPr>
          <a:lstStyle>
            <a:lvl1pPr>
              <a:lnSpc>
                <a:spcPct val="100000"/>
              </a:lnSpc>
              <a:spcAft>
                <a:spcPts val="600"/>
              </a:spcAft>
              <a:buClr>
                <a:schemeClr val="accent1"/>
              </a:buClr>
              <a:defRPr sz="2800"/>
            </a:lvl1pPr>
            <a:lvl2pPr marL="685800" indent="-228600">
              <a:lnSpc>
                <a:spcPct val="100000"/>
              </a:lnSpc>
              <a:spcAft>
                <a:spcPts val="600"/>
              </a:spcAft>
              <a:buClr>
                <a:schemeClr val="accent1"/>
              </a:buClr>
              <a:buFont typeface="Courier New" panose="02070309020205020404" pitchFamily="49" charset="0"/>
              <a:buChar char="o"/>
              <a:defRPr sz="2800"/>
            </a:lvl2pPr>
            <a:lvl3pPr marL="1143000" indent="-228600">
              <a:lnSpc>
                <a:spcPct val="100000"/>
              </a:lnSpc>
              <a:spcAft>
                <a:spcPts val="600"/>
              </a:spcAft>
              <a:buClr>
                <a:schemeClr val="accent1"/>
              </a:buClr>
              <a:buFont typeface="Wingdings" pitchFamily="2" charset="2"/>
              <a:buChar char="§"/>
              <a:defRPr sz="2800"/>
            </a:lvl3pPr>
            <a:lvl4pPr marL="1600200" indent="-228600">
              <a:lnSpc>
                <a:spcPct val="100000"/>
              </a:lnSpc>
              <a:spcAft>
                <a:spcPts val="600"/>
              </a:spcAft>
              <a:buClr>
                <a:schemeClr val="accent1"/>
              </a:buClr>
              <a:buFont typeface="Courier New" panose="02070309020205020404" pitchFamily="49" charset="0"/>
              <a:buChar char="o"/>
              <a:defRPr sz="2800"/>
            </a:lvl4pPr>
            <a:lvl5pPr>
              <a:lnSpc>
                <a:spcPct val="100000"/>
              </a:lnSpc>
              <a:spcAft>
                <a:spcPts val="600"/>
              </a:spcAft>
              <a:buClr>
                <a:schemeClr val="accent1"/>
              </a:buCl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7D053A74-BEFA-25B1-A547-1CCE78C44B57}"/>
              </a:ext>
              <a:ext uri="{C183D7F6-B498-43B3-948B-1728B52AA6E4}">
                <adec:decorative xmlns:adec="http://schemas.microsoft.com/office/drawing/2017/decorative" val="1"/>
              </a:ext>
            </a:extLst>
          </p:cNvPr>
          <p:cNvSpPr/>
          <p:nvPr userDrawn="1"/>
        </p:nvSpPr>
        <p:spPr>
          <a:xfrm>
            <a:off x="0" y="6146800"/>
            <a:ext cx="12192000" cy="711200"/>
          </a:xfrm>
          <a:prstGeom prst="rect">
            <a:avLst/>
          </a:pr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941C570B-8C7F-F491-A176-2DFDF8533C9E}"/>
              </a:ex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lvl1pPr>
              <a:defRPr>
                <a:solidFill>
                  <a:schemeClr val="tx2"/>
                </a:solidFill>
              </a:defRPr>
            </a:lvl1pPr>
          </a:lstStyle>
          <a:p>
            <a:fld id="{D0F3292A-440C-FC4D-A38E-E9E6D4317AF8}" type="slidenum">
              <a:rPr lang="en-US" smtClean="0"/>
              <a:pPr/>
              <a:t>‹#›</a:t>
            </a:fld>
            <a:endParaRPr lang="en-US"/>
          </a:p>
        </p:txBody>
      </p:sp>
      <p:pic>
        <p:nvPicPr>
          <p:cNvPr id="9" name="Picture 8">
            <a:extLst>
              <a:ext uri="{FF2B5EF4-FFF2-40B4-BE49-F238E27FC236}">
                <a16:creationId xmlns:a16="http://schemas.microsoft.com/office/drawing/2014/main" id="{44218340-347E-24B1-2CC6-832520AF06A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49519" y="6283085"/>
            <a:ext cx="1580732" cy="438390"/>
          </a:xfrm>
          <a:prstGeom prst="rect">
            <a:avLst/>
          </a:prstGeom>
        </p:spPr>
      </p:pic>
    </p:spTree>
    <p:extLst>
      <p:ext uri="{BB962C8B-B14F-4D97-AF65-F5344CB8AC3E}">
        <p14:creationId xmlns:p14="http://schemas.microsoft.com/office/powerpoint/2010/main" val="11659624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6_Double Container_Title and Content with Image">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BD60852-00E9-3F20-EC61-6EEA0C2E6920}"/>
              </a:ext>
            </a:extLst>
          </p:cNvPr>
          <p:cNvSpPr>
            <a:spLocks noGrp="1"/>
          </p:cNvSpPr>
          <p:nvPr>
            <p:ph type="title"/>
          </p:nvPr>
        </p:nvSpPr>
        <p:spPr>
          <a:xfrm>
            <a:off x="838200" y="604434"/>
            <a:ext cx="10515600" cy="705173"/>
          </a:xfrm>
        </p:spPr>
        <p:txBody>
          <a:bodyPr anchor="t" anchorCtr="0"/>
          <a:lstStyle>
            <a:lvl1pPr>
              <a:defRPr>
                <a:solidFill>
                  <a:schemeClr val="tx2"/>
                </a:solidFill>
              </a:defRPr>
            </a:lvl1pPr>
          </a:lstStyle>
          <a:p>
            <a:r>
              <a:rPr lang="en-US"/>
              <a:t>Click to edit Master title style</a:t>
            </a:r>
          </a:p>
        </p:txBody>
      </p:sp>
      <p:sp>
        <p:nvSpPr>
          <p:cNvPr id="10" name="Content Placeholder 2">
            <a:extLst>
              <a:ext uri="{FF2B5EF4-FFF2-40B4-BE49-F238E27FC236}">
                <a16:creationId xmlns:a16="http://schemas.microsoft.com/office/drawing/2014/main" id="{D89DD478-0DE6-A2D3-66D5-8EE68B3A2A06}"/>
              </a:ext>
            </a:extLst>
          </p:cNvPr>
          <p:cNvSpPr>
            <a:spLocks noGrp="1"/>
          </p:cNvSpPr>
          <p:nvPr>
            <p:ph idx="1"/>
          </p:nvPr>
        </p:nvSpPr>
        <p:spPr>
          <a:xfrm>
            <a:off x="838200" y="1523731"/>
            <a:ext cx="5257800" cy="4202893"/>
          </a:xfrm>
        </p:spPr>
        <p:txBody>
          <a:bodyPr>
            <a:noAutofit/>
          </a:bodyPr>
          <a:lstStyle>
            <a:lvl1pPr marL="0" indent="0">
              <a:lnSpc>
                <a:spcPct val="100000"/>
              </a:lnSpc>
              <a:spcAft>
                <a:spcPts val="600"/>
              </a:spcAft>
              <a:buClr>
                <a:schemeClr val="accent1"/>
              </a:buClr>
              <a:buNone/>
              <a:defRPr/>
            </a:lvl1pPr>
            <a:lvl2pPr marL="457200" indent="0">
              <a:lnSpc>
                <a:spcPct val="100000"/>
              </a:lnSpc>
              <a:spcAft>
                <a:spcPts val="600"/>
              </a:spcAft>
              <a:buClr>
                <a:schemeClr val="accent1"/>
              </a:buClr>
              <a:buFont typeface="Courier New" panose="02070309020205020404" pitchFamily="49" charset="0"/>
              <a:buNone/>
              <a:defRPr/>
            </a:lvl2pPr>
            <a:lvl3pPr marL="914400" indent="0">
              <a:lnSpc>
                <a:spcPct val="100000"/>
              </a:lnSpc>
              <a:spcAft>
                <a:spcPts val="600"/>
              </a:spcAft>
              <a:buClr>
                <a:schemeClr val="accent1"/>
              </a:buClr>
              <a:buFont typeface="Wingdings" pitchFamily="2" charset="2"/>
              <a:buNone/>
              <a:defRPr/>
            </a:lvl3pPr>
            <a:lvl4pPr marL="1371600" indent="0">
              <a:lnSpc>
                <a:spcPct val="100000"/>
              </a:lnSpc>
              <a:spcAft>
                <a:spcPts val="600"/>
              </a:spcAft>
              <a:buClr>
                <a:schemeClr val="accent1"/>
              </a:buClr>
              <a:buFont typeface="Courier New" panose="02070309020205020404" pitchFamily="49" charset="0"/>
              <a:buNone/>
              <a:defRPr/>
            </a:lvl4pPr>
            <a:lvl5pPr marL="1828800" indent="0">
              <a:lnSpc>
                <a:spcPct val="100000"/>
              </a:lnSpc>
              <a:spcAft>
                <a:spcPts val="600"/>
              </a:spcAft>
              <a:buClr>
                <a:schemeClr val="accent1"/>
              </a:buClr>
              <a:buNone/>
              <a:defRPr/>
            </a:lvl5pPr>
          </a:lstStyle>
          <a:p>
            <a:pPr lvl="0"/>
            <a:r>
              <a:rPr lang="en-US"/>
              <a:t>Click to edit Master text styles</a:t>
            </a:r>
          </a:p>
        </p:txBody>
      </p:sp>
      <p:sp>
        <p:nvSpPr>
          <p:cNvPr id="5" name="Picture Placeholder 4">
            <a:extLst>
              <a:ext uri="{FF2B5EF4-FFF2-40B4-BE49-F238E27FC236}">
                <a16:creationId xmlns:a16="http://schemas.microsoft.com/office/drawing/2014/main" id="{4A65DE35-BAC3-3B6C-3019-B3E6773A39E4}"/>
              </a:ext>
            </a:extLst>
          </p:cNvPr>
          <p:cNvSpPr>
            <a:spLocks noGrp="1"/>
          </p:cNvSpPr>
          <p:nvPr>
            <p:ph type="pic" sz="quarter" idx="13"/>
          </p:nvPr>
        </p:nvSpPr>
        <p:spPr>
          <a:xfrm>
            <a:off x="6294438" y="1519156"/>
            <a:ext cx="5059362" cy="4202893"/>
          </a:xfrm>
        </p:spPr>
        <p:txBody>
          <a:bodyPr/>
          <a:lstStyle/>
          <a:p>
            <a:r>
              <a:rPr lang="en-US"/>
              <a:t>Click icon to add picture</a:t>
            </a:r>
          </a:p>
        </p:txBody>
      </p:sp>
      <p:sp>
        <p:nvSpPr>
          <p:cNvPr id="7" name="Rectangle 6">
            <a:extLst>
              <a:ext uri="{FF2B5EF4-FFF2-40B4-BE49-F238E27FC236}">
                <a16:creationId xmlns:a16="http://schemas.microsoft.com/office/drawing/2014/main" id="{7D053A74-BEFA-25B1-A547-1CCE78C44B57}"/>
              </a:ext>
              <a:ext uri="{C183D7F6-B498-43B3-948B-1728B52AA6E4}">
                <adec:decorative xmlns:adec="http://schemas.microsoft.com/office/drawing/2017/decorative" val="1"/>
              </a:ext>
            </a:extLst>
          </p:cNvPr>
          <p:cNvSpPr/>
          <p:nvPr userDrawn="1"/>
        </p:nvSpPr>
        <p:spPr>
          <a:xfrm>
            <a:off x="0" y="6146800"/>
            <a:ext cx="12192000" cy="711200"/>
          </a:xfrm>
          <a:prstGeom prst="rect">
            <a:avLst/>
          </a:pr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941C570B-8C7F-F491-A176-2DFDF8533C9E}"/>
              </a:ex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lvl1pPr>
              <a:defRPr>
                <a:solidFill>
                  <a:schemeClr val="tx2"/>
                </a:solidFill>
              </a:defRPr>
            </a:lvl1pPr>
          </a:lstStyle>
          <a:p>
            <a:fld id="{D0F3292A-440C-FC4D-A38E-E9E6D4317AF8}" type="slidenum">
              <a:rPr lang="en-US" smtClean="0"/>
              <a:pPr/>
              <a:t>‹#›</a:t>
            </a:fld>
            <a:endParaRPr lang="en-US"/>
          </a:p>
        </p:txBody>
      </p:sp>
      <p:pic>
        <p:nvPicPr>
          <p:cNvPr id="9" name="Picture 8">
            <a:extLst>
              <a:ext uri="{FF2B5EF4-FFF2-40B4-BE49-F238E27FC236}">
                <a16:creationId xmlns:a16="http://schemas.microsoft.com/office/drawing/2014/main" id="{44218340-347E-24B1-2CC6-832520AF06A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49519" y="6283085"/>
            <a:ext cx="1580732" cy="438390"/>
          </a:xfrm>
          <a:prstGeom prst="rect">
            <a:avLst/>
          </a:prstGeom>
        </p:spPr>
      </p:pic>
    </p:spTree>
    <p:extLst>
      <p:ext uri="{BB962C8B-B14F-4D97-AF65-F5344CB8AC3E}">
        <p14:creationId xmlns:p14="http://schemas.microsoft.com/office/powerpoint/2010/main" val="200983219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_Title and Bullets with Image">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BD60852-00E9-3F20-EC61-6EEA0C2E6920}"/>
              </a:ext>
            </a:extLst>
          </p:cNvPr>
          <p:cNvSpPr>
            <a:spLocks noGrp="1"/>
          </p:cNvSpPr>
          <p:nvPr>
            <p:ph type="title"/>
          </p:nvPr>
        </p:nvSpPr>
        <p:spPr>
          <a:xfrm>
            <a:off x="838200" y="604434"/>
            <a:ext cx="10515600" cy="705173"/>
          </a:xfrm>
        </p:spPr>
        <p:txBody>
          <a:bodyPr anchor="t" anchorCtr="0"/>
          <a:lstStyle>
            <a:lvl1pPr>
              <a:defRPr>
                <a:solidFill>
                  <a:schemeClr val="tx2"/>
                </a:solidFill>
              </a:defRPr>
            </a:lvl1pPr>
          </a:lstStyle>
          <a:p>
            <a:r>
              <a:rPr lang="en-US"/>
              <a:t>Click to edit Master title style</a:t>
            </a:r>
          </a:p>
        </p:txBody>
      </p:sp>
      <p:sp>
        <p:nvSpPr>
          <p:cNvPr id="10" name="Content Placeholder 2">
            <a:extLst>
              <a:ext uri="{FF2B5EF4-FFF2-40B4-BE49-F238E27FC236}">
                <a16:creationId xmlns:a16="http://schemas.microsoft.com/office/drawing/2014/main" id="{D89DD478-0DE6-A2D3-66D5-8EE68B3A2A06}"/>
              </a:ext>
            </a:extLst>
          </p:cNvPr>
          <p:cNvSpPr>
            <a:spLocks noGrp="1"/>
          </p:cNvSpPr>
          <p:nvPr>
            <p:ph idx="1"/>
          </p:nvPr>
        </p:nvSpPr>
        <p:spPr>
          <a:xfrm>
            <a:off x="838200" y="1523731"/>
            <a:ext cx="5257800" cy="4202893"/>
          </a:xfrm>
        </p:spPr>
        <p:txBody>
          <a:bodyPr>
            <a:noAutofit/>
          </a:bodyPr>
          <a:lstStyle>
            <a:lvl1pPr>
              <a:lnSpc>
                <a:spcPct val="100000"/>
              </a:lnSpc>
              <a:spcAft>
                <a:spcPts val="600"/>
              </a:spcAft>
              <a:buClr>
                <a:schemeClr val="accent1"/>
              </a:buClr>
              <a:defRPr sz="2800"/>
            </a:lvl1pPr>
            <a:lvl2pPr marL="685800" indent="-228600">
              <a:lnSpc>
                <a:spcPct val="100000"/>
              </a:lnSpc>
              <a:spcAft>
                <a:spcPts val="600"/>
              </a:spcAft>
              <a:buClr>
                <a:schemeClr val="accent1"/>
              </a:buClr>
              <a:buFont typeface="Courier New" panose="02070309020205020404" pitchFamily="49" charset="0"/>
              <a:buChar char="o"/>
              <a:defRPr sz="2800"/>
            </a:lvl2pPr>
            <a:lvl3pPr marL="1143000" indent="-228600">
              <a:lnSpc>
                <a:spcPct val="100000"/>
              </a:lnSpc>
              <a:spcAft>
                <a:spcPts val="600"/>
              </a:spcAft>
              <a:buClr>
                <a:schemeClr val="accent1"/>
              </a:buClr>
              <a:buFont typeface="Wingdings" pitchFamily="2" charset="2"/>
              <a:buChar char="§"/>
              <a:defRPr sz="2800"/>
            </a:lvl3pPr>
            <a:lvl4pPr marL="1600200" indent="-228600">
              <a:lnSpc>
                <a:spcPct val="100000"/>
              </a:lnSpc>
              <a:spcAft>
                <a:spcPts val="600"/>
              </a:spcAft>
              <a:buClr>
                <a:schemeClr val="accent1"/>
              </a:buClr>
              <a:buFont typeface="Courier New" panose="02070309020205020404" pitchFamily="49" charset="0"/>
              <a:buChar char="o"/>
              <a:defRPr sz="2800"/>
            </a:lvl4pPr>
            <a:lvl5pPr>
              <a:lnSpc>
                <a:spcPct val="100000"/>
              </a:lnSpc>
              <a:spcAft>
                <a:spcPts val="600"/>
              </a:spcAft>
              <a:buClr>
                <a:schemeClr val="accent1"/>
              </a:buCl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a:extLst>
              <a:ext uri="{FF2B5EF4-FFF2-40B4-BE49-F238E27FC236}">
                <a16:creationId xmlns:a16="http://schemas.microsoft.com/office/drawing/2014/main" id="{4A65DE35-BAC3-3B6C-3019-B3E6773A39E4}"/>
              </a:ext>
            </a:extLst>
          </p:cNvPr>
          <p:cNvSpPr>
            <a:spLocks noGrp="1"/>
          </p:cNvSpPr>
          <p:nvPr>
            <p:ph type="pic" sz="quarter" idx="13"/>
          </p:nvPr>
        </p:nvSpPr>
        <p:spPr>
          <a:xfrm>
            <a:off x="6294438" y="1519156"/>
            <a:ext cx="5059362" cy="4202893"/>
          </a:xfrm>
        </p:spPr>
        <p:txBody>
          <a:bodyPr/>
          <a:lstStyle/>
          <a:p>
            <a:r>
              <a:rPr lang="en-US"/>
              <a:t>Click icon to add picture</a:t>
            </a:r>
          </a:p>
        </p:txBody>
      </p:sp>
      <p:sp>
        <p:nvSpPr>
          <p:cNvPr id="7" name="Rectangle 6">
            <a:extLst>
              <a:ext uri="{FF2B5EF4-FFF2-40B4-BE49-F238E27FC236}">
                <a16:creationId xmlns:a16="http://schemas.microsoft.com/office/drawing/2014/main" id="{7D053A74-BEFA-25B1-A547-1CCE78C44B57}"/>
              </a:ext>
              <a:ext uri="{C183D7F6-B498-43B3-948B-1728B52AA6E4}">
                <adec:decorative xmlns:adec="http://schemas.microsoft.com/office/drawing/2017/decorative" val="1"/>
              </a:ext>
            </a:extLst>
          </p:cNvPr>
          <p:cNvSpPr/>
          <p:nvPr userDrawn="1"/>
        </p:nvSpPr>
        <p:spPr>
          <a:xfrm>
            <a:off x="0" y="6146800"/>
            <a:ext cx="12192000" cy="711200"/>
          </a:xfrm>
          <a:prstGeom prst="rect">
            <a:avLst/>
          </a:pr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941C570B-8C7F-F491-A176-2DFDF8533C9E}"/>
              </a:ex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lvl1pPr>
              <a:defRPr>
                <a:solidFill>
                  <a:schemeClr val="tx2"/>
                </a:solidFill>
              </a:defRPr>
            </a:lvl1pPr>
          </a:lstStyle>
          <a:p>
            <a:fld id="{D0F3292A-440C-FC4D-A38E-E9E6D4317AF8}" type="slidenum">
              <a:rPr lang="en-US" smtClean="0"/>
              <a:pPr/>
              <a:t>‹#›</a:t>
            </a:fld>
            <a:endParaRPr lang="en-US"/>
          </a:p>
        </p:txBody>
      </p:sp>
      <p:pic>
        <p:nvPicPr>
          <p:cNvPr id="9" name="Picture 8">
            <a:extLst>
              <a:ext uri="{FF2B5EF4-FFF2-40B4-BE49-F238E27FC236}">
                <a16:creationId xmlns:a16="http://schemas.microsoft.com/office/drawing/2014/main" id="{44218340-347E-24B1-2CC6-832520AF06A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49519" y="6283085"/>
            <a:ext cx="1580732" cy="438390"/>
          </a:xfrm>
          <a:prstGeom prst="rect">
            <a:avLst/>
          </a:prstGeom>
        </p:spPr>
      </p:pic>
    </p:spTree>
    <p:extLst>
      <p:ext uri="{BB962C8B-B14F-4D97-AF65-F5344CB8AC3E}">
        <p14:creationId xmlns:p14="http://schemas.microsoft.com/office/powerpoint/2010/main" val="167258729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3_Title and Bullets Full Widt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C87CF-2822-59E7-D5B0-34554418998C}"/>
              </a:ext>
            </a:extLst>
          </p:cNvPr>
          <p:cNvSpPr>
            <a:spLocks noGrp="1"/>
          </p:cNvSpPr>
          <p:nvPr>
            <p:ph type="title"/>
          </p:nvPr>
        </p:nvSpPr>
        <p:spPr>
          <a:xfrm>
            <a:off x="838200" y="604434"/>
            <a:ext cx="10515600" cy="705173"/>
          </a:xfrm>
        </p:spPr>
        <p:txBody>
          <a:bodyPr anchor="t" anchorCtr="0"/>
          <a:lstStyle>
            <a:lvl1pPr>
              <a:defRPr>
                <a:solidFill>
                  <a:schemeClr val="tx2"/>
                </a:solidFill>
              </a:defRPr>
            </a:lvl1pPr>
          </a:lstStyle>
          <a:p>
            <a:r>
              <a:rPr lang="en-US"/>
              <a:t>Click to edit Master title style</a:t>
            </a:r>
          </a:p>
        </p:txBody>
      </p:sp>
      <p:sp>
        <p:nvSpPr>
          <p:cNvPr id="5" name="Chart Placeholder 4">
            <a:extLst>
              <a:ext uri="{FF2B5EF4-FFF2-40B4-BE49-F238E27FC236}">
                <a16:creationId xmlns:a16="http://schemas.microsoft.com/office/drawing/2014/main" id="{79C9E923-D225-46D0-A5AA-C56126553E79}"/>
              </a:ext>
            </a:extLst>
          </p:cNvPr>
          <p:cNvSpPr>
            <a:spLocks noGrp="1"/>
          </p:cNvSpPr>
          <p:nvPr>
            <p:ph type="chart" sz="quarter" idx="13" hasCustomPrompt="1"/>
          </p:nvPr>
        </p:nvSpPr>
        <p:spPr>
          <a:xfrm>
            <a:off x="1790700" y="1511300"/>
            <a:ext cx="8562167" cy="4214813"/>
          </a:xfrm>
        </p:spPr>
        <p:txBody>
          <a:bodyPr/>
          <a:lstStyle>
            <a:lvl1pPr algn="ctr">
              <a:defRPr/>
            </a:lvl1pPr>
          </a:lstStyle>
          <a:p>
            <a:r>
              <a:rPr lang="en-US"/>
              <a:t>Click to add chart</a:t>
            </a:r>
          </a:p>
        </p:txBody>
      </p:sp>
      <p:sp>
        <p:nvSpPr>
          <p:cNvPr id="7" name="Rectangle 6">
            <a:extLst>
              <a:ext uri="{FF2B5EF4-FFF2-40B4-BE49-F238E27FC236}">
                <a16:creationId xmlns:a16="http://schemas.microsoft.com/office/drawing/2014/main" id="{7D053A74-BEFA-25B1-A547-1CCE78C44B57}"/>
              </a:ext>
              <a:ext uri="{C183D7F6-B498-43B3-948B-1728B52AA6E4}">
                <adec:decorative xmlns:adec="http://schemas.microsoft.com/office/drawing/2017/decorative" val="1"/>
              </a:ext>
            </a:extLst>
          </p:cNvPr>
          <p:cNvSpPr/>
          <p:nvPr userDrawn="1"/>
        </p:nvSpPr>
        <p:spPr>
          <a:xfrm>
            <a:off x="0" y="6146800"/>
            <a:ext cx="12192000" cy="711200"/>
          </a:xfrm>
          <a:prstGeom prst="rect">
            <a:avLst/>
          </a:pr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941C570B-8C7F-F491-A176-2DFDF8533C9E}"/>
              </a:ex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lvl1pPr>
              <a:defRPr>
                <a:solidFill>
                  <a:schemeClr val="tx2"/>
                </a:solidFill>
              </a:defRPr>
            </a:lvl1pPr>
          </a:lstStyle>
          <a:p>
            <a:fld id="{D0F3292A-440C-FC4D-A38E-E9E6D4317AF8}" type="slidenum">
              <a:rPr lang="en-US" smtClean="0"/>
              <a:pPr/>
              <a:t>‹#›</a:t>
            </a:fld>
            <a:endParaRPr lang="en-US"/>
          </a:p>
        </p:txBody>
      </p:sp>
      <p:pic>
        <p:nvPicPr>
          <p:cNvPr id="9" name="Picture 8">
            <a:extLst>
              <a:ext uri="{FF2B5EF4-FFF2-40B4-BE49-F238E27FC236}">
                <a16:creationId xmlns:a16="http://schemas.microsoft.com/office/drawing/2014/main" id="{44218340-347E-24B1-2CC6-832520AF06A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49519" y="6283085"/>
            <a:ext cx="1580732" cy="438390"/>
          </a:xfrm>
          <a:prstGeom prst="rect">
            <a:avLst/>
          </a:prstGeom>
        </p:spPr>
      </p:pic>
      <p:pic>
        <p:nvPicPr>
          <p:cNvPr id="3" name="Picture 2">
            <a:extLst>
              <a:ext uri="{FF2B5EF4-FFF2-40B4-BE49-F238E27FC236}">
                <a16:creationId xmlns:a16="http://schemas.microsoft.com/office/drawing/2014/main" id="{A31FE18A-BE8E-8893-69E9-542ED71EBA56}"/>
              </a:ext>
            </a:extLst>
          </p:cNvPr>
          <p:cNvPicPr>
            <a:picLocks noChangeAspect="1"/>
          </p:cNvPicPr>
          <p:nvPr userDrawn="1"/>
        </p:nvPicPr>
        <p:blipFill>
          <a:blip r:embed="rId3"/>
          <a:srcRect/>
          <a:stretch/>
        </p:blipFill>
        <p:spPr>
          <a:xfrm>
            <a:off x="2286783" y="6207982"/>
            <a:ext cx="1450332" cy="640079"/>
          </a:xfrm>
          <a:prstGeom prst="rect">
            <a:avLst/>
          </a:prstGeom>
        </p:spPr>
      </p:pic>
    </p:spTree>
    <p:extLst>
      <p:ext uri="{BB962C8B-B14F-4D97-AF65-F5344CB8AC3E}">
        <p14:creationId xmlns:p14="http://schemas.microsoft.com/office/powerpoint/2010/main" val="170644759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18" name="Title 5">
            <a:extLst>
              <a:ext uri="{FF2B5EF4-FFF2-40B4-BE49-F238E27FC236}">
                <a16:creationId xmlns:a16="http://schemas.microsoft.com/office/drawing/2014/main" id="{8A9F4330-D9E2-7FAF-7571-6E1AEEA10E00}"/>
              </a:ext>
            </a:extLst>
          </p:cNvPr>
          <p:cNvSpPr>
            <a:spLocks noGrp="1"/>
          </p:cNvSpPr>
          <p:nvPr userDrawn="1"/>
        </p:nvSpPr>
        <p:spPr>
          <a:xfrm>
            <a:off x="838200" y="604433"/>
            <a:ext cx="9964119" cy="705173"/>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kern="1200">
                <a:solidFill>
                  <a:schemeClr val="tx2"/>
                </a:solidFill>
                <a:latin typeface="+mj-lt"/>
                <a:ea typeface="+mj-ea"/>
                <a:cs typeface="+mj-cs"/>
              </a:defRPr>
            </a:lvl1pPr>
          </a:lstStyle>
          <a:p>
            <a:r>
              <a:rPr lang="en-US" b="1" i="0">
                <a:latin typeface="Franklin Gothic Demi" panose="020B0603020102020204" pitchFamily="34" charset="0"/>
              </a:rPr>
              <a:t>Presentation Guidelines</a:t>
            </a:r>
          </a:p>
        </p:txBody>
      </p:sp>
      <p:sp>
        <p:nvSpPr>
          <p:cNvPr id="17" name="Content Placeholder 6">
            <a:extLst>
              <a:ext uri="{FF2B5EF4-FFF2-40B4-BE49-F238E27FC236}">
                <a16:creationId xmlns:a16="http://schemas.microsoft.com/office/drawing/2014/main" id="{30DC3A1E-C9AF-50F0-6BFC-F86C10D0BE8F}"/>
              </a:ext>
            </a:extLst>
          </p:cNvPr>
          <p:cNvSpPr>
            <a:spLocks noGrp="1"/>
          </p:cNvSpPr>
          <p:nvPr userDrawn="1"/>
        </p:nvSpPr>
        <p:spPr>
          <a:xfrm>
            <a:off x="838199" y="1526906"/>
            <a:ext cx="9695213" cy="420289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00000"/>
              </a:lnSpc>
              <a:spcBef>
                <a:spcPts val="1000"/>
              </a:spcBef>
              <a:spcAft>
                <a:spcPts val="600"/>
              </a:spcAft>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600"/>
              </a:spcAft>
              <a:buClr>
                <a:schemeClr val="accent1"/>
              </a:buClr>
              <a:buFont typeface="Courier New" panose="02070309020205020404" pitchFamily="49" charset="0"/>
              <a:buChar char="o"/>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600"/>
              </a:spcAft>
              <a:buClr>
                <a:schemeClr val="accent1"/>
              </a:buClr>
              <a:buFont typeface="Wingdings"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600"/>
              </a:spcAft>
              <a:buClr>
                <a:schemeClr val="accent1"/>
              </a:buClr>
              <a:buFont typeface="Courier New" panose="02070309020205020404" pitchFamily="49" charset="0"/>
              <a:buChar char="o"/>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600"/>
              </a:spcAft>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800" b="1">
                <a:solidFill>
                  <a:schemeClr val="accent1"/>
                </a:solidFill>
                <a:latin typeface="Franklin Gothic Book" panose="020B0503020102020204" pitchFamily="34" charset="0"/>
              </a:rPr>
              <a:t>Font and font sizes:</a:t>
            </a:r>
          </a:p>
          <a:p>
            <a:r>
              <a:rPr lang="en-US" sz="2800">
                <a:latin typeface="Franklin Gothic Book" panose="020B0503020102020204" pitchFamily="34" charset="0"/>
              </a:rPr>
              <a:t>Cover and section headers are 60-point font.</a:t>
            </a:r>
          </a:p>
          <a:p>
            <a:r>
              <a:rPr lang="en-US" sz="2800">
                <a:latin typeface="Franklin Gothic Book" panose="020B0503020102020204" pitchFamily="34" charset="0"/>
              </a:rPr>
              <a:t>Slide headers are 44-point font.</a:t>
            </a:r>
          </a:p>
          <a:p>
            <a:r>
              <a:rPr lang="en-US" sz="2800">
                <a:latin typeface="Franklin Gothic Book" panose="020B0503020102020204" pitchFamily="34" charset="0"/>
              </a:rPr>
              <a:t>Body copy is a minimum of 28-point font.</a:t>
            </a:r>
          </a:p>
          <a:p>
            <a:pPr lvl="1"/>
            <a:r>
              <a:rPr lang="en-US" sz="2800">
                <a:latin typeface="Franklin Gothic Book" panose="020B0503020102020204" pitchFamily="34" charset="0"/>
              </a:rPr>
              <a:t>Bullets and sub-bullets can be decreased to 24-point font.</a:t>
            </a:r>
          </a:p>
          <a:p>
            <a:r>
              <a:rPr lang="en-US" sz="2800">
                <a:latin typeface="Franklin Gothic Book" panose="020B0503020102020204" pitchFamily="34" charset="0"/>
              </a:rPr>
              <a:t>Use the Franklin Gothic typeface. This ensures the presentation will be accessible regardless of where its accessed.</a:t>
            </a:r>
          </a:p>
        </p:txBody>
      </p:sp>
      <p:sp>
        <p:nvSpPr>
          <p:cNvPr id="7" name="Rectangle 6">
            <a:extLst>
              <a:ext uri="{FF2B5EF4-FFF2-40B4-BE49-F238E27FC236}">
                <a16:creationId xmlns:a16="http://schemas.microsoft.com/office/drawing/2014/main" id="{7D053A74-BEFA-25B1-A547-1CCE78C44B57}"/>
              </a:ext>
              <a:ext uri="{C183D7F6-B498-43B3-948B-1728B52AA6E4}">
                <adec:decorative xmlns:adec="http://schemas.microsoft.com/office/drawing/2017/decorative" val="1"/>
              </a:ext>
            </a:extLst>
          </p:cNvPr>
          <p:cNvSpPr/>
          <p:nvPr userDrawn="1"/>
        </p:nvSpPr>
        <p:spPr>
          <a:xfrm>
            <a:off x="0" y="6146800"/>
            <a:ext cx="12192000" cy="711200"/>
          </a:xfrm>
          <a:prstGeom prst="rect">
            <a:avLst/>
          </a:pr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941C570B-8C7F-F491-A176-2DFDF8533C9E}"/>
              </a:ex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lvl1pPr>
              <a:defRPr>
                <a:solidFill>
                  <a:schemeClr val="tx2"/>
                </a:solidFill>
              </a:defRPr>
            </a:lvl1pPr>
          </a:lstStyle>
          <a:p>
            <a:fld id="{D0F3292A-440C-FC4D-A38E-E9E6D4317AF8}" type="slidenum">
              <a:rPr lang="en-US" smtClean="0"/>
              <a:pPr/>
              <a:t>‹#›</a:t>
            </a:fld>
            <a:endParaRPr lang="en-US"/>
          </a:p>
        </p:txBody>
      </p:sp>
      <p:pic>
        <p:nvPicPr>
          <p:cNvPr id="9" name="Picture 8">
            <a:extLst>
              <a:ext uri="{FF2B5EF4-FFF2-40B4-BE49-F238E27FC236}">
                <a16:creationId xmlns:a16="http://schemas.microsoft.com/office/drawing/2014/main" id="{44218340-347E-24B1-2CC6-832520AF06A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49519" y="6283085"/>
            <a:ext cx="1580732" cy="438390"/>
          </a:xfrm>
          <a:prstGeom prst="rect">
            <a:avLst/>
          </a:prstGeom>
        </p:spPr>
      </p:pic>
    </p:spTree>
    <p:extLst>
      <p:ext uri="{BB962C8B-B14F-4D97-AF65-F5344CB8AC3E}">
        <p14:creationId xmlns:p14="http://schemas.microsoft.com/office/powerpoint/2010/main" val="357621510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18" name="Title 5">
            <a:extLst>
              <a:ext uri="{FF2B5EF4-FFF2-40B4-BE49-F238E27FC236}">
                <a16:creationId xmlns:a16="http://schemas.microsoft.com/office/drawing/2014/main" id="{8A9F4330-D9E2-7FAF-7571-6E1AEEA10E00}"/>
              </a:ext>
            </a:extLst>
          </p:cNvPr>
          <p:cNvSpPr>
            <a:spLocks noGrp="1"/>
          </p:cNvSpPr>
          <p:nvPr userDrawn="1"/>
        </p:nvSpPr>
        <p:spPr>
          <a:xfrm>
            <a:off x="838200" y="604433"/>
            <a:ext cx="9964119" cy="705173"/>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kern="1200">
                <a:solidFill>
                  <a:schemeClr val="tx2"/>
                </a:solidFill>
                <a:latin typeface="+mj-lt"/>
                <a:ea typeface="+mj-ea"/>
                <a:cs typeface="+mj-cs"/>
              </a:defRPr>
            </a:lvl1pPr>
          </a:lstStyle>
          <a:p>
            <a:r>
              <a:rPr lang="en-US" b="1" i="0">
                <a:latin typeface="Franklin Gothic Demi" panose="020B0603020102020204" pitchFamily="34" charset="0"/>
              </a:rPr>
              <a:t>Presentation Guidelines</a:t>
            </a:r>
          </a:p>
        </p:txBody>
      </p:sp>
      <p:sp>
        <p:nvSpPr>
          <p:cNvPr id="17" name="Content Placeholder 6">
            <a:extLst>
              <a:ext uri="{FF2B5EF4-FFF2-40B4-BE49-F238E27FC236}">
                <a16:creationId xmlns:a16="http://schemas.microsoft.com/office/drawing/2014/main" id="{30DC3A1E-C9AF-50F0-6BFC-F86C10D0BE8F}"/>
              </a:ext>
            </a:extLst>
          </p:cNvPr>
          <p:cNvSpPr>
            <a:spLocks noGrp="1"/>
          </p:cNvSpPr>
          <p:nvPr userDrawn="1"/>
        </p:nvSpPr>
        <p:spPr>
          <a:xfrm>
            <a:off x="838200" y="1526906"/>
            <a:ext cx="8600268" cy="4202893"/>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spcAft>
                <a:spcPts val="600"/>
              </a:spcAft>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600"/>
              </a:spcAft>
              <a:buClr>
                <a:schemeClr val="accent1"/>
              </a:buClr>
              <a:buFont typeface="Courier New" panose="02070309020205020404" pitchFamily="49" charset="0"/>
              <a:buChar char="o"/>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600"/>
              </a:spcAft>
              <a:buClr>
                <a:schemeClr val="accent1"/>
              </a:buClr>
              <a:buFont typeface="Wingdings"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600"/>
              </a:spcAft>
              <a:buClr>
                <a:schemeClr val="accent1"/>
              </a:buClr>
              <a:buFont typeface="Courier New" panose="02070309020205020404" pitchFamily="49" charset="0"/>
              <a:buChar char="o"/>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600"/>
              </a:spcAft>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800" b="1" i="0">
                <a:solidFill>
                  <a:schemeClr val="accent1"/>
                </a:solidFill>
                <a:latin typeface="Franklin Gothic Book" panose="020B0503020102020204" pitchFamily="34" charset="0"/>
              </a:rPr>
              <a:t>Slide structure:</a:t>
            </a:r>
          </a:p>
          <a:p>
            <a:pPr marL="228600" marR="0" lvl="0" indent="-228600" algn="l" defTabSz="914400" rtl="0" eaLnBrk="1" fontAlgn="auto" latinLnBrk="0" hangingPunct="1">
              <a:lnSpc>
                <a:spcPct val="100000"/>
              </a:lnSpc>
              <a:spcBef>
                <a:spcPts val="1000"/>
              </a:spcBef>
              <a:spcAft>
                <a:spcPts val="600"/>
              </a:spcAft>
              <a:buClr>
                <a:schemeClr val="accent1"/>
              </a:buClr>
              <a:buSzTx/>
              <a:buFont typeface="Arial" panose="020B0604020202020204" pitchFamily="34" charset="0"/>
              <a:buChar char="•"/>
              <a:tabLst/>
              <a:defRPr/>
            </a:pPr>
            <a:r>
              <a:rPr lang="en-US" sz="2800" b="0" i="0">
                <a:latin typeface="Franklin Gothic Book" panose="020B0503020102020204" pitchFamily="34" charset="0"/>
              </a:rPr>
              <a:t>Include slide numbers for easy navigation.</a:t>
            </a:r>
          </a:p>
          <a:p>
            <a:r>
              <a:rPr lang="en-US" sz="2800" b="0" i="0">
                <a:latin typeface="Franklin Gothic Book" panose="020B0503020102020204" pitchFamily="34" charset="0"/>
              </a:rPr>
              <a:t>Use the 5-5-5 Rule:</a:t>
            </a:r>
          </a:p>
          <a:p>
            <a:pPr lvl="1"/>
            <a:r>
              <a:rPr lang="en-US" sz="2800" b="0" i="0">
                <a:solidFill>
                  <a:srgbClr val="000000"/>
                </a:solidFill>
                <a:effectLst/>
                <a:latin typeface="Franklin Gothic Book" panose="020B0503020102020204" pitchFamily="34" charset="0"/>
              </a:rPr>
              <a:t>5 words per line 	</a:t>
            </a:r>
          </a:p>
          <a:p>
            <a:pPr lvl="1"/>
            <a:r>
              <a:rPr lang="en-US" sz="2800" b="0" i="0">
                <a:solidFill>
                  <a:srgbClr val="000000"/>
                </a:solidFill>
                <a:effectLst/>
                <a:latin typeface="Franklin Gothic Book" panose="020B0503020102020204" pitchFamily="34" charset="0"/>
              </a:rPr>
              <a:t>5 lines per slide </a:t>
            </a:r>
          </a:p>
          <a:p>
            <a:pPr lvl="1"/>
            <a:r>
              <a:rPr lang="en-US" sz="2800" b="0" i="0">
                <a:solidFill>
                  <a:srgbClr val="000000"/>
                </a:solidFill>
                <a:effectLst/>
                <a:latin typeface="Franklin Gothic Book" panose="020B0503020102020204" pitchFamily="34" charset="0"/>
              </a:rPr>
              <a:t>5 text-heavy slides in a row </a:t>
            </a:r>
            <a:endParaRPr lang="en-US" sz="2800" b="0" i="0">
              <a:latin typeface="Franklin Gothic Book" panose="020B0503020102020204" pitchFamily="34" charset="0"/>
            </a:endParaRPr>
          </a:p>
        </p:txBody>
      </p:sp>
      <p:sp>
        <p:nvSpPr>
          <p:cNvPr id="7" name="Rectangle 6">
            <a:extLst>
              <a:ext uri="{FF2B5EF4-FFF2-40B4-BE49-F238E27FC236}">
                <a16:creationId xmlns:a16="http://schemas.microsoft.com/office/drawing/2014/main" id="{7D053A74-BEFA-25B1-A547-1CCE78C44B57}"/>
              </a:ext>
              <a:ext uri="{C183D7F6-B498-43B3-948B-1728B52AA6E4}">
                <adec:decorative xmlns:adec="http://schemas.microsoft.com/office/drawing/2017/decorative" val="1"/>
              </a:ext>
            </a:extLst>
          </p:cNvPr>
          <p:cNvSpPr/>
          <p:nvPr userDrawn="1"/>
        </p:nvSpPr>
        <p:spPr>
          <a:xfrm>
            <a:off x="0" y="6146800"/>
            <a:ext cx="12192000" cy="711200"/>
          </a:xfrm>
          <a:prstGeom prst="rect">
            <a:avLst/>
          </a:pr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941C570B-8C7F-F491-A176-2DFDF8533C9E}"/>
              </a:ex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lvl1pPr>
              <a:defRPr>
                <a:solidFill>
                  <a:schemeClr val="tx2"/>
                </a:solidFill>
              </a:defRPr>
            </a:lvl1pPr>
          </a:lstStyle>
          <a:p>
            <a:fld id="{D0F3292A-440C-FC4D-A38E-E9E6D4317AF8}" type="slidenum">
              <a:rPr lang="en-US" smtClean="0"/>
              <a:pPr/>
              <a:t>‹#›</a:t>
            </a:fld>
            <a:endParaRPr lang="en-US"/>
          </a:p>
        </p:txBody>
      </p:sp>
      <p:pic>
        <p:nvPicPr>
          <p:cNvPr id="9" name="Picture 8">
            <a:extLst>
              <a:ext uri="{FF2B5EF4-FFF2-40B4-BE49-F238E27FC236}">
                <a16:creationId xmlns:a16="http://schemas.microsoft.com/office/drawing/2014/main" id="{44218340-347E-24B1-2CC6-832520AF06A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49519" y="6283085"/>
            <a:ext cx="1580732" cy="438390"/>
          </a:xfrm>
          <a:prstGeom prst="rect">
            <a:avLst/>
          </a:prstGeom>
        </p:spPr>
      </p:pic>
    </p:spTree>
    <p:extLst>
      <p:ext uri="{BB962C8B-B14F-4D97-AF65-F5344CB8AC3E}">
        <p14:creationId xmlns:p14="http://schemas.microsoft.com/office/powerpoint/2010/main" val="92730242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8" name="Title 5">
            <a:extLst>
              <a:ext uri="{FF2B5EF4-FFF2-40B4-BE49-F238E27FC236}">
                <a16:creationId xmlns:a16="http://schemas.microsoft.com/office/drawing/2014/main" id="{8A9F4330-D9E2-7FAF-7571-6E1AEEA10E00}"/>
              </a:ext>
            </a:extLst>
          </p:cNvPr>
          <p:cNvSpPr>
            <a:spLocks noGrp="1"/>
          </p:cNvSpPr>
          <p:nvPr userDrawn="1"/>
        </p:nvSpPr>
        <p:spPr>
          <a:xfrm>
            <a:off x="838200" y="604433"/>
            <a:ext cx="9964119" cy="705173"/>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kern="1200">
                <a:solidFill>
                  <a:schemeClr val="tx2"/>
                </a:solidFill>
                <a:latin typeface="+mj-lt"/>
                <a:ea typeface="+mj-ea"/>
                <a:cs typeface="+mj-cs"/>
              </a:defRPr>
            </a:lvl1pPr>
          </a:lstStyle>
          <a:p>
            <a:r>
              <a:rPr lang="en-US" b="1" i="0">
                <a:latin typeface="Franklin Gothic Demi" panose="020B0603020102020204" pitchFamily="34" charset="0"/>
              </a:rPr>
              <a:t>Presentation Guidelines</a:t>
            </a:r>
          </a:p>
        </p:txBody>
      </p:sp>
      <p:sp>
        <p:nvSpPr>
          <p:cNvPr id="19" name="Content Placeholder 6">
            <a:extLst>
              <a:ext uri="{FF2B5EF4-FFF2-40B4-BE49-F238E27FC236}">
                <a16:creationId xmlns:a16="http://schemas.microsoft.com/office/drawing/2014/main" id="{30DC3A1E-C9AF-50F0-6BFC-F86C10D0BE8F}"/>
              </a:ext>
            </a:extLst>
          </p:cNvPr>
          <p:cNvSpPr>
            <a:spLocks noGrp="1"/>
          </p:cNvSpPr>
          <p:nvPr userDrawn="1"/>
        </p:nvSpPr>
        <p:spPr>
          <a:xfrm>
            <a:off x="838201" y="1526906"/>
            <a:ext cx="7162799" cy="4202893"/>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spcAft>
                <a:spcPts val="600"/>
              </a:spcAft>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600"/>
              </a:spcAft>
              <a:buClr>
                <a:schemeClr val="accent1"/>
              </a:buClr>
              <a:buFont typeface="Courier New" panose="02070309020205020404" pitchFamily="49" charset="0"/>
              <a:buChar char="o"/>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600"/>
              </a:spcAft>
              <a:buClr>
                <a:schemeClr val="accent1"/>
              </a:buClr>
              <a:buFont typeface="Wingdings"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600"/>
              </a:spcAft>
              <a:buClr>
                <a:schemeClr val="accent1"/>
              </a:buClr>
              <a:buFont typeface="Courier New" panose="02070309020205020404" pitchFamily="49" charset="0"/>
              <a:buChar char="o"/>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600"/>
              </a:spcAft>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a:solidFill>
                  <a:schemeClr val="accent1"/>
                </a:solidFill>
                <a:latin typeface="Franklin Gothic Book" panose="020B0503020102020204" pitchFamily="34" charset="0"/>
              </a:rPr>
              <a:t>Layout and design:</a:t>
            </a:r>
          </a:p>
          <a:p>
            <a:r>
              <a:rPr lang="en-US">
                <a:latin typeface="Franklin Gothic Book" panose="020B0503020102020204" pitchFamily="34" charset="0"/>
              </a:rPr>
              <a:t>Give content room to breathe by leaving ample space around text and visuals.</a:t>
            </a:r>
          </a:p>
          <a:p>
            <a:r>
              <a:rPr lang="en-US">
                <a:latin typeface="Franklin Gothic Book" panose="020B0503020102020204" pitchFamily="34" charset="0"/>
              </a:rPr>
              <a:t>Maintain consistent margins on all slides </a:t>
            </a:r>
            <a:br>
              <a:rPr lang="en-US">
                <a:latin typeface="Franklin Gothic Book" panose="020B0503020102020204" pitchFamily="34" charset="0"/>
              </a:rPr>
            </a:br>
            <a:r>
              <a:rPr lang="en-US">
                <a:latin typeface="Franklin Gothic Book" panose="020B0503020102020204" pitchFamily="34" charset="0"/>
              </a:rPr>
              <a:t>to create a uniform appearance. </a:t>
            </a:r>
          </a:p>
          <a:p>
            <a:r>
              <a:rPr lang="en-US">
                <a:latin typeface="Franklin Gothic Book" panose="020B0503020102020204" pitchFamily="34" charset="0"/>
              </a:rPr>
              <a:t>Use bullet points instead of long paragraphs.</a:t>
            </a:r>
          </a:p>
          <a:p>
            <a:pPr marL="228600" marR="0" lvl="0" indent="-228600" algn="l" defTabSz="914400" rtl="0" eaLnBrk="1" fontAlgn="auto" latinLnBrk="0" hangingPunct="1">
              <a:lnSpc>
                <a:spcPct val="100000"/>
              </a:lnSpc>
              <a:spcBef>
                <a:spcPts val="1000"/>
              </a:spcBef>
              <a:spcAft>
                <a:spcPts val="600"/>
              </a:spcAft>
              <a:buClr>
                <a:schemeClr val="accent1"/>
              </a:buClr>
              <a:buSzTx/>
              <a:buFont typeface="Arial" panose="020B0604020202020204" pitchFamily="34" charset="0"/>
              <a:buChar char="•"/>
              <a:tabLst/>
              <a:defRPr/>
            </a:pPr>
            <a:r>
              <a:rPr lang="en-US" sz="2800" b="0" i="0">
                <a:latin typeface="Franklin Gothic Book" panose="020B0503020102020204" pitchFamily="34" charset="0"/>
              </a:rPr>
              <a:t>Decrease line length for better readability.</a:t>
            </a:r>
          </a:p>
          <a:p>
            <a:endParaRPr lang="en-US">
              <a:latin typeface="Franklin Gothic Book" panose="020B0503020102020204" pitchFamily="34" charset="0"/>
            </a:endParaRPr>
          </a:p>
        </p:txBody>
      </p:sp>
      <p:grpSp>
        <p:nvGrpSpPr>
          <p:cNvPr id="5" name="Group 4">
            <a:extLst>
              <a:ext uri="{FF2B5EF4-FFF2-40B4-BE49-F238E27FC236}">
                <a16:creationId xmlns:a16="http://schemas.microsoft.com/office/drawing/2014/main" id="{E0132DF4-BF48-3AE5-CF62-95EADA046B9A}"/>
              </a:ext>
            </a:extLst>
          </p:cNvPr>
          <p:cNvGrpSpPr/>
          <p:nvPr userDrawn="1"/>
        </p:nvGrpSpPr>
        <p:grpSpPr>
          <a:xfrm>
            <a:off x="7934040" y="1380329"/>
            <a:ext cx="3475177" cy="2004120"/>
            <a:chOff x="7934040" y="1380329"/>
            <a:chExt cx="3475177" cy="2004120"/>
          </a:xfrm>
        </p:grpSpPr>
        <p:sp>
          <p:nvSpPr>
            <p:cNvPr id="2" name="Rectangle 1">
              <a:extLst>
                <a:ext uri="{FF2B5EF4-FFF2-40B4-BE49-F238E27FC236}">
                  <a16:creationId xmlns:a16="http://schemas.microsoft.com/office/drawing/2014/main" id="{43981CDC-8930-5510-6B5E-8EA70C181D3E}"/>
                </a:ext>
              </a:extLst>
            </p:cNvPr>
            <p:cNvSpPr/>
            <p:nvPr userDrawn="1"/>
          </p:nvSpPr>
          <p:spPr>
            <a:xfrm>
              <a:off x="8138229" y="1526906"/>
              <a:ext cx="3270988" cy="1857543"/>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3CC95CD-5C7A-8C73-88AB-D9AAB2BE7819}"/>
                </a:ext>
              </a:extLst>
            </p:cNvPr>
            <p:cNvSpPr txBox="1"/>
            <p:nvPr userDrawn="1"/>
          </p:nvSpPr>
          <p:spPr>
            <a:xfrm>
              <a:off x="8138229" y="1591131"/>
              <a:ext cx="3097726" cy="707886"/>
            </a:xfrm>
            <a:prstGeom prst="rect">
              <a:avLst/>
            </a:prstGeom>
            <a:noFill/>
          </p:spPr>
          <p:txBody>
            <a:bodyPr wrap="square" rtlCol="0">
              <a:spAutoFit/>
            </a:bodyPr>
            <a:lstStyle/>
            <a:p>
              <a:r>
                <a:rPr lang="en-US" sz="2000">
                  <a:latin typeface="Franklin Gothic Book" panose="020B0503020102020204" pitchFamily="34" charset="0"/>
                </a:rPr>
                <a:t>The Importance of White Space</a:t>
              </a:r>
            </a:p>
          </p:txBody>
        </p:sp>
        <p:pic>
          <p:nvPicPr>
            <p:cNvPr id="13" name="Picture 12">
              <a:extLst>
                <a:ext uri="{FF2B5EF4-FFF2-40B4-BE49-F238E27FC236}">
                  <a16:creationId xmlns:a16="http://schemas.microsoft.com/office/drawing/2014/main" id="{C699E0FA-3865-7EFB-34AC-867E64000FBB}"/>
                </a:ext>
              </a:extLst>
            </p:cNvPr>
            <p:cNvPicPr>
              <a:picLocks noChangeAspect="1"/>
            </p:cNvPicPr>
            <p:nvPr userDrawn="1"/>
          </p:nvPicPr>
          <p:blipFill>
            <a:blip r:embed="rId2"/>
            <a:stretch>
              <a:fillRect/>
            </a:stretch>
          </p:blipFill>
          <p:spPr>
            <a:xfrm>
              <a:off x="7934040" y="1380329"/>
              <a:ext cx="353868" cy="353868"/>
            </a:xfrm>
            <a:prstGeom prst="rect">
              <a:avLst/>
            </a:prstGeom>
          </p:spPr>
        </p:pic>
        <p:pic>
          <p:nvPicPr>
            <p:cNvPr id="17" name="Picture 16">
              <a:extLst>
                <a:ext uri="{FF2B5EF4-FFF2-40B4-BE49-F238E27FC236}">
                  <a16:creationId xmlns:a16="http://schemas.microsoft.com/office/drawing/2014/main" id="{F7EC8638-FF59-0D0E-9FD9-6F33DAE8756D}"/>
                </a:ext>
              </a:extLst>
            </p:cNvPr>
            <p:cNvPicPr>
              <a:picLocks noChangeAspect="1"/>
            </p:cNvPicPr>
            <p:nvPr userDrawn="1"/>
          </p:nvPicPr>
          <p:blipFill>
            <a:blip r:embed="rId3"/>
            <a:stretch>
              <a:fillRect/>
            </a:stretch>
          </p:blipFill>
          <p:spPr>
            <a:xfrm>
              <a:off x="8256073" y="2386171"/>
              <a:ext cx="3097726" cy="660400"/>
            </a:xfrm>
            <a:prstGeom prst="rect">
              <a:avLst/>
            </a:prstGeom>
          </p:spPr>
        </p:pic>
      </p:grpSp>
      <p:grpSp>
        <p:nvGrpSpPr>
          <p:cNvPr id="10" name="Group 9">
            <a:extLst>
              <a:ext uri="{FF2B5EF4-FFF2-40B4-BE49-F238E27FC236}">
                <a16:creationId xmlns:a16="http://schemas.microsoft.com/office/drawing/2014/main" id="{FDEDB061-DDF7-BB4B-4B49-3FFFFDB0B92B}"/>
              </a:ext>
            </a:extLst>
          </p:cNvPr>
          <p:cNvGrpSpPr/>
          <p:nvPr userDrawn="1"/>
        </p:nvGrpSpPr>
        <p:grpSpPr>
          <a:xfrm>
            <a:off x="7934040" y="3533968"/>
            <a:ext cx="3475177" cy="1984081"/>
            <a:chOff x="7934040" y="3533968"/>
            <a:chExt cx="3475177" cy="1984081"/>
          </a:xfrm>
        </p:grpSpPr>
        <p:sp>
          <p:nvSpPr>
            <p:cNvPr id="3" name="Rectangle 2">
              <a:extLst>
                <a:ext uri="{FF2B5EF4-FFF2-40B4-BE49-F238E27FC236}">
                  <a16:creationId xmlns:a16="http://schemas.microsoft.com/office/drawing/2014/main" id="{A56FD866-4A65-1518-4F92-344739A03281}"/>
                </a:ext>
              </a:extLst>
            </p:cNvPr>
            <p:cNvSpPr/>
            <p:nvPr userDrawn="1"/>
          </p:nvSpPr>
          <p:spPr>
            <a:xfrm>
              <a:off x="8138229" y="3660506"/>
              <a:ext cx="3270988" cy="1857543"/>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2098A76-F727-2985-C815-F25B2B87FFE9}"/>
                </a:ext>
              </a:extLst>
            </p:cNvPr>
            <p:cNvSpPr txBox="1"/>
            <p:nvPr userDrawn="1"/>
          </p:nvSpPr>
          <p:spPr>
            <a:xfrm>
              <a:off x="8271164" y="3804788"/>
              <a:ext cx="2161309" cy="584775"/>
            </a:xfrm>
            <a:prstGeom prst="rect">
              <a:avLst/>
            </a:prstGeom>
            <a:noFill/>
          </p:spPr>
          <p:txBody>
            <a:bodyPr wrap="square" rtlCol="0">
              <a:spAutoFit/>
            </a:bodyPr>
            <a:lstStyle/>
            <a:p>
              <a:r>
                <a:rPr lang="en-US" sz="1600">
                  <a:latin typeface="Franklin Gothic Book" panose="020B0503020102020204" pitchFamily="34" charset="0"/>
                </a:rPr>
                <a:t>The Importance of White Space</a:t>
              </a:r>
            </a:p>
          </p:txBody>
        </p:sp>
        <p:pic>
          <p:nvPicPr>
            <p:cNvPr id="12" name="Picture 11">
              <a:extLst>
                <a:ext uri="{FF2B5EF4-FFF2-40B4-BE49-F238E27FC236}">
                  <a16:creationId xmlns:a16="http://schemas.microsoft.com/office/drawing/2014/main" id="{669FBC96-820D-957B-D0A1-1483247B10C6}"/>
                </a:ext>
              </a:extLst>
            </p:cNvPr>
            <p:cNvPicPr>
              <a:picLocks noChangeAspect="1"/>
            </p:cNvPicPr>
            <p:nvPr userDrawn="1"/>
          </p:nvPicPr>
          <p:blipFill>
            <a:blip r:embed="rId4"/>
            <a:stretch>
              <a:fillRect/>
            </a:stretch>
          </p:blipFill>
          <p:spPr>
            <a:xfrm>
              <a:off x="7934040" y="3533968"/>
              <a:ext cx="399790" cy="353868"/>
            </a:xfrm>
            <a:prstGeom prst="rect">
              <a:avLst/>
            </a:prstGeom>
          </p:spPr>
        </p:pic>
        <p:pic>
          <p:nvPicPr>
            <p:cNvPr id="20" name="Picture 19">
              <a:extLst>
                <a:ext uri="{FF2B5EF4-FFF2-40B4-BE49-F238E27FC236}">
                  <a16:creationId xmlns:a16="http://schemas.microsoft.com/office/drawing/2014/main" id="{A8BC4FF2-3F94-7E44-D876-4F1C174482F8}"/>
                </a:ext>
              </a:extLst>
            </p:cNvPr>
            <p:cNvPicPr>
              <a:picLocks noChangeAspect="1"/>
            </p:cNvPicPr>
            <p:nvPr userDrawn="1"/>
          </p:nvPicPr>
          <p:blipFill>
            <a:blip r:embed="rId5"/>
            <a:stretch>
              <a:fillRect/>
            </a:stretch>
          </p:blipFill>
          <p:spPr>
            <a:xfrm>
              <a:off x="8394369" y="4438492"/>
              <a:ext cx="2336800" cy="838200"/>
            </a:xfrm>
            <a:prstGeom prst="rect">
              <a:avLst/>
            </a:prstGeom>
          </p:spPr>
        </p:pic>
      </p:grpSp>
      <p:sp>
        <p:nvSpPr>
          <p:cNvPr id="7" name="Rectangle 6">
            <a:extLst>
              <a:ext uri="{FF2B5EF4-FFF2-40B4-BE49-F238E27FC236}">
                <a16:creationId xmlns:a16="http://schemas.microsoft.com/office/drawing/2014/main" id="{7D053A74-BEFA-25B1-A547-1CCE78C44B57}"/>
              </a:ext>
              <a:ext uri="{C183D7F6-B498-43B3-948B-1728B52AA6E4}">
                <adec:decorative xmlns:adec="http://schemas.microsoft.com/office/drawing/2017/decorative" val="1"/>
              </a:ext>
            </a:extLst>
          </p:cNvPr>
          <p:cNvSpPr/>
          <p:nvPr userDrawn="1"/>
        </p:nvSpPr>
        <p:spPr>
          <a:xfrm>
            <a:off x="0" y="6146800"/>
            <a:ext cx="12192000" cy="711200"/>
          </a:xfrm>
          <a:prstGeom prst="rect">
            <a:avLst/>
          </a:pr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941C570B-8C7F-F491-A176-2DFDF8533C9E}"/>
              </a:ex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lvl1pPr>
              <a:defRPr>
                <a:solidFill>
                  <a:schemeClr val="tx2"/>
                </a:solidFill>
              </a:defRPr>
            </a:lvl1pPr>
          </a:lstStyle>
          <a:p>
            <a:fld id="{D0F3292A-440C-FC4D-A38E-E9E6D4317AF8}" type="slidenum">
              <a:rPr lang="en-US" smtClean="0"/>
              <a:pPr/>
              <a:t>‹#›</a:t>
            </a:fld>
            <a:endParaRPr lang="en-US"/>
          </a:p>
        </p:txBody>
      </p:sp>
      <p:pic>
        <p:nvPicPr>
          <p:cNvPr id="9" name="Picture 8">
            <a:extLst>
              <a:ext uri="{FF2B5EF4-FFF2-40B4-BE49-F238E27FC236}">
                <a16:creationId xmlns:a16="http://schemas.microsoft.com/office/drawing/2014/main" id="{44218340-347E-24B1-2CC6-832520AF06A9}"/>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549519" y="6283085"/>
            <a:ext cx="1580732" cy="438390"/>
          </a:xfrm>
          <a:prstGeom prst="rect">
            <a:avLst/>
          </a:prstGeom>
        </p:spPr>
      </p:pic>
    </p:spTree>
    <p:extLst>
      <p:ext uri="{BB962C8B-B14F-4D97-AF65-F5344CB8AC3E}">
        <p14:creationId xmlns:p14="http://schemas.microsoft.com/office/powerpoint/2010/main" val="297619955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18" name="Title 5">
            <a:extLst>
              <a:ext uri="{FF2B5EF4-FFF2-40B4-BE49-F238E27FC236}">
                <a16:creationId xmlns:a16="http://schemas.microsoft.com/office/drawing/2014/main" id="{8A9F4330-D9E2-7FAF-7571-6E1AEEA10E00}"/>
              </a:ext>
            </a:extLst>
          </p:cNvPr>
          <p:cNvSpPr>
            <a:spLocks noGrp="1"/>
          </p:cNvSpPr>
          <p:nvPr userDrawn="1"/>
        </p:nvSpPr>
        <p:spPr>
          <a:xfrm>
            <a:off x="838200" y="604433"/>
            <a:ext cx="9964119" cy="705173"/>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kern="1200">
                <a:solidFill>
                  <a:schemeClr val="tx2"/>
                </a:solidFill>
                <a:latin typeface="+mj-lt"/>
                <a:ea typeface="+mj-ea"/>
                <a:cs typeface="+mj-cs"/>
              </a:defRPr>
            </a:lvl1pPr>
          </a:lstStyle>
          <a:p>
            <a:r>
              <a:rPr lang="en-US" b="1" i="0">
                <a:latin typeface="Franklin Gothic Demi" panose="020B0603020102020204" pitchFamily="34" charset="0"/>
              </a:rPr>
              <a:t>Presentation Guidelines</a:t>
            </a:r>
          </a:p>
        </p:txBody>
      </p:sp>
      <p:sp>
        <p:nvSpPr>
          <p:cNvPr id="2" name="Content Placeholder 6">
            <a:extLst>
              <a:ext uri="{FF2B5EF4-FFF2-40B4-BE49-F238E27FC236}">
                <a16:creationId xmlns:a16="http://schemas.microsoft.com/office/drawing/2014/main" id="{30DC3A1E-C9AF-50F0-6BFC-F86C10D0BE8F}"/>
              </a:ext>
            </a:extLst>
          </p:cNvPr>
          <p:cNvSpPr>
            <a:spLocks noGrp="1"/>
          </p:cNvSpPr>
          <p:nvPr userDrawn="1"/>
        </p:nvSpPr>
        <p:spPr>
          <a:xfrm>
            <a:off x="838201" y="1511406"/>
            <a:ext cx="5650798" cy="3967803"/>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spcAft>
                <a:spcPts val="600"/>
              </a:spcAft>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600"/>
              </a:spcAft>
              <a:buClr>
                <a:schemeClr val="accent1"/>
              </a:buClr>
              <a:buFont typeface="Courier New" panose="02070309020205020404" pitchFamily="49" charset="0"/>
              <a:buChar char="o"/>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600"/>
              </a:spcAft>
              <a:buClr>
                <a:schemeClr val="accent1"/>
              </a:buClr>
              <a:buFont typeface="Wingdings"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600"/>
              </a:spcAft>
              <a:buClr>
                <a:schemeClr val="accent1"/>
              </a:buClr>
              <a:buFont typeface="Courier New" panose="02070309020205020404" pitchFamily="49" charset="0"/>
              <a:buChar char="o"/>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600"/>
              </a:spcAft>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800" b="1" i="0">
                <a:solidFill>
                  <a:schemeClr val="accent1"/>
                </a:solidFill>
                <a:latin typeface="Franklin Gothic Book" panose="020B0503020102020204" pitchFamily="34" charset="0"/>
              </a:rPr>
              <a:t>Add alt text for accessibility:</a:t>
            </a:r>
          </a:p>
          <a:p>
            <a:r>
              <a:rPr lang="en-US" sz="2800" b="0" i="0">
                <a:latin typeface="Franklin Gothic Book" panose="020B0503020102020204" pitchFamily="34" charset="0"/>
              </a:rPr>
              <a:t>Add descriptive alt text </a:t>
            </a:r>
            <a:br>
              <a:rPr lang="en-US" sz="2800" b="0" i="0">
                <a:latin typeface="Franklin Gothic Book" panose="020B0503020102020204" pitchFamily="34" charset="0"/>
              </a:rPr>
            </a:br>
            <a:r>
              <a:rPr lang="en-US" sz="2800" b="0" i="0">
                <a:latin typeface="Franklin Gothic Book" panose="020B0503020102020204" pitchFamily="34" charset="0"/>
              </a:rPr>
              <a:t>to images for screen reader users.</a:t>
            </a:r>
          </a:p>
          <a:p>
            <a:pPr marL="685800" marR="0" lvl="1" indent="-228600" algn="l" defTabSz="914400" rtl="0" eaLnBrk="1" fontAlgn="auto" latinLnBrk="0" hangingPunct="1">
              <a:lnSpc>
                <a:spcPct val="100000"/>
              </a:lnSpc>
              <a:spcBef>
                <a:spcPts val="1000"/>
              </a:spcBef>
              <a:spcAft>
                <a:spcPts val="600"/>
              </a:spcAft>
              <a:buClr>
                <a:schemeClr val="accent1"/>
              </a:buClr>
              <a:buSzTx/>
              <a:buFont typeface="Courier New" panose="02070309020205020404" pitchFamily="49" charset="0"/>
              <a:buChar char="o"/>
              <a:tabLst/>
              <a:defRPr/>
            </a:pPr>
            <a:r>
              <a:rPr lang="en-US" sz="2800" b="0" i="0">
                <a:latin typeface="Franklin Gothic Book" panose="020B0503020102020204" pitchFamily="34" charset="0"/>
              </a:rPr>
              <a:t>To add alt text, right click </a:t>
            </a:r>
            <a:br>
              <a:rPr lang="en-US" sz="2800" b="0" i="0">
                <a:latin typeface="Franklin Gothic Book" panose="020B0503020102020204" pitchFamily="34" charset="0"/>
              </a:rPr>
            </a:br>
            <a:r>
              <a:rPr lang="en-US" sz="2800" b="0" i="0">
                <a:latin typeface="Franklin Gothic Book" panose="020B0503020102020204" pitchFamily="34" charset="0"/>
              </a:rPr>
              <a:t>the image and select </a:t>
            </a:r>
            <a:br>
              <a:rPr lang="en-US" sz="2800" b="0" i="0">
                <a:latin typeface="Franklin Gothic Book" panose="020B0503020102020204" pitchFamily="34" charset="0"/>
              </a:rPr>
            </a:br>
            <a:r>
              <a:rPr lang="en-US" sz="2800" b="0" i="0">
                <a:latin typeface="Franklin Gothic Book" panose="020B0503020102020204" pitchFamily="34" charset="0"/>
              </a:rPr>
              <a:t>“View Alt Text.”</a:t>
            </a:r>
          </a:p>
          <a:p>
            <a:endParaRPr lang="en-US" sz="2800" b="0" i="0">
              <a:latin typeface="Franklin Gothic Book" panose="020B0503020102020204" pitchFamily="34" charset="0"/>
            </a:endParaRPr>
          </a:p>
        </p:txBody>
      </p:sp>
      <p:pic>
        <p:nvPicPr>
          <p:cNvPr id="14" name="Picture 13" descr="A person in a wheelchair holding a basketball&#10;&#10;Description automatically generated">
            <a:extLst>
              <a:ext uri="{FF2B5EF4-FFF2-40B4-BE49-F238E27FC236}">
                <a16:creationId xmlns:a16="http://schemas.microsoft.com/office/drawing/2014/main" id="{12E6A3D3-FF4A-9DAB-0D84-4CE7EAAE2637}"/>
              </a:ext>
            </a:extLst>
          </p:cNvPr>
          <p:cNvPicPr>
            <a:picLocks noChangeAspect="1"/>
          </p:cNvPicPr>
          <p:nvPr userDrawn="1"/>
        </p:nvPicPr>
        <p:blipFill>
          <a:blip r:embed="rId2"/>
          <a:stretch>
            <a:fillRect/>
          </a:stretch>
        </p:blipFill>
        <p:spPr>
          <a:xfrm>
            <a:off x="6487317" y="1327800"/>
            <a:ext cx="3493201" cy="2720739"/>
          </a:xfrm>
          <a:prstGeom prst="rect">
            <a:avLst/>
          </a:prstGeom>
        </p:spPr>
      </p:pic>
      <p:pic>
        <p:nvPicPr>
          <p:cNvPr id="13" name="Picture 12">
            <a:extLst>
              <a:ext uri="{FF2B5EF4-FFF2-40B4-BE49-F238E27FC236}">
                <a16:creationId xmlns:a16="http://schemas.microsoft.com/office/drawing/2014/main" id="{1EA263E4-AC43-EA21-0A46-C44EAF24B3BE}"/>
              </a:ext>
            </a:extLst>
          </p:cNvPr>
          <p:cNvPicPr>
            <a:picLocks noChangeAspect="1"/>
          </p:cNvPicPr>
          <p:nvPr userDrawn="1"/>
        </p:nvPicPr>
        <p:blipFill>
          <a:blip r:embed="rId3"/>
          <a:stretch>
            <a:fillRect/>
          </a:stretch>
        </p:blipFill>
        <p:spPr>
          <a:xfrm>
            <a:off x="9581598" y="1511406"/>
            <a:ext cx="2115984" cy="4271893"/>
          </a:xfrm>
          <a:prstGeom prst="rect">
            <a:avLst/>
          </a:prstGeom>
        </p:spPr>
      </p:pic>
      <p:sp>
        <p:nvSpPr>
          <p:cNvPr id="7" name="Rectangle 6">
            <a:extLst>
              <a:ext uri="{FF2B5EF4-FFF2-40B4-BE49-F238E27FC236}">
                <a16:creationId xmlns:a16="http://schemas.microsoft.com/office/drawing/2014/main" id="{7D053A74-BEFA-25B1-A547-1CCE78C44B57}"/>
              </a:ext>
              <a:ext uri="{C183D7F6-B498-43B3-948B-1728B52AA6E4}">
                <adec:decorative xmlns:adec="http://schemas.microsoft.com/office/drawing/2017/decorative" val="1"/>
              </a:ext>
            </a:extLst>
          </p:cNvPr>
          <p:cNvSpPr/>
          <p:nvPr userDrawn="1"/>
        </p:nvSpPr>
        <p:spPr>
          <a:xfrm>
            <a:off x="0" y="6146800"/>
            <a:ext cx="12192000" cy="711200"/>
          </a:xfrm>
          <a:prstGeom prst="rect">
            <a:avLst/>
          </a:pr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941C570B-8C7F-F491-A176-2DFDF8533C9E}"/>
              </a:ex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lvl1pPr>
              <a:defRPr>
                <a:solidFill>
                  <a:schemeClr val="tx2"/>
                </a:solidFill>
              </a:defRPr>
            </a:lvl1pPr>
          </a:lstStyle>
          <a:p>
            <a:fld id="{D0F3292A-440C-FC4D-A38E-E9E6D4317AF8}" type="slidenum">
              <a:rPr lang="en-US" smtClean="0"/>
              <a:pPr/>
              <a:t>‹#›</a:t>
            </a:fld>
            <a:endParaRPr lang="en-US"/>
          </a:p>
        </p:txBody>
      </p:sp>
      <p:pic>
        <p:nvPicPr>
          <p:cNvPr id="9" name="Picture 8">
            <a:extLst>
              <a:ext uri="{FF2B5EF4-FFF2-40B4-BE49-F238E27FC236}">
                <a16:creationId xmlns:a16="http://schemas.microsoft.com/office/drawing/2014/main" id="{44218340-347E-24B1-2CC6-832520AF06A9}"/>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549519" y="6283085"/>
            <a:ext cx="1580732" cy="438390"/>
          </a:xfrm>
          <a:prstGeom prst="rect">
            <a:avLst/>
          </a:prstGeom>
        </p:spPr>
      </p:pic>
    </p:spTree>
    <p:extLst>
      <p:ext uri="{BB962C8B-B14F-4D97-AF65-F5344CB8AC3E}">
        <p14:creationId xmlns:p14="http://schemas.microsoft.com/office/powerpoint/2010/main" val="342147889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18" name="Title 5">
            <a:extLst>
              <a:ext uri="{FF2B5EF4-FFF2-40B4-BE49-F238E27FC236}">
                <a16:creationId xmlns:a16="http://schemas.microsoft.com/office/drawing/2014/main" id="{8A9F4330-D9E2-7FAF-7571-6E1AEEA10E00}"/>
              </a:ext>
            </a:extLst>
          </p:cNvPr>
          <p:cNvSpPr>
            <a:spLocks noGrp="1"/>
          </p:cNvSpPr>
          <p:nvPr userDrawn="1"/>
        </p:nvSpPr>
        <p:spPr>
          <a:xfrm>
            <a:off x="838200" y="604433"/>
            <a:ext cx="9964119" cy="705173"/>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kern="1200">
                <a:solidFill>
                  <a:schemeClr val="tx2"/>
                </a:solidFill>
                <a:latin typeface="+mj-lt"/>
                <a:ea typeface="+mj-ea"/>
                <a:cs typeface="+mj-cs"/>
              </a:defRPr>
            </a:lvl1pPr>
          </a:lstStyle>
          <a:p>
            <a:r>
              <a:rPr lang="en-US" b="1" i="0">
                <a:latin typeface="Franklin Gothic Demi" panose="020B0603020102020204" pitchFamily="34" charset="0"/>
              </a:rPr>
              <a:t>Presentation Guidelines</a:t>
            </a:r>
          </a:p>
        </p:txBody>
      </p:sp>
      <p:sp>
        <p:nvSpPr>
          <p:cNvPr id="2" name="Content Placeholder 6">
            <a:extLst>
              <a:ext uri="{FF2B5EF4-FFF2-40B4-BE49-F238E27FC236}">
                <a16:creationId xmlns:a16="http://schemas.microsoft.com/office/drawing/2014/main" id="{30DC3A1E-C9AF-50F0-6BFC-F86C10D0BE8F}"/>
              </a:ext>
            </a:extLst>
          </p:cNvPr>
          <p:cNvSpPr>
            <a:spLocks noGrp="1"/>
          </p:cNvSpPr>
          <p:nvPr userDrawn="1"/>
        </p:nvSpPr>
        <p:spPr>
          <a:xfrm>
            <a:off x="838200" y="1511406"/>
            <a:ext cx="5841274" cy="4202893"/>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spcAft>
                <a:spcPts val="600"/>
              </a:spcAft>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600"/>
              </a:spcAft>
              <a:buClr>
                <a:schemeClr val="accent1"/>
              </a:buClr>
              <a:buFont typeface="Courier New" panose="02070309020205020404" pitchFamily="49" charset="0"/>
              <a:buChar char="o"/>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600"/>
              </a:spcAft>
              <a:buClr>
                <a:schemeClr val="accent1"/>
              </a:buClr>
              <a:buFont typeface="Wingdings"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600"/>
              </a:spcAft>
              <a:buClr>
                <a:schemeClr val="accent1"/>
              </a:buClr>
              <a:buFont typeface="Courier New" panose="02070309020205020404" pitchFamily="49" charset="0"/>
              <a:buChar char="o"/>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600"/>
              </a:spcAft>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800" b="1" i="0">
                <a:solidFill>
                  <a:schemeClr val="accent1"/>
                </a:solidFill>
                <a:latin typeface="Franklin Gothic Book" panose="020B0503020102020204" pitchFamily="34" charset="0"/>
              </a:rPr>
              <a:t>Writing alt text for accessibility</a:t>
            </a:r>
          </a:p>
          <a:p>
            <a:r>
              <a:rPr lang="en-US">
                <a:solidFill>
                  <a:schemeClr val="tx1"/>
                </a:solidFill>
                <a:effectLst/>
                <a:latin typeface="Franklin Gothic Book" panose="020B0503020102020204" pitchFamily="34" charset="0"/>
              </a:rPr>
              <a:t>Be concise.</a:t>
            </a:r>
          </a:p>
          <a:p>
            <a:r>
              <a:rPr lang="en-US">
                <a:solidFill>
                  <a:schemeClr val="tx1"/>
                </a:solidFill>
                <a:effectLst/>
                <a:latin typeface="Franklin Gothic Book" panose="020B0503020102020204" pitchFamily="34" charset="0"/>
              </a:rPr>
              <a:t>Describe the action or relevance.</a:t>
            </a:r>
          </a:p>
          <a:p>
            <a:r>
              <a:rPr lang="en-US">
                <a:solidFill>
                  <a:schemeClr val="tx1"/>
                </a:solidFill>
                <a:effectLst/>
                <a:latin typeface="Franklin Gothic Book" panose="020B0503020102020204" pitchFamily="34" charset="0"/>
              </a:rPr>
              <a:t>Use race, ethnicity, gender, or age detail with intention and care.</a:t>
            </a:r>
          </a:p>
          <a:p>
            <a:r>
              <a:rPr lang="en-US">
                <a:solidFill>
                  <a:schemeClr val="tx1"/>
                </a:solidFill>
                <a:effectLst/>
                <a:latin typeface="Franklin Gothic Book" panose="020B0503020102020204" pitchFamily="34" charset="0"/>
              </a:rPr>
              <a:t>Don’t forget punctuation.</a:t>
            </a:r>
          </a:p>
        </p:txBody>
      </p:sp>
      <p:pic>
        <p:nvPicPr>
          <p:cNvPr id="6" name="Picture 5" descr="A person in a wheelchair holding a basketball&#10;&#10;Description automatically generated">
            <a:extLst>
              <a:ext uri="{FF2B5EF4-FFF2-40B4-BE49-F238E27FC236}">
                <a16:creationId xmlns:a16="http://schemas.microsoft.com/office/drawing/2014/main" id="{F42EDFDC-17AB-B921-0CA1-DAC2CAC5C1FE}"/>
              </a:ext>
            </a:extLst>
          </p:cNvPr>
          <p:cNvPicPr>
            <a:picLocks noChangeAspect="1"/>
          </p:cNvPicPr>
          <p:nvPr userDrawn="1"/>
        </p:nvPicPr>
        <p:blipFill>
          <a:blip r:embed="rId2"/>
          <a:stretch>
            <a:fillRect/>
          </a:stretch>
        </p:blipFill>
        <p:spPr>
          <a:xfrm>
            <a:off x="6487317" y="1327800"/>
            <a:ext cx="3493201" cy="2720739"/>
          </a:xfrm>
          <a:prstGeom prst="rect">
            <a:avLst/>
          </a:prstGeom>
        </p:spPr>
      </p:pic>
      <p:pic>
        <p:nvPicPr>
          <p:cNvPr id="3" name="Picture 2" descr="A screenshot of a computer&#10;&#10;Description automatically generated">
            <a:extLst>
              <a:ext uri="{FF2B5EF4-FFF2-40B4-BE49-F238E27FC236}">
                <a16:creationId xmlns:a16="http://schemas.microsoft.com/office/drawing/2014/main" id="{958A0C25-9068-89EA-850D-A4780D808D56}"/>
              </a:ext>
            </a:extLst>
          </p:cNvPr>
          <p:cNvPicPr>
            <a:picLocks noChangeAspect="1"/>
          </p:cNvPicPr>
          <p:nvPr userDrawn="1"/>
        </p:nvPicPr>
        <p:blipFill rotWithShape="1">
          <a:blip r:embed="rId3"/>
          <a:srcRect l="68011" t="1626" r="511" b="65154"/>
          <a:stretch/>
        </p:blipFill>
        <p:spPr>
          <a:xfrm>
            <a:off x="9455981" y="3429000"/>
            <a:ext cx="2377440" cy="2534194"/>
          </a:xfrm>
          <a:prstGeom prst="rect">
            <a:avLst/>
          </a:prstGeom>
          <a:ln w="44450">
            <a:solidFill>
              <a:schemeClr val="bg1"/>
            </a:solidFill>
          </a:ln>
        </p:spPr>
      </p:pic>
      <p:sp>
        <p:nvSpPr>
          <p:cNvPr id="7" name="Rectangle 6">
            <a:extLst>
              <a:ext uri="{FF2B5EF4-FFF2-40B4-BE49-F238E27FC236}">
                <a16:creationId xmlns:a16="http://schemas.microsoft.com/office/drawing/2014/main" id="{7D053A74-BEFA-25B1-A547-1CCE78C44B57}"/>
              </a:ext>
              <a:ext uri="{C183D7F6-B498-43B3-948B-1728B52AA6E4}">
                <adec:decorative xmlns:adec="http://schemas.microsoft.com/office/drawing/2017/decorative" val="1"/>
              </a:ext>
            </a:extLst>
          </p:cNvPr>
          <p:cNvSpPr/>
          <p:nvPr userDrawn="1"/>
        </p:nvSpPr>
        <p:spPr>
          <a:xfrm>
            <a:off x="0" y="6146800"/>
            <a:ext cx="12192000" cy="711200"/>
          </a:xfrm>
          <a:prstGeom prst="rect">
            <a:avLst/>
          </a:pr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941C570B-8C7F-F491-A176-2DFDF8533C9E}"/>
              </a:ex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lvl1pPr>
              <a:defRPr>
                <a:solidFill>
                  <a:schemeClr val="tx2"/>
                </a:solidFill>
              </a:defRPr>
            </a:lvl1pPr>
          </a:lstStyle>
          <a:p>
            <a:fld id="{D0F3292A-440C-FC4D-A38E-E9E6D4317AF8}" type="slidenum">
              <a:rPr lang="en-US" smtClean="0"/>
              <a:pPr/>
              <a:t>‹#›</a:t>
            </a:fld>
            <a:endParaRPr lang="en-US"/>
          </a:p>
        </p:txBody>
      </p:sp>
      <p:pic>
        <p:nvPicPr>
          <p:cNvPr id="9" name="Picture 8">
            <a:extLst>
              <a:ext uri="{FF2B5EF4-FFF2-40B4-BE49-F238E27FC236}">
                <a16:creationId xmlns:a16="http://schemas.microsoft.com/office/drawing/2014/main" id="{44218340-347E-24B1-2CC6-832520AF06A9}"/>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549519" y="6283085"/>
            <a:ext cx="1580732" cy="438390"/>
          </a:xfrm>
          <a:prstGeom prst="rect">
            <a:avLst/>
          </a:prstGeom>
        </p:spPr>
      </p:pic>
    </p:spTree>
    <p:extLst>
      <p:ext uri="{BB962C8B-B14F-4D97-AF65-F5344CB8AC3E}">
        <p14:creationId xmlns:p14="http://schemas.microsoft.com/office/powerpoint/2010/main" val="25802888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18" name="Title 5">
            <a:extLst>
              <a:ext uri="{FF2B5EF4-FFF2-40B4-BE49-F238E27FC236}">
                <a16:creationId xmlns:a16="http://schemas.microsoft.com/office/drawing/2014/main" id="{8A9F4330-D9E2-7FAF-7571-6E1AEEA10E00}"/>
              </a:ext>
            </a:extLst>
          </p:cNvPr>
          <p:cNvSpPr>
            <a:spLocks noGrp="1"/>
          </p:cNvSpPr>
          <p:nvPr userDrawn="1"/>
        </p:nvSpPr>
        <p:spPr>
          <a:xfrm>
            <a:off x="838200" y="604433"/>
            <a:ext cx="9964119" cy="705173"/>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kern="1200">
                <a:solidFill>
                  <a:schemeClr val="tx2"/>
                </a:solidFill>
                <a:latin typeface="+mj-lt"/>
                <a:ea typeface="+mj-ea"/>
                <a:cs typeface="+mj-cs"/>
              </a:defRPr>
            </a:lvl1pPr>
          </a:lstStyle>
          <a:p>
            <a:r>
              <a:rPr lang="en-US" b="1" i="0">
                <a:latin typeface="Franklin Gothic Demi" panose="020B0603020102020204" pitchFamily="34" charset="0"/>
              </a:rPr>
              <a:t>Presentation Guidelines</a:t>
            </a:r>
          </a:p>
        </p:txBody>
      </p:sp>
      <p:sp>
        <p:nvSpPr>
          <p:cNvPr id="2" name="Content Placeholder 6">
            <a:extLst>
              <a:ext uri="{FF2B5EF4-FFF2-40B4-BE49-F238E27FC236}">
                <a16:creationId xmlns:a16="http://schemas.microsoft.com/office/drawing/2014/main" id="{30DC3A1E-C9AF-50F0-6BFC-F86C10D0BE8F}"/>
              </a:ext>
            </a:extLst>
          </p:cNvPr>
          <p:cNvSpPr>
            <a:spLocks noGrp="1"/>
          </p:cNvSpPr>
          <p:nvPr userDrawn="1"/>
        </p:nvSpPr>
        <p:spPr>
          <a:xfrm>
            <a:off x="838201" y="1511406"/>
            <a:ext cx="5444836" cy="4498869"/>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00000"/>
              </a:lnSpc>
              <a:spcBef>
                <a:spcPts val="1000"/>
              </a:spcBef>
              <a:spcAft>
                <a:spcPts val="600"/>
              </a:spcAft>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600"/>
              </a:spcAft>
              <a:buClr>
                <a:schemeClr val="accent1"/>
              </a:buClr>
              <a:buFont typeface="Courier New" panose="02070309020205020404" pitchFamily="49" charset="0"/>
              <a:buChar char="o"/>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600"/>
              </a:spcAft>
              <a:buClr>
                <a:schemeClr val="accent1"/>
              </a:buClr>
              <a:buFont typeface="Wingdings"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600"/>
              </a:spcAft>
              <a:buClr>
                <a:schemeClr val="accent1"/>
              </a:buClr>
              <a:buFont typeface="Courier New" panose="02070309020205020404" pitchFamily="49" charset="0"/>
              <a:buChar char="o"/>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600"/>
              </a:spcAft>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800" b="0" i="0">
                <a:solidFill>
                  <a:schemeClr val="accent1"/>
                </a:solidFill>
                <a:latin typeface="Franklin Gothic Book" panose="020B0503020102020204" pitchFamily="34" charset="0"/>
              </a:rPr>
              <a:t>Accessibility for charts and graphs</a:t>
            </a:r>
          </a:p>
          <a:p>
            <a:pPr marL="228600" marR="0" lvl="0" indent="-228600" algn="l" defTabSz="914400" rtl="0" eaLnBrk="1" fontAlgn="auto" latinLnBrk="0" hangingPunct="1">
              <a:lnSpc>
                <a:spcPct val="100000"/>
              </a:lnSpc>
              <a:spcBef>
                <a:spcPts val="1000"/>
              </a:spcBef>
              <a:spcAft>
                <a:spcPts val="600"/>
              </a:spcAft>
              <a:buClr>
                <a:schemeClr val="accent1"/>
              </a:buClr>
              <a:buSzTx/>
              <a:buFont typeface="Arial" panose="020B0604020202020204" pitchFamily="34" charset="0"/>
              <a:buChar char="•"/>
              <a:tabLst/>
              <a:defRPr/>
            </a:pPr>
            <a:r>
              <a:rPr lang="en-US">
                <a:latin typeface="Franklin Gothic Book" panose="020B0503020102020204" pitchFamily="34" charset="0"/>
              </a:rPr>
              <a:t>Avoid overly complex charts.</a:t>
            </a:r>
            <a:endParaRPr lang="en-US" sz="2800" b="0" i="0">
              <a:latin typeface="Franklin Gothic Book" panose="020B0503020102020204" pitchFamily="34" charset="0"/>
            </a:endParaRPr>
          </a:p>
          <a:p>
            <a:r>
              <a:rPr lang="en-US" sz="2800" b="0" i="0">
                <a:latin typeface="Franklin Gothic Book" panose="020B0503020102020204" pitchFamily="34" charset="0"/>
              </a:rPr>
              <a:t>Avoid using screenshots.</a:t>
            </a:r>
          </a:p>
          <a:p>
            <a:pPr lvl="1"/>
            <a:r>
              <a:rPr lang="en-US" sz="2800" b="0" i="0">
                <a:latin typeface="Franklin Gothic Book" panose="020B0503020102020204" pitchFamily="34" charset="0"/>
                <a:hlinkClick r:id="rId2"/>
              </a:rPr>
              <a:t>Link</a:t>
            </a:r>
            <a:r>
              <a:rPr lang="en-US" sz="2800" b="0" i="0">
                <a:latin typeface="Franklin Gothic Book" panose="020B0503020102020204" pitchFamily="34" charset="0"/>
              </a:rPr>
              <a:t>, </a:t>
            </a:r>
            <a:r>
              <a:rPr lang="en-US" sz="2800" b="0" i="0">
                <a:latin typeface="Franklin Gothic Book" panose="020B0503020102020204" pitchFamily="34" charset="0"/>
                <a:hlinkClick r:id="rId3"/>
              </a:rPr>
              <a:t>embed</a:t>
            </a:r>
            <a:r>
              <a:rPr lang="en-US" sz="2800" b="0" i="0">
                <a:latin typeface="Franklin Gothic Book" panose="020B0503020102020204" pitchFamily="34" charset="0"/>
              </a:rPr>
              <a:t>, or </a:t>
            </a:r>
            <a:r>
              <a:rPr lang="en-US" sz="2800" b="0" i="0">
                <a:latin typeface="Franklin Gothic Book" panose="020B0503020102020204" pitchFamily="34" charset="0"/>
                <a:hlinkClick r:id="rId4"/>
              </a:rPr>
              <a:t>create</a:t>
            </a:r>
            <a:r>
              <a:rPr lang="en-US" sz="2800" b="0" i="0">
                <a:latin typeface="Franklin Gothic Book" panose="020B0503020102020204" pitchFamily="34" charset="0"/>
              </a:rPr>
              <a:t> </a:t>
            </a:r>
            <a:br>
              <a:rPr lang="en-US" sz="2800" b="0" i="0">
                <a:latin typeface="Franklin Gothic Book" panose="020B0503020102020204" pitchFamily="34" charset="0"/>
              </a:rPr>
            </a:br>
            <a:r>
              <a:rPr lang="en-US" sz="2800" b="0" i="0">
                <a:latin typeface="Franklin Gothic Book" panose="020B0503020102020204" pitchFamily="34" charset="0"/>
              </a:rPr>
              <a:t>them within PowerPoint.</a:t>
            </a:r>
          </a:p>
          <a:p>
            <a:pPr lvl="0"/>
            <a:r>
              <a:rPr lang="en-US" sz="2800" b="0" i="0">
                <a:latin typeface="Franklin Gothic Book" panose="020B0503020102020204" pitchFamily="34" charset="0"/>
              </a:rPr>
              <a:t>If you must use a screenshot, add alt text for accessibility compliance. For tips, visit </a:t>
            </a:r>
            <a:r>
              <a:rPr lang="en-US" sz="2800" b="0" i="0">
                <a:latin typeface="Franklin Gothic Book" panose="020B0503020102020204" pitchFamily="34" charset="0"/>
                <a:hlinkClick r:id="rId5"/>
              </a:rPr>
              <a:t>Microsoft Support on Alt Text</a:t>
            </a:r>
            <a:r>
              <a:rPr lang="en-US" sz="2800" b="0" i="0">
                <a:latin typeface="Franklin Gothic Book" panose="020B0503020102020204" pitchFamily="34" charset="0"/>
              </a:rPr>
              <a:t>.</a:t>
            </a:r>
          </a:p>
        </p:txBody>
      </p:sp>
      <p:pic>
        <p:nvPicPr>
          <p:cNvPr id="19" name="Picture 18" descr="A chart with different colored circles&#10;&#10;Description automatically generated">
            <a:extLst>
              <a:ext uri="{FF2B5EF4-FFF2-40B4-BE49-F238E27FC236}">
                <a16:creationId xmlns:a16="http://schemas.microsoft.com/office/drawing/2014/main" id="{094FDB66-1BE4-717A-C491-E098BA91D5C7}"/>
              </a:ext>
            </a:extLst>
          </p:cNvPr>
          <p:cNvPicPr>
            <a:picLocks noChangeAspect="1"/>
          </p:cNvPicPr>
          <p:nvPr userDrawn="1"/>
        </p:nvPicPr>
        <p:blipFill rotWithShape="1">
          <a:blip r:embed="rId6"/>
          <a:srcRect l="7227" t="10692" r="7422"/>
          <a:stretch/>
        </p:blipFill>
        <p:spPr>
          <a:xfrm>
            <a:off x="7631541" y="1272212"/>
            <a:ext cx="2897636" cy="2021320"/>
          </a:xfrm>
          <a:prstGeom prst="rect">
            <a:avLst/>
          </a:prstGeom>
        </p:spPr>
      </p:pic>
      <p:pic>
        <p:nvPicPr>
          <p:cNvPr id="21" name="Picture 20">
            <a:extLst>
              <a:ext uri="{FF2B5EF4-FFF2-40B4-BE49-F238E27FC236}">
                <a16:creationId xmlns:a16="http://schemas.microsoft.com/office/drawing/2014/main" id="{E40F87D4-F010-B732-FC52-362320A0EC29}"/>
              </a:ext>
            </a:extLst>
          </p:cNvPr>
          <p:cNvPicPr>
            <a:picLocks noChangeAspect="1"/>
          </p:cNvPicPr>
          <p:nvPr userDrawn="1"/>
        </p:nvPicPr>
        <p:blipFill>
          <a:blip r:embed="rId7"/>
          <a:stretch>
            <a:fillRect/>
          </a:stretch>
        </p:blipFill>
        <p:spPr>
          <a:xfrm>
            <a:off x="7932856" y="1289010"/>
            <a:ext cx="367148" cy="367148"/>
          </a:xfrm>
          <a:prstGeom prst="rect">
            <a:avLst/>
          </a:prstGeom>
        </p:spPr>
      </p:pic>
      <p:graphicFrame>
        <p:nvGraphicFramePr>
          <p:cNvPr id="22" name="Chart 21">
            <a:extLst>
              <a:ext uri="{FF2B5EF4-FFF2-40B4-BE49-F238E27FC236}">
                <a16:creationId xmlns:a16="http://schemas.microsoft.com/office/drawing/2014/main" id="{E4213587-9D00-A3A5-E276-459BE574D500}"/>
              </a:ext>
            </a:extLst>
          </p:cNvPr>
          <p:cNvGraphicFramePr/>
          <p:nvPr userDrawn="1">
            <p:extLst>
              <p:ext uri="{D42A27DB-BD31-4B8C-83A1-F6EECF244321}">
                <p14:modId xmlns:p14="http://schemas.microsoft.com/office/powerpoint/2010/main" val="2583549504"/>
              </p:ext>
            </p:extLst>
          </p:nvPr>
        </p:nvGraphicFramePr>
        <p:xfrm>
          <a:off x="7298267" y="3428999"/>
          <a:ext cx="3619502" cy="2413001"/>
        </p:xfrm>
        <a:graphic>
          <a:graphicData uri="http://schemas.openxmlformats.org/drawingml/2006/chart">
            <c:chart xmlns:c="http://schemas.openxmlformats.org/drawingml/2006/chart" xmlns:r="http://schemas.openxmlformats.org/officeDocument/2006/relationships" r:id="rId8"/>
          </a:graphicData>
        </a:graphic>
      </p:graphicFrame>
      <p:pic>
        <p:nvPicPr>
          <p:cNvPr id="20" name="Picture 19">
            <a:extLst>
              <a:ext uri="{FF2B5EF4-FFF2-40B4-BE49-F238E27FC236}">
                <a16:creationId xmlns:a16="http://schemas.microsoft.com/office/drawing/2014/main" id="{0720596D-67A8-96D1-F123-6FCBB1180862}"/>
              </a:ext>
            </a:extLst>
          </p:cNvPr>
          <p:cNvPicPr>
            <a:picLocks noChangeAspect="1"/>
          </p:cNvPicPr>
          <p:nvPr userDrawn="1"/>
        </p:nvPicPr>
        <p:blipFill>
          <a:blip r:embed="rId9"/>
          <a:stretch>
            <a:fillRect/>
          </a:stretch>
        </p:blipFill>
        <p:spPr>
          <a:xfrm>
            <a:off x="7959239" y="3812945"/>
            <a:ext cx="336050" cy="296921"/>
          </a:xfrm>
          <a:prstGeom prst="rect">
            <a:avLst/>
          </a:prstGeom>
        </p:spPr>
      </p:pic>
      <p:sp>
        <p:nvSpPr>
          <p:cNvPr id="7" name="Rectangle 6">
            <a:extLst>
              <a:ext uri="{FF2B5EF4-FFF2-40B4-BE49-F238E27FC236}">
                <a16:creationId xmlns:a16="http://schemas.microsoft.com/office/drawing/2014/main" id="{7D053A74-BEFA-25B1-A547-1CCE78C44B57}"/>
              </a:ext>
              <a:ext uri="{C183D7F6-B498-43B3-948B-1728B52AA6E4}">
                <adec:decorative xmlns:adec="http://schemas.microsoft.com/office/drawing/2017/decorative" val="1"/>
              </a:ext>
            </a:extLst>
          </p:cNvPr>
          <p:cNvSpPr/>
          <p:nvPr userDrawn="1"/>
        </p:nvSpPr>
        <p:spPr>
          <a:xfrm>
            <a:off x="0" y="6146800"/>
            <a:ext cx="12192000" cy="711200"/>
          </a:xfrm>
          <a:prstGeom prst="rect">
            <a:avLst/>
          </a:pr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941C570B-8C7F-F491-A176-2DFDF8533C9E}"/>
              </a:ex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lvl1pPr>
              <a:defRPr>
                <a:solidFill>
                  <a:schemeClr val="tx2"/>
                </a:solidFill>
              </a:defRPr>
            </a:lvl1pPr>
          </a:lstStyle>
          <a:p>
            <a:fld id="{D0F3292A-440C-FC4D-A38E-E9E6D4317AF8}" type="slidenum">
              <a:rPr lang="en-US" smtClean="0"/>
              <a:pPr/>
              <a:t>‹#›</a:t>
            </a:fld>
            <a:endParaRPr lang="en-US"/>
          </a:p>
        </p:txBody>
      </p:sp>
      <p:pic>
        <p:nvPicPr>
          <p:cNvPr id="9" name="Picture 8">
            <a:extLst>
              <a:ext uri="{FF2B5EF4-FFF2-40B4-BE49-F238E27FC236}">
                <a16:creationId xmlns:a16="http://schemas.microsoft.com/office/drawing/2014/main" id="{44218340-347E-24B1-2CC6-832520AF06A9}"/>
              </a:ext>
              <a:ext uri="{C183D7F6-B498-43B3-948B-1728B52AA6E4}">
                <adec:decorative xmlns:adec="http://schemas.microsoft.com/office/drawing/2017/decorative" val="1"/>
              </a:ext>
            </a:extLst>
          </p:cNvPr>
          <p:cNvPicPr>
            <a:picLocks noChangeAspect="1"/>
          </p:cNvPicPr>
          <p:nvPr userDrawn="1"/>
        </p:nvPicPr>
        <p:blipFill>
          <a:blip r:embed="rId10"/>
          <a:stretch>
            <a:fillRect/>
          </a:stretch>
        </p:blipFill>
        <p:spPr>
          <a:xfrm>
            <a:off x="549519" y="6283085"/>
            <a:ext cx="1580732" cy="438390"/>
          </a:xfrm>
          <a:prstGeom prst="rect">
            <a:avLst/>
          </a:prstGeom>
        </p:spPr>
      </p:pic>
    </p:spTree>
    <p:extLst>
      <p:ext uri="{BB962C8B-B14F-4D97-AF65-F5344CB8AC3E}">
        <p14:creationId xmlns:p14="http://schemas.microsoft.com/office/powerpoint/2010/main" val="278295532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18" name="Title 5">
            <a:extLst>
              <a:ext uri="{FF2B5EF4-FFF2-40B4-BE49-F238E27FC236}">
                <a16:creationId xmlns:a16="http://schemas.microsoft.com/office/drawing/2014/main" id="{8A9F4330-D9E2-7FAF-7571-6E1AEEA10E00}"/>
              </a:ext>
            </a:extLst>
          </p:cNvPr>
          <p:cNvSpPr>
            <a:spLocks noGrp="1"/>
          </p:cNvSpPr>
          <p:nvPr userDrawn="1"/>
        </p:nvSpPr>
        <p:spPr>
          <a:xfrm>
            <a:off x="838200" y="604433"/>
            <a:ext cx="9964119" cy="705173"/>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kern="1200">
                <a:solidFill>
                  <a:schemeClr val="tx2"/>
                </a:solidFill>
                <a:latin typeface="+mj-lt"/>
                <a:ea typeface="+mj-ea"/>
                <a:cs typeface="+mj-cs"/>
              </a:defRPr>
            </a:lvl1pPr>
          </a:lstStyle>
          <a:p>
            <a:r>
              <a:rPr lang="en-US" b="1" i="0">
                <a:latin typeface="Franklin Gothic Demi" panose="020B0603020102020204" pitchFamily="34" charset="0"/>
              </a:rPr>
              <a:t>How to Choose a Slide Layout</a:t>
            </a:r>
          </a:p>
        </p:txBody>
      </p:sp>
      <p:sp>
        <p:nvSpPr>
          <p:cNvPr id="2" name="Content Placeholder 6">
            <a:extLst>
              <a:ext uri="{FF2B5EF4-FFF2-40B4-BE49-F238E27FC236}">
                <a16:creationId xmlns:a16="http://schemas.microsoft.com/office/drawing/2014/main" id="{30DC3A1E-C9AF-50F0-6BFC-F86C10D0BE8F}"/>
              </a:ext>
            </a:extLst>
          </p:cNvPr>
          <p:cNvSpPr>
            <a:spLocks noGrp="1"/>
          </p:cNvSpPr>
          <p:nvPr userDrawn="1"/>
        </p:nvSpPr>
        <p:spPr>
          <a:xfrm>
            <a:off x="838200" y="1511406"/>
            <a:ext cx="6236775" cy="4202893"/>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spcAft>
                <a:spcPts val="600"/>
              </a:spcAft>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600"/>
              </a:spcAft>
              <a:buClr>
                <a:schemeClr val="accent1"/>
              </a:buClr>
              <a:buFont typeface="Courier New" panose="02070309020205020404" pitchFamily="49" charset="0"/>
              <a:buChar char="o"/>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600"/>
              </a:spcAft>
              <a:buClr>
                <a:schemeClr val="accent1"/>
              </a:buClr>
              <a:buFont typeface="Wingdings"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600"/>
              </a:spcAft>
              <a:buClr>
                <a:schemeClr val="accent1"/>
              </a:buClr>
              <a:buFont typeface="Courier New" panose="02070309020205020404" pitchFamily="49" charset="0"/>
              <a:buChar char="o"/>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600"/>
              </a:spcAft>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0" i="0">
                <a:latin typeface="Franklin Gothic Book" panose="020B0503020102020204" pitchFamily="34" charset="0"/>
              </a:rPr>
              <a:t>Select “New Slide” and chose a template appropriate for the content. </a:t>
            </a:r>
          </a:p>
          <a:p>
            <a:r>
              <a:rPr lang="en-US" b="0" i="0">
                <a:latin typeface="Franklin Gothic Book" panose="020B0503020102020204" pitchFamily="34" charset="0"/>
              </a:rPr>
              <a:t>All slide templates are named according to the features they offer.</a:t>
            </a:r>
          </a:p>
          <a:p>
            <a:pPr lvl="1"/>
            <a:r>
              <a:rPr lang="en-US" b="0" i="0">
                <a:latin typeface="Franklin Gothic Book" panose="020B0503020102020204" pitchFamily="34" charset="0"/>
              </a:rPr>
              <a:t>For example, the “White Cover” template is a white version of the presentation cover.</a:t>
            </a:r>
          </a:p>
        </p:txBody>
      </p:sp>
      <p:grpSp>
        <p:nvGrpSpPr>
          <p:cNvPr id="6" name="Group 5">
            <a:extLst>
              <a:ext uri="{FF2B5EF4-FFF2-40B4-BE49-F238E27FC236}">
                <a16:creationId xmlns:a16="http://schemas.microsoft.com/office/drawing/2014/main" id="{162B3899-F8A8-A3B1-8215-18AA3493EE67}"/>
              </a:ext>
            </a:extLst>
          </p:cNvPr>
          <p:cNvGrpSpPr/>
          <p:nvPr userDrawn="1"/>
        </p:nvGrpSpPr>
        <p:grpSpPr>
          <a:xfrm>
            <a:off x="7173623" y="1417320"/>
            <a:ext cx="2873954" cy="2204453"/>
            <a:chOff x="7173623" y="1417320"/>
            <a:chExt cx="2873954" cy="2204453"/>
          </a:xfrm>
        </p:grpSpPr>
        <p:pic>
          <p:nvPicPr>
            <p:cNvPr id="4" name="Picture 3">
              <a:extLst>
                <a:ext uri="{FF2B5EF4-FFF2-40B4-BE49-F238E27FC236}">
                  <a16:creationId xmlns:a16="http://schemas.microsoft.com/office/drawing/2014/main" id="{5EB58CCA-35D1-8E7D-646A-FA23BDDD3639}"/>
                </a:ext>
              </a:extLst>
            </p:cNvPr>
            <p:cNvPicPr>
              <a:picLocks noChangeAspect="1"/>
            </p:cNvPicPr>
            <p:nvPr userDrawn="1"/>
          </p:nvPicPr>
          <p:blipFill>
            <a:blip r:embed="rId2"/>
            <a:srcRect/>
            <a:stretch/>
          </p:blipFill>
          <p:spPr>
            <a:xfrm>
              <a:off x="7173623" y="1417320"/>
              <a:ext cx="2873954" cy="2204453"/>
            </a:xfrm>
            <a:prstGeom prst="rect">
              <a:avLst/>
            </a:prstGeom>
            <a:ln w="50800">
              <a:solidFill>
                <a:schemeClr val="bg1"/>
              </a:solidFill>
            </a:ln>
            <a:effectLst/>
          </p:spPr>
        </p:pic>
        <p:sp>
          <p:nvSpPr>
            <p:cNvPr id="3" name="Oval 2">
              <a:extLst>
                <a:ext uri="{FF2B5EF4-FFF2-40B4-BE49-F238E27FC236}">
                  <a16:creationId xmlns:a16="http://schemas.microsoft.com/office/drawing/2014/main" id="{0CCAFA4B-F76B-E46D-5971-51CA4075013C}"/>
                </a:ext>
              </a:extLst>
            </p:cNvPr>
            <p:cNvSpPr/>
            <p:nvPr userDrawn="1"/>
          </p:nvSpPr>
          <p:spPr>
            <a:xfrm>
              <a:off x="8172695" y="1796896"/>
              <a:ext cx="711201" cy="711201"/>
            </a:xfrm>
            <a:prstGeom prst="ellipse">
              <a:avLst/>
            </a:prstGeom>
            <a:noFill/>
            <a:ln w="381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Placeholder 25">
            <a:extLst>
              <a:ext uri="{FF2B5EF4-FFF2-40B4-BE49-F238E27FC236}">
                <a16:creationId xmlns:a16="http://schemas.microsoft.com/office/drawing/2014/main" id="{B9CBE945-0BD6-AD4D-6D22-2E93A254D25B}"/>
              </a:ext>
            </a:extLst>
          </p:cNvPr>
          <p:cNvPicPr>
            <a:picLocks noChangeAspect="1"/>
          </p:cNvPicPr>
          <p:nvPr userDrawn="1"/>
        </p:nvPicPr>
        <p:blipFill rotWithShape="1">
          <a:blip r:embed="rId3"/>
          <a:srcRect l="11407" r="11407" b="6553"/>
          <a:stretch/>
        </p:blipFill>
        <p:spPr>
          <a:xfrm>
            <a:off x="7845442" y="2921087"/>
            <a:ext cx="3858768" cy="3332480"/>
          </a:xfrm>
          <a:prstGeom prst="rect">
            <a:avLst/>
          </a:prstGeom>
          <a:ln w="47625">
            <a:solidFill>
              <a:schemeClr val="bg1"/>
            </a:solidFill>
          </a:ln>
          <a:effectLst>
            <a:outerShdw blurRad="50800" dist="38100" dir="13500000" algn="br" rotWithShape="0">
              <a:prstClr val="black">
                <a:alpha val="40000"/>
              </a:prstClr>
            </a:outerShdw>
          </a:effectLst>
        </p:spPr>
      </p:pic>
      <p:sp>
        <p:nvSpPr>
          <p:cNvPr id="7" name="Rectangle 6">
            <a:extLst>
              <a:ext uri="{FF2B5EF4-FFF2-40B4-BE49-F238E27FC236}">
                <a16:creationId xmlns:a16="http://schemas.microsoft.com/office/drawing/2014/main" id="{7D053A74-BEFA-25B1-A547-1CCE78C44B57}"/>
              </a:ext>
              <a:ext uri="{C183D7F6-B498-43B3-948B-1728B52AA6E4}">
                <adec:decorative xmlns:adec="http://schemas.microsoft.com/office/drawing/2017/decorative" val="1"/>
              </a:ext>
            </a:extLst>
          </p:cNvPr>
          <p:cNvSpPr/>
          <p:nvPr userDrawn="1"/>
        </p:nvSpPr>
        <p:spPr>
          <a:xfrm>
            <a:off x="0" y="6146800"/>
            <a:ext cx="12192000" cy="711200"/>
          </a:xfrm>
          <a:prstGeom prst="rect">
            <a:avLst/>
          </a:pr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941C570B-8C7F-F491-A176-2DFDF8533C9E}"/>
              </a:ex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lvl1pPr>
              <a:defRPr>
                <a:solidFill>
                  <a:schemeClr val="tx2"/>
                </a:solidFill>
              </a:defRPr>
            </a:lvl1pPr>
          </a:lstStyle>
          <a:p>
            <a:fld id="{D0F3292A-440C-FC4D-A38E-E9E6D4317AF8}" type="slidenum">
              <a:rPr lang="en-US" smtClean="0"/>
              <a:pPr/>
              <a:t>‹#›</a:t>
            </a:fld>
            <a:endParaRPr lang="en-US"/>
          </a:p>
        </p:txBody>
      </p:sp>
      <p:pic>
        <p:nvPicPr>
          <p:cNvPr id="9" name="Picture 8">
            <a:extLst>
              <a:ext uri="{FF2B5EF4-FFF2-40B4-BE49-F238E27FC236}">
                <a16:creationId xmlns:a16="http://schemas.microsoft.com/office/drawing/2014/main" id="{44218340-347E-24B1-2CC6-832520AF06A9}"/>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549519" y="6283085"/>
            <a:ext cx="1580732" cy="438390"/>
          </a:xfrm>
          <a:prstGeom prst="rect">
            <a:avLst/>
          </a:prstGeom>
        </p:spPr>
      </p:pic>
    </p:spTree>
    <p:extLst>
      <p:ext uri="{BB962C8B-B14F-4D97-AF65-F5344CB8AC3E}">
        <p14:creationId xmlns:p14="http://schemas.microsoft.com/office/powerpoint/2010/main" val="61524942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Section Slide Nav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8E54AE7-1C33-E352-50C6-DFB776BCF728}"/>
              </a:ext>
              <a:ext uri="{C183D7F6-B498-43B3-948B-1728B52AA6E4}">
                <adec:decorative xmlns:adec="http://schemas.microsoft.com/office/drawing/2017/decorative" val="1"/>
              </a:ext>
            </a:extLst>
          </p:cNvPr>
          <p:cNvSpPr/>
          <p:nvPr userDrawn="1"/>
        </p:nvSpPr>
        <p:spPr>
          <a:xfrm>
            <a:off x="0" y="0"/>
            <a:ext cx="10755084"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8" name="Picture 7">
            <a:extLst>
              <a:ext uri="{FF2B5EF4-FFF2-40B4-BE49-F238E27FC236}">
                <a16:creationId xmlns:a16="http://schemas.microsoft.com/office/drawing/2014/main" id="{F31E8BC4-554F-F975-6D86-B549215A1050}"/>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860810" y="5739100"/>
            <a:ext cx="1922584" cy="489677"/>
          </a:xfrm>
          <a:prstGeom prst="rect">
            <a:avLst/>
          </a:prstGeom>
        </p:spPr>
      </p:pic>
      <p:sp>
        <p:nvSpPr>
          <p:cNvPr id="2" name="Title 1">
            <a:extLst>
              <a:ext uri="{FF2B5EF4-FFF2-40B4-BE49-F238E27FC236}">
                <a16:creationId xmlns:a16="http://schemas.microsoft.com/office/drawing/2014/main" id="{4608E508-E7DC-28F2-811D-7114AE817916}"/>
              </a:ext>
            </a:extLst>
          </p:cNvPr>
          <p:cNvSpPr>
            <a:spLocks noGrp="1"/>
          </p:cNvSpPr>
          <p:nvPr>
            <p:ph type="title" hasCustomPrompt="1"/>
          </p:nvPr>
        </p:nvSpPr>
        <p:spPr>
          <a:xfrm>
            <a:off x="831850" y="1327902"/>
            <a:ext cx="5913333" cy="1847377"/>
          </a:xfrm>
        </p:spPr>
        <p:txBody>
          <a:bodyPr anchor="b"/>
          <a:lstStyle>
            <a:lvl1pPr>
              <a:defRPr sz="6000" b="0" i="0">
                <a:solidFill>
                  <a:schemeClr val="bg1"/>
                </a:solidFill>
                <a:latin typeface="Franklin Gothic Medium" panose="020B0603020102020204" pitchFamily="34" charset="0"/>
              </a:defRPr>
            </a:lvl1pPr>
          </a:lstStyle>
          <a:p>
            <a:r>
              <a:rPr lang="en-US"/>
              <a:t>Transition Slide</a:t>
            </a:r>
            <a:br>
              <a:rPr lang="en-US"/>
            </a:br>
            <a:r>
              <a:rPr lang="en-US"/>
              <a:t>Title</a:t>
            </a:r>
          </a:p>
        </p:txBody>
      </p:sp>
      <p:sp>
        <p:nvSpPr>
          <p:cNvPr id="13" name="Rectangle 12">
            <a:extLst>
              <a:ext uri="{FF2B5EF4-FFF2-40B4-BE49-F238E27FC236}">
                <a16:creationId xmlns:a16="http://schemas.microsoft.com/office/drawing/2014/main" id="{ADAC3986-6D1D-1BFC-B81C-BB13E6B8CB34}"/>
              </a:ext>
              <a:ext uri="{C183D7F6-B498-43B3-948B-1728B52AA6E4}">
                <adec:decorative xmlns:adec="http://schemas.microsoft.com/office/drawing/2017/decorative" val="1"/>
              </a:ext>
            </a:extLst>
          </p:cNvPr>
          <p:cNvSpPr/>
          <p:nvPr userDrawn="1"/>
        </p:nvSpPr>
        <p:spPr>
          <a:xfrm>
            <a:off x="10755085" y="0"/>
            <a:ext cx="713433" cy="6858000"/>
          </a:xfrm>
          <a:prstGeom prst="rect">
            <a:avLst/>
          </a:prstGeom>
          <a:solidFill>
            <a:schemeClr val="tx2">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4" name="Rectangle 13">
            <a:extLst>
              <a:ext uri="{FF2B5EF4-FFF2-40B4-BE49-F238E27FC236}">
                <a16:creationId xmlns:a16="http://schemas.microsoft.com/office/drawing/2014/main" id="{1A203F12-ED93-78AA-EA37-CAC5D07DB911}"/>
              </a:ext>
              <a:ext uri="{C183D7F6-B498-43B3-948B-1728B52AA6E4}">
                <adec:decorative xmlns:adec="http://schemas.microsoft.com/office/drawing/2017/decorative" val="1"/>
              </a:ext>
            </a:extLst>
          </p:cNvPr>
          <p:cNvSpPr/>
          <p:nvPr userDrawn="1"/>
        </p:nvSpPr>
        <p:spPr>
          <a:xfrm>
            <a:off x="11468517" y="0"/>
            <a:ext cx="422032" cy="6858000"/>
          </a:xfrm>
          <a:prstGeom prst="rect">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5" name="Rectangle 14">
            <a:extLst>
              <a:ext uri="{FF2B5EF4-FFF2-40B4-BE49-F238E27FC236}">
                <a16:creationId xmlns:a16="http://schemas.microsoft.com/office/drawing/2014/main" id="{E836F9A8-5D0B-A28B-64D4-AB6CE411AA9C}"/>
              </a:ext>
              <a:ext uri="{C183D7F6-B498-43B3-948B-1728B52AA6E4}">
                <adec:decorative xmlns:adec="http://schemas.microsoft.com/office/drawing/2017/decorative" val="1"/>
              </a:ext>
            </a:extLst>
          </p:cNvPr>
          <p:cNvSpPr/>
          <p:nvPr userDrawn="1"/>
        </p:nvSpPr>
        <p:spPr>
          <a:xfrm>
            <a:off x="11890549" y="0"/>
            <a:ext cx="301451" cy="6858000"/>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cxnSp>
        <p:nvCxnSpPr>
          <p:cNvPr id="21" name="Straight Connector 20">
            <a:extLst>
              <a:ext uri="{FF2B5EF4-FFF2-40B4-BE49-F238E27FC236}">
                <a16:creationId xmlns:a16="http://schemas.microsoft.com/office/drawing/2014/main" id="{47F2D178-C034-AB22-4D9B-E45987184E1B}"/>
              </a:ext>
              <a:ext uri="{C183D7F6-B498-43B3-948B-1728B52AA6E4}">
                <adec:decorative xmlns:adec="http://schemas.microsoft.com/office/drawing/2017/decorative" val="1"/>
              </a:ext>
            </a:extLst>
          </p:cNvPr>
          <p:cNvCxnSpPr/>
          <p:nvPr userDrawn="1"/>
        </p:nvCxnSpPr>
        <p:spPr>
          <a:xfrm>
            <a:off x="831851" y="864158"/>
            <a:ext cx="1339780"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44842886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_Section Slide Nav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8E54AE7-1C33-E352-50C6-DFB776BCF728}"/>
              </a:ext>
              <a:ext uri="{C183D7F6-B498-43B3-948B-1728B52AA6E4}">
                <adec:decorative xmlns:adec="http://schemas.microsoft.com/office/drawing/2017/decorative" val="1"/>
              </a:ext>
            </a:extLst>
          </p:cNvPr>
          <p:cNvSpPr/>
          <p:nvPr userDrawn="1"/>
        </p:nvSpPr>
        <p:spPr>
          <a:xfrm>
            <a:off x="0" y="0"/>
            <a:ext cx="10755084"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 name="Title 1">
            <a:extLst>
              <a:ext uri="{FF2B5EF4-FFF2-40B4-BE49-F238E27FC236}">
                <a16:creationId xmlns:a16="http://schemas.microsoft.com/office/drawing/2014/main" id="{4608E508-E7DC-28F2-811D-7114AE817916}"/>
              </a:ext>
            </a:extLst>
          </p:cNvPr>
          <p:cNvSpPr>
            <a:spLocks noGrp="1"/>
          </p:cNvSpPr>
          <p:nvPr>
            <p:ph type="title" hasCustomPrompt="1"/>
          </p:nvPr>
        </p:nvSpPr>
        <p:spPr>
          <a:xfrm>
            <a:off x="831850" y="1327902"/>
            <a:ext cx="5913333" cy="1847377"/>
          </a:xfrm>
        </p:spPr>
        <p:txBody>
          <a:bodyPr anchor="b"/>
          <a:lstStyle>
            <a:lvl1pPr>
              <a:defRPr sz="6000" b="0" i="0">
                <a:solidFill>
                  <a:schemeClr val="bg1"/>
                </a:solidFill>
                <a:latin typeface="Franklin Gothic Medium" panose="020B0603020102020204" pitchFamily="34" charset="0"/>
              </a:defRPr>
            </a:lvl1pPr>
          </a:lstStyle>
          <a:p>
            <a:r>
              <a:rPr lang="en-US"/>
              <a:t>Transition Slide</a:t>
            </a:r>
            <a:br>
              <a:rPr lang="en-US"/>
            </a:br>
            <a:r>
              <a:rPr lang="en-US"/>
              <a:t>Title</a:t>
            </a:r>
          </a:p>
        </p:txBody>
      </p:sp>
      <p:sp>
        <p:nvSpPr>
          <p:cNvPr id="13" name="Rectangle 12">
            <a:extLst>
              <a:ext uri="{FF2B5EF4-FFF2-40B4-BE49-F238E27FC236}">
                <a16:creationId xmlns:a16="http://schemas.microsoft.com/office/drawing/2014/main" id="{ADAC3986-6D1D-1BFC-B81C-BB13E6B8CB34}"/>
              </a:ext>
              <a:ext uri="{C183D7F6-B498-43B3-948B-1728B52AA6E4}">
                <adec:decorative xmlns:adec="http://schemas.microsoft.com/office/drawing/2017/decorative" val="1"/>
              </a:ext>
            </a:extLst>
          </p:cNvPr>
          <p:cNvSpPr/>
          <p:nvPr userDrawn="1"/>
        </p:nvSpPr>
        <p:spPr>
          <a:xfrm>
            <a:off x="10755085" y="0"/>
            <a:ext cx="713433" cy="6858000"/>
          </a:xfrm>
          <a:prstGeom prst="rect">
            <a:avLst/>
          </a:prstGeom>
          <a:solidFill>
            <a:schemeClr val="tx2">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4" name="Rectangle 13">
            <a:extLst>
              <a:ext uri="{FF2B5EF4-FFF2-40B4-BE49-F238E27FC236}">
                <a16:creationId xmlns:a16="http://schemas.microsoft.com/office/drawing/2014/main" id="{1A203F12-ED93-78AA-EA37-CAC5D07DB911}"/>
              </a:ext>
              <a:ext uri="{C183D7F6-B498-43B3-948B-1728B52AA6E4}">
                <adec:decorative xmlns:adec="http://schemas.microsoft.com/office/drawing/2017/decorative" val="1"/>
              </a:ext>
            </a:extLst>
          </p:cNvPr>
          <p:cNvSpPr/>
          <p:nvPr userDrawn="1"/>
        </p:nvSpPr>
        <p:spPr>
          <a:xfrm>
            <a:off x="11468517" y="0"/>
            <a:ext cx="422032" cy="6858000"/>
          </a:xfrm>
          <a:prstGeom prst="rect">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5" name="Rectangle 14">
            <a:extLst>
              <a:ext uri="{FF2B5EF4-FFF2-40B4-BE49-F238E27FC236}">
                <a16:creationId xmlns:a16="http://schemas.microsoft.com/office/drawing/2014/main" id="{E836F9A8-5D0B-A28B-64D4-AB6CE411AA9C}"/>
              </a:ext>
              <a:ext uri="{C183D7F6-B498-43B3-948B-1728B52AA6E4}">
                <adec:decorative xmlns:adec="http://schemas.microsoft.com/office/drawing/2017/decorative" val="1"/>
              </a:ext>
            </a:extLst>
          </p:cNvPr>
          <p:cNvSpPr/>
          <p:nvPr userDrawn="1"/>
        </p:nvSpPr>
        <p:spPr>
          <a:xfrm>
            <a:off x="11890549" y="0"/>
            <a:ext cx="301451" cy="6858000"/>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cxnSp>
        <p:nvCxnSpPr>
          <p:cNvPr id="21" name="Straight Connector 20">
            <a:extLst>
              <a:ext uri="{FF2B5EF4-FFF2-40B4-BE49-F238E27FC236}">
                <a16:creationId xmlns:a16="http://schemas.microsoft.com/office/drawing/2014/main" id="{47F2D178-C034-AB22-4D9B-E45987184E1B}"/>
              </a:ext>
              <a:ext uri="{C183D7F6-B498-43B3-948B-1728B52AA6E4}">
                <adec:decorative xmlns:adec="http://schemas.microsoft.com/office/drawing/2017/decorative" val="1"/>
              </a:ext>
            </a:extLst>
          </p:cNvPr>
          <p:cNvCxnSpPr/>
          <p:nvPr userDrawn="1"/>
        </p:nvCxnSpPr>
        <p:spPr>
          <a:xfrm>
            <a:off x="831851" y="864158"/>
            <a:ext cx="1339780"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8C52B0AC-807E-D5BC-122A-DAC44F8C6FE5}"/>
              </a:ext>
            </a:extLst>
          </p:cNvPr>
          <p:cNvPicPr>
            <a:picLocks noChangeAspect="1"/>
          </p:cNvPicPr>
          <p:nvPr userDrawn="1"/>
        </p:nvPicPr>
        <p:blipFill>
          <a:blip r:embed="rId2"/>
          <a:stretch>
            <a:fillRect/>
          </a:stretch>
        </p:blipFill>
        <p:spPr>
          <a:xfrm>
            <a:off x="4066185" y="5398078"/>
            <a:ext cx="2605041" cy="1404581"/>
          </a:xfrm>
          <a:prstGeom prst="rect">
            <a:avLst/>
          </a:prstGeom>
        </p:spPr>
      </p:pic>
      <p:pic>
        <p:nvPicPr>
          <p:cNvPr id="4" name="Picture 3">
            <a:extLst>
              <a:ext uri="{FF2B5EF4-FFF2-40B4-BE49-F238E27FC236}">
                <a16:creationId xmlns:a16="http://schemas.microsoft.com/office/drawing/2014/main" id="{C99F4D78-87B5-1780-ACD5-F31280310FE7}"/>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860809" y="5558262"/>
            <a:ext cx="2632598" cy="670516"/>
          </a:xfrm>
          <a:prstGeom prst="rect">
            <a:avLst/>
          </a:prstGeom>
        </p:spPr>
      </p:pic>
    </p:spTree>
    <p:extLst>
      <p:ext uri="{BB962C8B-B14F-4D97-AF65-F5344CB8AC3E}">
        <p14:creationId xmlns:p14="http://schemas.microsoft.com/office/powerpoint/2010/main" val="64311949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3_Section Slide Nav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8E54AE7-1C33-E352-50C6-DFB776BCF728}"/>
              </a:ext>
              <a:ext uri="{C183D7F6-B498-43B3-948B-1728B52AA6E4}">
                <adec:decorative xmlns:adec="http://schemas.microsoft.com/office/drawing/2017/decorative" val="1"/>
              </a:ext>
            </a:extLst>
          </p:cNvPr>
          <p:cNvSpPr/>
          <p:nvPr userDrawn="1"/>
        </p:nvSpPr>
        <p:spPr>
          <a:xfrm>
            <a:off x="0" y="0"/>
            <a:ext cx="10755084"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 name="Title 1">
            <a:extLst>
              <a:ext uri="{FF2B5EF4-FFF2-40B4-BE49-F238E27FC236}">
                <a16:creationId xmlns:a16="http://schemas.microsoft.com/office/drawing/2014/main" id="{4608E508-E7DC-28F2-811D-7114AE817916}"/>
              </a:ext>
            </a:extLst>
          </p:cNvPr>
          <p:cNvSpPr>
            <a:spLocks noGrp="1"/>
          </p:cNvSpPr>
          <p:nvPr>
            <p:ph type="title" hasCustomPrompt="1"/>
          </p:nvPr>
        </p:nvSpPr>
        <p:spPr>
          <a:xfrm>
            <a:off x="831850" y="1327902"/>
            <a:ext cx="5913333" cy="1847377"/>
          </a:xfrm>
        </p:spPr>
        <p:txBody>
          <a:bodyPr anchor="b"/>
          <a:lstStyle>
            <a:lvl1pPr>
              <a:defRPr sz="6000" b="0" i="0">
                <a:solidFill>
                  <a:schemeClr val="bg1"/>
                </a:solidFill>
                <a:latin typeface="Franklin Gothic Medium" panose="020B0603020102020204" pitchFamily="34" charset="0"/>
              </a:defRPr>
            </a:lvl1pPr>
          </a:lstStyle>
          <a:p>
            <a:r>
              <a:rPr lang="en-US"/>
              <a:t>Transition Slide</a:t>
            </a:r>
            <a:br>
              <a:rPr lang="en-US"/>
            </a:br>
            <a:r>
              <a:rPr lang="en-US"/>
              <a:t>Title</a:t>
            </a:r>
          </a:p>
        </p:txBody>
      </p:sp>
      <p:sp>
        <p:nvSpPr>
          <p:cNvPr id="13" name="Rectangle 12">
            <a:extLst>
              <a:ext uri="{FF2B5EF4-FFF2-40B4-BE49-F238E27FC236}">
                <a16:creationId xmlns:a16="http://schemas.microsoft.com/office/drawing/2014/main" id="{ADAC3986-6D1D-1BFC-B81C-BB13E6B8CB34}"/>
              </a:ext>
              <a:ext uri="{C183D7F6-B498-43B3-948B-1728B52AA6E4}">
                <adec:decorative xmlns:adec="http://schemas.microsoft.com/office/drawing/2017/decorative" val="1"/>
              </a:ext>
            </a:extLst>
          </p:cNvPr>
          <p:cNvSpPr/>
          <p:nvPr userDrawn="1"/>
        </p:nvSpPr>
        <p:spPr>
          <a:xfrm>
            <a:off x="10755085" y="0"/>
            <a:ext cx="713433" cy="6858000"/>
          </a:xfrm>
          <a:prstGeom prst="rect">
            <a:avLst/>
          </a:prstGeom>
          <a:solidFill>
            <a:schemeClr val="tx2">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4" name="Rectangle 13">
            <a:extLst>
              <a:ext uri="{FF2B5EF4-FFF2-40B4-BE49-F238E27FC236}">
                <a16:creationId xmlns:a16="http://schemas.microsoft.com/office/drawing/2014/main" id="{1A203F12-ED93-78AA-EA37-CAC5D07DB911}"/>
              </a:ext>
              <a:ext uri="{C183D7F6-B498-43B3-948B-1728B52AA6E4}">
                <adec:decorative xmlns:adec="http://schemas.microsoft.com/office/drawing/2017/decorative" val="1"/>
              </a:ext>
            </a:extLst>
          </p:cNvPr>
          <p:cNvSpPr/>
          <p:nvPr userDrawn="1"/>
        </p:nvSpPr>
        <p:spPr>
          <a:xfrm>
            <a:off x="11468517" y="0"/>
            <a:ext cx="422032" cy="6858000"/>
          </a:xfrm>
          <a:prstGeom prst="rect">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5" name="Rectangle 14">
            <a:extLst>
              <a:ext uri="{FF2B5EF4-FFF2-40B4-BE49-F238E27FC236}">
                <a16:creationId xmlns:a16="http://schemas.microsoft.com/office/drawing/2014/main" id="{E836F9A8-5D0B-A28B-64D4-AB6CE411AA9C}"/>
              </a:ext>
              <a:ext uri="{C183D7F6-B498-43B3-948B-1728B52AA6E4}">
                <adec:decorative xmlns:adec="http://schemas.microsoft.com/office/drawing/2017/decorative" val="1"/>
              </a:ext>
            </a:extLst>
          </p:cNvPr>
          <p:cNvSpPr/>
          <p:nvPr userDrawn="1"/>
        </p:nvSpPr>
        <p:spPr>
          <a:xfrm>
            <a:off x="11890549" y="0"/>
            <a:ext cx="301451" cy="6858000"/>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cxnSp>
        <p:nvCxnSpPr>
          <p:cNvPr id="21" name="Straight Connector 20">
            <a:extLst>
              <a:ext uri="{FF2B5EF4-FFF2-40B4-BE49-F238E27FC236}">
                <a16:creationId xmlns:a16="http://schemas.microsoft.com/office/drawing/2014/main" id="{47F2D178-C034-AB22-4D9B-E45987184E1B}"/>
              </a:ext>
              <a:ext uri="{C183D7F6-B498-43B3-948B-1728B52AA6E4}">
                <adec:decorative xmlns:adec="http://schemas.microsoft.com/office/drawing/2017/decorative" val="1"/>
              </a:ext>
            </a:extLst>
          </p:cNvPr>
          <p:cNvCxnSpPr/>
          <p:nvPr userDrawn="1"/>
        </p:nvCxnSpPr>
        <p:spPr>
          <a:xfrm>
            <a:off x="831851" y="864158"/>
            <a:ext cx="1339780"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8C52B0AC-807E-D5BC-122A-DAC44F8C6FE5}"/>
              </a:ext>
            </a:extLst>
          </p:cNvPr>
          <p:cNvPicPr>
            <a:picLocks noChangeAspect="1"/>
          </p:cNvPicPr>
          <p:nvPr userDrawn="1"/>
        </p:nvPicPr>
        <p:blipFill>
          <a:blip r:embed="rId2"/>
          <a:stretch>
            <a:fillRect/>
          </a:stretch>
        </p:blipFill>
        <p:spPr>
          <a:xfrm>
            <a:off x="885670" y="5398078"/>
            <a:ext cx="2605041" cy="1404581"/>
          </a:xfrm>
          <a:prstGeom prst="rect">
            <a:avLst/>
          </a:prstGeom>
        </p:spPr>
      </p:pic>
    </p:spTree>
    <p:extLst>
      <p:ext uri="{BB962C8B-B14F-4D97-AF65-F5344CB8AC3E}">
        <p14:creationId xmlns:p14="http://schemas.microsoft.com/office/powerpoint/2010/main" val="36123030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4_Section Slide Nav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8E54AE7-1C33-E352-50C6-DFB776BCF728}"/>
              </a:ext>
              <a:ext uri="{C183D7F6-B498-43B3-948B-1728B52AA6E4}">
                <adec:decorative xmlns:adec="http://schemas.microsoft.com/office/drawing/2017/decorative" val="1"/>
              </a:ext>
            </a:extLst>
          </p:cNvPr>
          <p:cNvSpPr/>
          <p:nvPr userDrawn="1"/>
        </p:nvSpPr>
        <p:spPr>
          <a:xfrm>
            <a:off x="0" y="0"/>
            <a:ext cx="10755084"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 name="Title 1">
            <a:extLst>
              <a:ext uri="{FF2B5EF4-FFF2-40B4-BE49-F238E27FC236}">
                <a16:creationId xmlns:a16="http://schemas.microsoft.com/office/drawing/2014/main" id="{4608E508-E7DC-28F2-811D-7114AE817916}"/>
              </a:ext>
            </a:extLst>
          </p:cNvPr>
          <p:cNvSpPr>
            <a:spLocks noGrp="1"/>
          </p:cNvSpPr>
          <p:nvPr>
            <p:ph type="title" hasCustomPrompt="1"/>
          </p:nvPr>
        </p:nvSpPr>
        <p:spPr>
          <a:xfrm>
            <a:off x="831850" y="1327902"/>
            <a:ext cx="5913333" cy="1847377"/>
          </a:xfrm>
        </p:spPr>
        <p:txBody>
          <a:bodyPr anchor="b"/>
          <a:lstStyle>
            <a:lvl1pPr>
              <a:defRPr sz="6000" b="0" i="0">
                <a:solidFill>
                  <a:schemeClr val="bg1"/>
                </a:solidFill>
                <a:latin typeface="Franklin Gothic Medium" panose="020B0603020102020204" pitchFamily="34" charset="0"/>
              </a:defRPr>
            </a:lvl1pPr>
          </a:lstStyle>
          <a:p>
            <a:r>
              <a:rPr lang="en-US"/>
              <a:t>Questions?</a:t>
            </a:r>
          </a:p>
        </p:txBody>
      </p:sp>
      <p:sp>
        <p:nvSpPr>
          <p:cNvPr id="13" name="Rectangle 12">
            <a:extLst>
              <a:ext uri="{FF2B5EF4-FFF2-40B4-BE49-F238E27FC236}">
                <a16:creationId xmlns:a16="http://schemas.microsoft.com/office/drawing/2014/main" id="{ADAC3986-6D1D-1BFC-B81C-BB13E6B8CB34}"/>
              </a:ext>
              <a:ext uri="{C183D7F6-B498-43B3-948B-1728B52AA6E4}">
                <adec:decorative xmlns:adec="http://schemas.microsoft.com/office/drawing/2017/decorative" val="1"/>
              </a:ext>
            </a:extLst>
          </p:cNvPr>
          <p:cNvSpPr/>
          <p:nvPr userDrawn="1"/>
        </p:nvSpPr>
        <p:spPr>
          <a:xfrm>
            <a:off x="10755085" y="0"/>
            <a:ext cx="713433" cy="6858000"/>
          </a:xfrm>
          <a:prstGeom prst="rect">
            <a:avLst/>
          </a:prstGeom>
          <a:solidFill>
            <a:schemeClr val="tx2">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4" name="Rectangle 13">
            <a:extLst>
              <a:ext uri="{FF2B5EF4-FFF2-40B4-BE49-F238E27FC236}">
                <a16:creationId xmlns:a16="http://schemas.microsoft.com/office/drawing/2014/main" id="{1A203F12-ED93-78AA-EA37-CAC5D07DB911}"/>
              </a:ext>
              <a:ext uri="{C183D7F6-B498-43B3-948B-1728B52AA6E4}">
                <adec:decorative xmlns:adec="http://schemas.microsoft.com/office/drawing/2017/decorative" val="1"/>
              </a:ext>
            </a:extLst>
          </p:cNvPr>
          <p:cNvSpPr/>
          <p:nvPr userDrawn="1"/>
        </p:nvSpPr>
        <p:spPr>
          <a:xfrm>
            <a:off x="11468517" y="0"/>
            <a:ext cx="422032" cy="6858000"/>
          </a:xfrm>
          <a:prstGeom prst="rect">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5" name="Rectangle 14">
            <a:extLst>
              <a:ext uri="{FF2B5EF4-FFF2-40B4-BE49-F238E27FC236}">
                <a16:creationId xmlns:a16="http://schemas.microsoft.com/office/drawing/2014/main" id="{E836F9A8-5D0B-A28B-64D4-AB6CE411AA9C}"/>
              </a:ext>
              <a:ext uri="{C183D7F6-B498-43B3-948B-1728B52AA6E4}">
                <adec:decorative xmlns:adec="http://schemas.microsoft.com/office/drawing/2017/decorative" val="1"/>
              </a:ext>
            </a:extLst>
          </p:cNvPr>
          <p:cNvSpPr/>
          <p:nvPr userDrawn="1"/>
        </p:nvSpPr>
        <p:spPr>
          <a:xfrm>
            <a:off x="11890549" y="0"/>
            <a:ext cx="301451" cy="6858000"/>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cxnSp>
        <p:nvCxnSpPr>
          <p:cNvPr id="21" name="Straight Connector 20">
            <a:extLst>
              <a:ext uri="{FF2B5EF4-FFF2-40B4-BE49-F238E27FC236}">
                <a16:creationId xmlns:a16="http://schemas.microsoft.com/office/drawing/2014/main" id="{47F2D178-C034-AB22-4D9B-E45987184E1B}"/>
              </a:ext>
              <a:ext uri="{C183D7F6-B498-43B3-948B-1728B52AA6E4}">
                <adec:decorative xmlns:adec="http://schemas.microsoft.com/office/drawing/2017/decorative" val="1"/>
              </a:ext>
            </a:extLst>
          </p:cNvPr>
          <p:cNvCxnSpPr>
            <a:cxnSpLocks/>
          </p:cNvCxnSpPr>
          <p:nvPr userDrawn="1"/>
        </p:nvCxnSpPr>
        <p:spPr>
          <a:xfrm>
            <a:off x="860809" y="3468210"/>
            <a:ext cx="9724365"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3F8AED76-423E-27A6-807D-4C29E2D26B09}"/>
              </a:ext>
            </a:extLst>
          </p:cNvPr>
          <p:cNvPicPr>
            <a:picLocks noChangeAspect="1"/>
          </p:cNvPicPr>
          <p:nvPr userDrawn="1"/>
        </p:nvPicPr>
        <p:blipFill>
          <a:blip r:embed="rId2"/>
          <a:stretch>
            <a:fillRect/>
          </a:stretch>
        </p:blipFill>
        <p:spPr>
          <a:xfrm>
            <a:off x="4066185" y="5398078"/>
            <a:ext cx="2605041" cy="1404581"/>
          </a:xfrm>
          <a:prstGeom prst="rect">
            <a:avLst/>
          </a:prstGeom>
        </p:spPr>
      </p:pic>
      <p:pic>
        <p:nvPicPr>
          <p:cNvPr id="5" name="Picture 4">
            <a:extLst>
              <a:ext uri="{FF2B5EF4-FFF2-40B4-BE49-F238E27FC236}">
                <a16:creationId xmlns:a16="http://schemas.microsoft.com/office/drawing/2014/main" id="{72227886-807D-A517-F899-4707546C01F4}"/>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860809" y="5558262"/>
            <a:ext cx="2632598" cy="670516"/>
          </a:xfrm>
          <a:prstGeom prst="rect">
            <a:avLst/>
          </a:prstGeom>
        </p:spPr>
      </p:pic>
    </p:spTree>
    <p:extLst>
      <p:ext uri="{BB962C8B-B14F-4D97-AF65-F5344CB8AC3E}">
        <p14:creationId xmlns:p14="http://schemas.microsoft.com/office/powerpoint/2010/main" val="61442698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3302BC5-986D-42D8-BF2F-B9D0692D83AF}" type="slidenum">
              <a:rPr lang="en-US" smtClean="0"/>
              <a:pPr>
                <a:defRPr/>
              </a:pPr>
              <a:t>‹#›</a:t>
            </a:fld>
            <a:endParaRPr lang="en-US"/>
          </a:p>
        </p:txBody>
      </p:sp>
      <p:sp>
        <p:nvSpPr>
          <p:cNvPr id="7" name="Title 1">
            <a:extLst>
              <a:ext uri="{FF2B5EF4-FFF2-40B4-BE49-F238E27FC236}">
                <a16:creationId xmlns:a16="http://schemas.microsoft.com/office/drawing/2014/main" id="{CA59ABB9-8F3F-454C-928B-7CDF9BEBC3D9}"/>
              </a:ext>
            </a:extLst>
          </p:cNvPr>
          <p:cNvSpPr>
            <a:spLocks noGrp="1"/>
          </p:cNvSpPr>
          <p:nvPr>
            <p:ph type="title"/>
          </p:nvPr>
        </p:nvSpPr>
        <p:spPr>
          <a:xfrm>
            <a:off x="609600" y="304801"/>
            <a:ext cx="8737600" cy="715963"/>
          </a:xfrm>
        </p:spPr>
        <p:txBody>
          <a:bodyPr/>
          <a:lstStyle>
            <a:lvl1pPr>
              <a:defRPr sz="3600">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12200769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3" name="Table Placeholder 2"/>
          <p:cNvSpPr>
            <a:spLocks noGrp="1"/>
          </p:cNvSpPr>
          <p:nvPr>
            <p:ph type="tbl" idx="1"/>
          </p:nvPr>
        </p:nvSpPr>
        <p:spPr>
          <a:xfrm>
            <a:off x="609600" y="1600201"/>
            <a:ext cx="10972800" cy="4525963"/>
          </a:xfrm>
        </p:spPr>
        <p:txBody>
          <a:bodyPr/>
          <a:lstStyle>
            <a:lvl1pPr>
              <a:defRPr>
                <a:latin typeface="Arial" panose="020B0604020202020204" pitchFamily="34" charset="0"/>
                <a:cs typeface="Arial" panose="020B0604020202020204" pitchFamily="34" charset="0"/>
              </a:defRPr>
            </a:lvl1pPr>
          </a:lstStyle>
          <a:p>
            <a:pPr lvl="0"/>
            <a:r>
              <a:rPr lang="en-US" noProof="0"/>
              <a:t>Click icon to add table</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543FC28-71BB-4923-9EC4-7D01669BF51C}" type="slidenum">
              <a:rPr lang="en-US" smtClean="0"/>
              <a:pPr>
                <a:defRPr/>
              </a:pPr>
              <a:t>‹#›</a:t>
            </a:fld>
            <a:endParaRPr lang="en-US"/>
          </a:p>
        </p:txBody>
      </p:sp>
      <p:sp>
        <p:nvSpPr>
          <p:cNvPr id="7" name="Title 1">
            <a:extLst>
              <a:ext uri="{FF2B5EF4-FFF2-40B4-BE49-F238E27FC236}">
                <a16:creationId xmlns:a16="http://schemas.microsoft.com/office/drawing/2014/main" id="{4D4203C3-4299-47CD-9DFD-FDC2CC80C8BF}"/>
              </a:ext>
            </a:extLst>
          </p:cNvPr>
          <p:cNvSpPr>
            <a:spLocks noGrp="1"/>
          </p:cNvSpPr>
          <p:nvPr>
            <p:ph type="title"/>
          </p:nvPr>
        </p:nvSpPr>
        <p:spPr>
          <a:xfrm>
            <a:off x="609600" y="304801"/>
            <a:ext cx="8737600" cy="715963"/>
          </a:xfrm>
        </p:spPr>
        <p:txBody>
          <a:bodyPr/>
          <a:lstStyle>
            <a:lvl1pPr>
              <a:defRPr sz="3600">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7054084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Content with logos">
    <p:spTree>
      <p:nvGrpSpPr>
        <p:cNvPr id="1" name=""/>
        <p:cNvGrpSpPr/>
        <p:nvPr/>
      </p:nvGrpSpPr>
      <p:grpSpPr>
        <a:xfrm>
          <a:off x="0" y="0"/>
          <a:ext cx="0" cy="0"/>
          <a:chOff x="0" y="0"/>
          <a:chExt cx="0" cy="0"/>
        </a:xfrm>
      </p:grpSpPr>
      <p:sp>
        <p:nvSpPr>
          <p:cNvPr id="2" name="Title 1"/>
          <p:cNvSpPr>
            <a:spLocks noGrp="1"/>
          </p:cNvSpPr>
          <p:nvPr>
            <p:ph type="title"/>
          </p:nvPr>
        </p:nvSpPr>
        <p:spPr>
          <a:xfrm>
            <a:off x="609599" y="128588"/>
            <a:ext cx="10972799" cy="1014412"/>
          </a:xfrm>
        </p:spPr>
        <p:txBody>
          <a:bodyPr/>
          <a:lstStyle>
            <a:lvl1pPr>
              <a:defRPr sz="2800"/>
            </a:lvl1pPr>
          </a:lstStyle>
          <a:p>
            <a:r>
              <a:rPr lang="en-US"/>
              <a:t>Click to edit Master title style</a:t>
            </a:r>
          </a:p>
        </p:txBody>
      </p:sp>
      <p:sp>
        <p:nvSpPr>
          <p:cNvPr id="3" name="Content Placeholder 2"/>
          <p:cNvSpPr>
            <a:spLocks noGrp="1" noChangeArrowheads="1"/>
          </p:cNvSpPr>
          <p:nvPr>
            <p:ph idx="1"/>
          </p:nvPr>
        </p:nvSpPr>
        <p:spPr bwMode="auto">
          <a:xfrm>
            <a:off x="609600" y="1598613"/>
            <a:ext cx="10972800" cy="44805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marL="0" marR="0" indent="0" algn="l" defTabSz="914400" rtl="0" eaLnBrk="0" fontAlgn="base" latinLnBrk="0" hangingPunct="0">
              <a:lnSpc>
                <a:spcPct val="100000"/>
              </a:lnSpc>
              <a:spcBef>
                <a:spcPts val="800"/>
              </a:spcBef>
              <a:spcAft>
                <a:spcPct val="0"/>
              </a:spcAft>
              <a:buClr>
                <a:srgbClr val="5C5A5A"/>
              </a:buClr>
              <a:buSzPct val="100000"/>
              <a:buFontTx/>
              <a:buNone/>
              <a:tabLst/>
              <a:defRPr/>
            </a:lvl1pPr>
          </a:lstStyle>
          <a:p>
            <a:pPr lvl="0"/>
            <a:r>
              <a:rPr lang="en-US" noProof="0"/>
              <a:t>Click to edit Master text styles</a:t>
            </a:r>
          </a:p>
        </p:txBody>
      </p:sp>
      <p:sp>
        <p:nvSpPr>
          <p:cNvPr id="5" name="Slide Number Placeholder 4"/>
          <p:cNvSpPr>
            <a:spLocks noGrp="1"/>
          </p:cNvSpPr>
          <p:nvPr>
            <p:ph type="sldNum" sz="quarter" idx="10"/>
          </p:nvPr>
        </p:nvSpPr>
        <p:spPr/>
        <p:txBody>
          <a:bodyPr/>
          <a:lstStyle/>
          <a:p>
            <a:fld id="{254B5E65-296D-440E-9811-9528B653460B}" type="slidenum">
              <a:rPr lang="en-US" smtClean="0"/>
              <a:pPr/>
              <a:t>‹#›</a:t>
            </a:fld>
            <a:endParaRPr lang="en-US"/>
          </a:p>
        </p:txBody>
      </p:sp>
      <p:pic>
        <p:nvPicPr>
          <p:cNvPr id="6" name="Picture 5">
            <a:extLst>
              <a:ext uri="{FF2B5EF4-FFF2-40B4-BE49-F238E27FC236}">
                <a16:creationId xmlns:a16="http://schemas.microsoft.com/office/drawing/2014/main" id="{93A85B84-FA9A-440E-B3AA-3340B0BBBBE5}"/>
              </a:ext>
            </a:extLst>
          </p:cNvPr>
          <p:cNvPicPr>
            <a:picLocks noChangeAspect="1"/>
          </p:cNvPicPr>
          <p:nvPr userDrawn="1"/>
        </p:nvPicPr>
        <p:blipFill>
          <a:blip r:embed="rId2"/>
          <a:srcRect/>
          <a:stretch/>
        </p:blipFill>
        <p:spPr>
          <a:xfrm>
            <a:off x="9863215" y="6217921"/>
            <a:ext cx="1379304" cy="516255"/>
          </a:xfrm>
          <a:prstGeom prst="rect">
            <a:avLst/>
          </a:prstGeom>
        </p:spPr>
      </p:pic>
      <p:sp>
        <p:nvSpPr>
          <p:cNvPr id="4" name="Rectangle 3">
            <a:extLst>
              <a:ext uri="{FF2B5EF4-FFF2-40B4-BE49-F238E27FC236}">
                <a16:creationId xmlns:a16="http://schemas.microsoft.com/office/drawing/2014/main" id="{2433D534-862A-4B7B-8112-6574AD81164A}"/>
              </a:ext>
            </a:extLst>
          </p:cNvPr>
          <p:cNvSpPr/>
          <p:nvPr userDrawn="1"/>
        </p:nvSpPr>
        <p:spPr bwMode="auto">
          <a:xfrm>
            <a:off x="609601" y="0"/>
            <a:ext cx="1806633" cy="288788"/>
          </a:xfrm>
          <a:prstGeom prst="rect">
            <a:avLst/>
          </a:prstGeom>
          <a:solidFill>
            <a:srgbClr val="E0ECF2"/>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2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pic>
        <p:nvPicPr>
          <p:cNvPr id="9" name="Picture 8" descr="Massachusetts health Connector">
            <a:extLst>
              <a:ext uri="{FF2B5EF4-FFF2-40B4-BE49-F238E27FC236}">
                <a16:creationId xmlns:a16="http://schemas.microsoft.com/office/drawing/2014/main" id="{14D0E134-C01E-42DE-860C-534023F61FD5}"/>
              </a:ext>
            </a:extLst>
          </p:cNvPr>
          <p:cNvPicPr>
            <a:picLocks noChangeAspect="1"/>
          </p:cNvPicPr>
          <p:nvPr userDrawn="1"/>
        </p:nvPicPr>
        <p:blipFill>
          <a:blip r:embed="rId3"/>
          <a:stretch>
            <a:fillRect/>
          </a:stretch>
        </p:blipFill>
        <p:spPr>
          <a:xfrm>
            <a:off x="517221" y="6159731"/>
            <a:ext cx="1974457" cy="646634"/>
          </a:xfrm>
          <a:prstGeom prst="rect">
            <a:avLst/>
          </a:prstGeom>
        </p:spPr>
      </p:pic>
    </p:spTree>
    <p:extLst>
      <p:ext uri="{BB962C8B-B14F-4D97-AF65-F5344CB8AC3E}">
        <p14:creationId xmlns:p14="http://schemas.microsoft.com/office/powerpoint/2010/main" val="3951270759"/>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1_Section Slide 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8E54AE7-1C33-E352-50C6-DFB776BCF728}"/>
              </a:ext>
              <a:ext uri="{C183D7F6-B498-43B3-948B-1728B52AA6E4}">
                <adec:decorative xmlns:adec="http://schemas.microsoft.com/office/drawing/2017/decorative" val="1"/>
              </a:ext>
            </a:extLst>
          </p:cNvPr>
          <p:cNvSpPr/>
          <p:nvPr userDrawn="1"/>
        </p:nvSpPr>
        <p:spPr>
          <a:xfrm>
            <a:off x="0" y="0"/>
            <a:ext cx="10755084"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3" name="Rectangle 12">
            <a:extLst>
              <a:ext uri="{FF2B5EF4-FFF2-40B4-BE49-F238E27FC236}">
                <a16:creationId xmlns:a16="http://schemas.microsoft.com/office/drawing/2014/main" id="{ADAC3986-6D1D-1BFC-B81C-BB13E6B8CB34}"/>
              </a:ext>
              <a:ext uri="{C183D7F6-B498-43B3-948B-1728B52AA6E4}">
                <adec:decorative xmlns:adec="http://schemas.microsoft.com/office/drawing/2017/decorative" val="1"/>
              </a:ext>
            </a:extLst>
          </p:cNvPr>
          <p:cNvSpPr/>
          <p:nvPr userDrawn="1"/>
        </p:nvSpPr>
        <p:spPr>
          <a:xfrm>
            <a:off x="10755085" y="0"/>
            <a:ext cx="713433" cy="6858000"/>
          </a:xfrm>
          <a:prstGeom prst="rect">
            <a:avLst/>
          </a:prstGeom>
          <a:solidFill>
            <a:schemeClr val="accent1">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4" name="Rectangle 13">
            <a:extLst>
              <a:ext uri="{FF2B5EF4-FFF2-40B4-BE49-F238E27FC236}">
                <a16:creationId xmlns:a16="http://schemas.microsoft.com/office/drawing/2014/main" id="{1A203F12-ED93-78AA-EA37-CAC5D07DB911}"/>
              </a:ext>
              <a:ext uri="{C183D7F6-B498-43B3-948B-1728B52AA6E4}">
                <adec:decorative xmlns:adec="http://schemas.microsoft.com/office/drawing/2017/decorative" val="1"/>
              </a:ext>
            </a:extLst>
          </p:cNvPr>
          <p:cNvSpPr/>
          <p:nvPr userDrawn="1"/>
        </p:nvSpPr>
        <p:spPr>
          <a:xfrm>
            <a:off x="11468517" y="0"/>
            <a:ext cx="422032" cy="6858000"/>
          </a:xfrm>
          <a:prstGeom prst="rect">
            <a:avLst/>
          </a:prstGeom>
          <a:solidFill>
            <a:schemeClr val="accent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5" name="Rectangle 14">
            <a:extLst>
              <a:ext uri="{FF2B5EF4-FFF2-40B4-BE49-F238E27FC236}">
                <a16:creationId xmlns:a16="http://schemas.microsoft.com/office/drawing/2014/main" id="{E836F9A8-5D0B-A28B-64D4-AB6CE411AA9C}"/>
              </a:ext>
              <a:ext uri="{C183D7F6-B498-43B3-948B-1728B52AA6E4}">
                <adec:decorative xmlns:adec="http://schemas.microsoft.com/office/drawing/2017/decorative" val="1"/>
              </a:ext>
            </a:extLst>
          </p:cNvPr>
          <p:cNvSpPr/>
          <p:nvPr userDrawn="1"/>
        </p:nvSpPr>
        <p:spPr>
          <a:xfrm>
            <a:off x="11890549" y="0"/>
            <a:ext cx="301451" cy="6858000"/>
          </a:xfrm>
          <a:prstGeom prst="rect">
            <a:avLst/>
          </a:prstGeom>
          <a:solidFill>
            <a:schemeClr val="accent1">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3" name="Title 1">
            <a:extLst>
              <a:ext uri="{FF2B5EF4-FFF2-40B4-BE49-F238E27FC236}">
                <a16:creationId xmlns:a16="http://schemas.microsoft.com/office/drawing/2014/main" id="{6E2DFBA2-CD78-74D9-B815-1CB816E96621}"/>
              </a:ext>
            </a:extLst>
          </p:cNvPr>
          <p:cNvSpPr>
            <a:spLocks noGrp="1"/>
          </p:cNvSpPr>
          <p:nvPr>
            <p:ph type="title" hasCustomPrompt="1"/>
          </p:nvPr>
        </p:nvSpPr>
        <p:spPr>
          <a:xfrm>
            <a:off x="831851" y="1327902"/>
            <a:ext cx="6008336" cy="1847377"/>
          </a:xfrm>
        </p:spPr>
        <p:txBody>
          <a:bodyPr anchor="b"/>
          <a:lstStyle>
            <a:lvl1pPr>
              <a:defRPr sz="6000" b="0" i="0">
                <a:solidFill>
                  <a:schemeClr val="bg1"/>
                </a:solidFill>
                <a:latin typeface="Franklin Gothic Medium" panose="020B0603020102020204" pitchFamily="34" charset="0"/>
              </a:defRPr>
            </a:lvl1pPr>
          </a:lstStyle>
          <a:p>
            <a:r>
              <a:rPr lang="en-US"/>
              <a:t>Transition Slide</a:t>
            </a:r>
            <a:br>
              <a:rPr lang="en-US"/>
            </a:br>
            <a:r>
              <a:rPr lang="en-US"/>
              <a:t>Title</a:t>
            </a:r>
          </a:p>
        </p:txBody>
      </p:sp>
      <p:cxnSp>
        <p:nvCxnSpPr>
          <p:cNvPr id="4" name="Straight Connector 3">
            <a:extLst>
              <a:ext uri="{FF2B5EF4-FFF2-40B4-BE49-F238E27FC236}">
                <a16:creationId xmlns:a16="http://schemas.microsoft.com/office/drawing/2014/main" id="{36A47BF3-A50B-65E0-1A8F-350E88CD9CE9}"/>
              </a:ext>
              <a:ext uri="{C183D7F6-B498-43B3-948B-1728B52AA6E4}">
                <adec:decorative xmlns:adec="http://schemas.microsoft.com/office/drawing/2017/decorative" val="1"/>
              </a:ext>
            </a:extLst>
          </p:cNvPr>
          <p:cNvCxnSpPr/>
          <p:nvPr userDrawn="1"/>
        </p:nvCxnSpPr>
        <p:spPr>
          <a:xfrm>
            <a:off x="831851" y="864158"/>
            <a:ext cx="1339780"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pic>
        <p:nvPicPr>
          <p:cNvPr id="5" name="Picture 4">
            <a:extLst>
              <a:ext uri="{FF2B5EF4-FFF2-40B4-BE49-F238E27FC236}">
                <a16:creationId xmlns:a16="http://schemas.microsoft.com/office/drawing/2014/main" id="{A059DABA-C0A0-800A-E78F-5681E9C1AE7E}"/>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60810" y="5739100"/>
            <a:ext cx="1922584" cy="489677"/>
          </a:xfrm>
          <a:prstGeom prst="rect">
            <a:avLst/>
          </a:prstGeom>
        </p:spPr>
      </p:pic>
    </p:spTree>
    <p:extLst>
      <p:ext uri="{BB962C8B-B14F-4D97-AF65-F5344CB8AC3E}">
        <p14:creationId xmlns:p14="http://schemas.microsoft.com/office/powerpoint/2010/main" val="140784057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Blank P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5D616-7BD3-CA94-0CFE-5FA0D38BF23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2DA2124-8378-B46D-2ED6-5BEECC545DFF}"/>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AB349073-1377-3437-858C-A4BEC8A3B97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09935EE-B5CC-CD50-4D53-4A2882102345}"/>
              </a:ext>
            </a:extLst>
          </p:cNvPr>
          <p:cNvSpPr>
            <a:spLocks noGrp="1"/>
          </p:cNvSpPr>
          <p:nvPr>
            <p:ph type="sldNum" sz="quarter" idx="12"/>
          </p:nvPr>
        </p:nvSpPr>
        <p:spPr/>
        <p:txBody>
          <a:bodyPr/>
          <a:lstStyle/>
          <a:p>
            <a:fld id="{D0F3292A-440C-FC4D-A38E-E9E6D4317AF8}" type="slidenum">
              <a:rPr lang="en-US" smtClean="0"/>
              <a:t>‹#›</a:t>
            </a:fld>
            <a:endParaRPr lang="en-US"/>
          </a:p>
        </p:txBody>
      </p:sp>
    </p:spTree>
    <p:extLst>
      <p:ext uri="{BB962C8B-B14F-4D97-AF65-F5344CB8AC3E}">
        <p14:creationId xmlns:p14="http://schemas.microsoft.com/office/powerpoint/2010/main" val="18639786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6.xml"/><Relationship Id="rId7" Type="http://schemas.openxmlformats.org/officeDocument/2006/relationships/image" Target="../media/image4.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theme" Target="../theme/theme3.xml"/><Relationship Id="rId5" Type="http://schemas.openxmlformats.org/officeDocument/2006/relationships/slideLayout" Target="../slideLayouts/slideLayout28.xml"/><Relationship Id="rId4"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26" Type="http://schemas.openxmlformats.org/officeDocument/2006/relationships/slideLayout" Target="../slideLayouts/slideLayout54.xml"/><Relationship Id="rId3" Type="http://schemas.openxmlformats.org/officeDocument/2006/relationships/slideLayout" Target="../slideLayouts/slideLayout31.xml"/><Relationship Id="rId21" Type="http://schemas.openxmlformats.org/officeDocument/2006/relationships/slideLayout" Target="../slideLayouts/slideLayout49.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5" Type="http://schemas.openxmlformats.org/officeDocument/2006/relationships/slideLayout" Target="../slideLayouts/slideLayout53.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29" Type="http://schemas.openxmlformats.org/officeDocument/2006/relationships/tags" Target="../tags/tag1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24" Type="http://schemas.openxmlformats.org/officeDocument/2006/relationships/slideLayout" Target="../slideLayouts/slideLayout52.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slideLayout" Target="../slideLayouts/slideLayout51.xml"/><Relationship Id="rId28" Type="http://schemas.openxmlformats.org/officeDocument/2006/relationships/theme" Target="../theme/theme4.xml"/><Relationship Id="rId10" Type="http://schemas.openxmlformats.org/officeDocument/2006/relationships/slideLayout" Target="../slideLayouts/slideLayout38.xml"/><Relationship Id="rId19" Type="http://schemas.openxmlformats.org/officeDocument/2006/relationships/slideLayout" Target="../slideLayouts/slideLayout47.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slideLayout" Target="../slideLayouts/slideLayout50.xml"/><Relationship Id="rId27" Type="http://schemas.openxmlformats.org/officeDocument/2006/relationships/slideLayout" Target="../slideLayouts/slideLayout55.xml"/><Relationship Id="rId30" Type="http://schemas.openxmlformats.org/officeDocument/2006/relationships/image" Target="../media/image1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11.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slideLayout" Target="../slideLayouts/slideLayout81.xml"/><Relationship Id="rId18" Type="http://schemas.openxmlformats.org/officeDocument/2006/relationships/slideLayout" Target="../slideLayouts/slideLayout86.xml"/><Relationship Id="rId3" Type="http://schemas.openxmlformats.org/officeDocument/2006/relationships/slideLayout" Target="../slideLayouts/slideLayout71.xml"/><Relationship Id="rId21" Type="http://schemas.openxmlformats.org/officeDocument/2006/relationships/slideLayout" Target="../slideLayouts/slideLayout89.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17" Type="http://schemas.openxmlformats.org/officeDocument/2006/relationships/slideLayout" Target="../slideLayouts/slideLayout85.xml"/><Relationship Id="rId25" Type="http://schemas.openxmlformats.org/officeDocument/2006/relationships/theme" Target="../theme/theme6.xml"/><Relationship Id="rId2" Type="http://schemas.openxmlformats.org/officeDocument/2006/relationships/slideLayout" Target="../slideLayouts/slideLayout70.xml"/><Relationship Id="rId16" Type="http://schemas.openxmlformats.org/officeDocument/2006/relationships/slideLayout" Target="../slideLayouts/slideLayout84.xml"/><Relationship Id="rId20" Type="http://schemas.openxmlformats.org/officeDocument/2006/relationships/slideLayout" Target="../slideLayouts/slideLayout88.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24" Type="http://schemas.openxmlformats.org/officeDocument/2006/relationships/slideLayout" Target="../slideLayouts/slideLayout92.xml"/><Relationship Id="rId5" Type="http://schemas.openxmlformats.org/officeDocument/2006/relationships/slideLayout" Target="../slideLayouts/slideLayout73.xml"/><Relationship Id="rId15" Type="http://schemas.openxmlformats.org/officeDocument/2006/relationships/slideLayout" Target="../slideLayouts/slideLayout83.xml"/><Relationship Id="rId23" Type="http://schemas.openxmlformats.org/officeDocument/2006/relationships/slideLayout" Target="../slideLayouts/slideLayout91.xml"/><Relationship Id="rId10" Type="http://schemas.openxmlformats.org/officeDocument/2006/relationships/slideLayout" Target="../slideLayouts/slideLayout78.xml"/><Relationship Id="rId19" Type="http://schemas.openxmlformats.org/officeDocument/2006/relationships/slideLayout" Target="../slideLayouts/slideLayout87.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 Id="rId22" Type="http://schemas.openxmlformats.org/officeDocument/2006/relationships/slideLayout" Target="../slideLayouts/slideLayout9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1" name="Title Placeholder 1"/>
          <p:cNvSpPr>
            <a:spLocks noGrp="1"/>
          </p:cNvSpPr>
          <p:nvPr>
            <p:ph type="title"/>
          </p:nvPr>
        </p:nvSpPr>
        <p:spPr bwMode="auto">
          <a:xfrm>
            <a:off x="609600" y="304801"/>
            <a:ext cx="8737600"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2"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fld id="{92775EA6-8386-4A7D-82D8-8C22E52FEC26}" type="datetime1">
              <a:rPr lang="en-US" smtClean="0"/>
              <a:t>9/8/2026</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dirty="0">
                <a:solidFill>
                  <a:prstClr val="black">
                    <a:tint val="75000"/>
                  </a:prstClr>
                </a:solidFill>
                <a:latin typeface="+mn-lt"/>
              </a:defRPr>
            </a:lvl1pPr>
          </a:lstStyle>
          <a:p>
            <a:pPr>
              <a:defRPr/>
            </a:pPr>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B543FC28-71BB-4923-9EC4-7D01669BF51C}" type="slidenum">
              <a:rPr lang="en-US" smtClean="0"/>
              <a:pPr>
                <a:defRPr/>
              </a:pPr>
              <a:t>‹#›</a:t>
            </a:fld>
            <a:endParaRPr lang="en-US" dirty="0"/>
          </a:p>
        </p:txBody>
      </p:sp>
      <p:pic>
        <p:nvPicPr>
          <p:cNvPr id="9" name="Picture 8" descr="MassHealth logo"/>
          <p:cNvPicPr>
            <a:picLocks noChangeAspect="1"/>
          </p:cNvPicPr>
          <p:nvPr/>
        </p:nvPicPr>
        <p:blipFill>
          <a:blip r:embed="rId14" cstate="print">
            <a:extLst>
              <a:ext uri="{28A0092B-C50C-407E-A947-70E740481C1C}">
                <a14:useLocalDpi xmlns:a14="http://schemas.microsoft.com/office/drawing/2010/main" val="0"/>
              </a:ext>
            </a:extLst>
          </a:blip>
          <a:srcRect/>
          <a:stretch/>
        </p:blipFill>
        <p:spPr>
          <a:xfrm>
            <a:off x="10506974" y="228600"/>
            <a:ext cx="1395549" cy="693420"/>
          </a:xfrm>
          <a:prstGeom prst="rect">
            <a:avLst/>
          </a:prstGeom>
        </p:spPr>
      </p:pic>
    </p:spTree>
    <p:extLst>
      <p:ext uri="{BB962C8B-B14F-4D97-AF65-F5344CB8AC3E}">
        <p14:creationId xmlns:p14="http://schemas.microsoft.com/office/powerpoint/2010/main" val="1385284132"/>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70" r:id="rId3"/>
    <p:sldLayoutId id="2147483772" r:id="rId4"/>
    <p:sldLayoutId id="2147483773" r:id="rId5"/>
    <p:sldLayoutId id="2147483769" r:id="rId6"/>
    <p:sldLayoutId id="2147483778" r:id="rId7"/>
    <p:sldLayoutId id="2147483779" r:id="rId8"/>
    <p:sldLayoutId id="2147483780" r:id="rId9"/>
    <p:sldLayoutId id="2147483781" r:id="rId10"/>
    <p:sldLayoutId id="2147483782" r:id="rId11"/>
    <p:sldLayoutId id="2147483831" r:id="rId12"/>
  </p:sldLayoutIdLst>
  <p:hf hdr="0" ftr="0" dt="0"/>
  <p:txStyles>
    <p:titleStyle>
      <a:lvl1pPr algn="l" rtl="0" eaLnBrk="1" fontAlgn="base" hangingPunct="1">
        <a:lnSpc>
          <a:spcPts val="3600"/>
        </a:lnSpc>
        <a:spcBef>
          <a:spcPct val="0"/>
        </a:spcBef>
        <a:spcAft>
          <a:spcPct val="0"/>
        </a:spcAft>
        <a:defRPr sz="3600" b="1" kern="1200">
          <a:solidFill>
            <a:srgbClr val="002060"/>
          </a:solidFill>
          <a:latin typeface="Arial" panose="020B0604020202020204" pitchFamily="34" charset="0"/>
          <a:ea typeface="+mj-ea"/>
          <a:cs typeface="Arial" panose="020B0604020202020204" pitchFamily="34" charset="0"/>
        </a:defRPr>
      </a:lvl1pPr>
      <a:lvl2pPr algn="l" rtl="0" eaLnBrk="1" fontAlgn="base" hangingPunct="1">
        <a:lnSpc>
          <a:spcPts val="3600"/>
        </a:lnSpc>
        <a:spcBef>
          <a:spcPct val="0"/>
        </a:spcBef>
        <a:spcAft>
          <a:spcPct val="0"/>
        </a:spcAft>
        <a:defRPr sz="4000" b="1">
          <a:solidFill>
            <a:srgbClr val="002060"/>
          </a:solidFill>
          <a:latin typeface="Corbel" pitchFamily="34" charset="0"/>
        </a:defRPr>
      </a:lvl2pPr>
      <a:lvl3pPr algn="l" rtl="0" eaLnBrk="1" fontAlgn="base" hangingPunct="1">
        <a:lnSpc>
          <a:spcPts val="3600"/>
        </a:lnSpc>
        <a:spcBef>
          <a:spcPct val="0"/>
        </a:spcBef>
        <a:spcAft>
          <a:spcPct val="0"/>
        </a:spcAft>
        <a:defRPr sz="4000" b="1">
          <a:solidFill>
            <a:srgbClr val="002060"/>
          </a:solidFill>
          <a:latin typeface="Corbel" pitchFamily="34" charset="0"/>
        </a:defRPr>
      </a:lvl3pPr>
      <a:lvl4pPr algn="l" rtl="0" eaLnBrk="1" fontAlgn="base" hangingPunct="1">
        <a:lnSpc>
          <a:spcPts val="3600"/>
        </a:lnSpc>
        <a:spcBef>
          <a:spcPct val="0"/>
        </a:spcBef>
        <a:spcAft>
          <a:spcPct val="0"/>
        </a:spcAft>
        <a:defRPr sz="4000" b="1">
          <a:solidFill>
            <a:srgbClr val="002060"/>
          </a:solidFill>
          <a:latin typeface="Corbel" pitchFamily="34" charset="0"/>
        </a:defRPr>
      </a:lvl4pPr>
      <a:lvl5pPr algn="l" rtl="0" eaLnBrk="1" fontAlgn="base" hangingPunct="1">
        <a:lnSpc>
          <a:spcPts val="3600"/>
        </a:lnSpc>
        <a:spcBef>
          <a:spcPct val="0"/>
        </a:spcBef>
        <a:spcAft>
          <a:spcPct val="0"/>
        </a:spcAft>
        <a:defRPr sz="4000" b="1">
          <a:solidFill>
            <a:srgbClr val="002060"/>
          </a:solidFill>
          <a:latin typeface="Corbel" pitchFamily="34" charset="0"/>
        </a:defRPr>
      </a:lvl5pPr>
      <a:lvl6pPr marL="457200" algn="ctr" rtl="0" eaLnBrk="1" fontAlgn="base" hangingPunct="1">
        <a:spcBef>
          <a:spcPct val="0"/>
        </a:spcBef>
        <a:spcAft>
          <a:spcPct val="0"/>
        </a:spcAft>
        <a:defRPr sz="4000">
          <a:solidFill>
            <a:schemeClr val="bg1"/>
          </a:solidFill>
          <a:latin typeface="Calibri" pitchFamily="34" charset="0"/>
        </a:defRPr>
      </a:lvl6pPr>
      <a:lvl7pPr marL="914400" algn="ctr" rtl="0" eaLnBrk="1" fontAlgn="base" hangingPunct="1">
        <a:spcBef>
          <a:spcPct val="0"/>
        </a:spcBef>
        <a:spcAft>
          <a:spcPct val="0"/>
        </a:spcAft>
        <a:defRPr sz="4000">
          <a:solidFill>
            <a:schemeClr val="bg1"/>
          </a:solidFill>
          <a:latin typeface="Calibri" pitchFamily="34" charset="0"/>
        </a:defRPr>
      </a:lvl7pPr>
      <a:lvl8pPr marL="1371600" algn="ctr" rtl="0" eaLnBrk="1" fontAlgn="base" hangingPunct="1">
        <a:spcBef>
          <a:spcPct val="0"/>
        </a:spcBef>
        <a:spcAft>
          <a:spcPct val="0"/>
        </a:spcAft>
        <a:defRPr sz="4000">
          <a:solidFill>
            <a:schemeClr val="bg1"/>
          </a:solidFill>
          <a:latin typeface="Calibri" pitchFamily="34" charset="0"/>
        </a:defRPr>
      </a:lvl8pPr>
      <a:lvl9pPr marL="1828800" algn="ctr" rtl="0" eaLnBrk="1" fontAlgn="base" hangingPunct="1">
        <a:spcBef>
          <a:spcPct val="0"/>
        </a:spcBef>
        <a:spcAft>
          <a:spcPct val="0"/>
        </a:spcAft>
        <a:defRPr sz="4000">
          <a:solidFill>
            <a:schemeClr val="bg1"/>
          </a:solidFill>
          <a:latin typeface="Calibri" pitchFamily="34" charset="0"/>
        </a:defRPr>
      </a:lvl9pPr>
    </p:titleStyle>
    <p:bodyStyle>
      <a:lvl1pPr marL="342900" indent="-342900" algn="l" rtl="0" eaLnBrk="1" fontAlgn="base" hangingPunct="1">
        <a:spcBef>
          <a:spcPct val="20000"/>
        </a:spcBef>
        <a:spcAft>
          <a:spcPct val="0"/>
        </a:spcAft>
        <a:buClr>
          <a:schemeClr val="accent5">
            <a:lumMod val="75000"/>
          </a:schemeClr>
        </a:buClr>
        <a:buFont typeface="Arial"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rtl="0" eaLnBrk="1" fontAlgn="base" hangingPunct="1">
        <a:spcBef>
          <a:spcPct val="20000"/>
        </a:spcBef>
        <a:spcAft>
          <a:spcPct val="0"/>
        </a:spcAft>
        <a:buClr>
          <a:schemeClr val="accent5">
            <a:lumMod val="75000"/>
          </a:schemeClr>
        </a:buClr>
        <a:buFont typeface="Arial"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rtl="0" eaLnBrk="1" fontAlgn="base" hangingPunct="1">
        <a:spcBef>
          <a:spcPct val="20000"/>
        </a:spcBef>
        <a:spcAft>
          <a:spcPct val="0"/>
        </a:spcAft>
        <a:buClr>
          <a:schemeClr val="accent5">
            <a:lumMod val="75000"/>
          </a:schemeClr>
        </a:buClr>
        <a:buFont typeface="Arial"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rtl="0" eaLnBrk="1" fontAlgn="base" hangingPunct="1">
        <a:spcBef>
          <a:spcPct val="20000"/>
        </a:spcBef>
        <a:spcAft>
          <a:spcPct val="0"/>
        </a:spcAft>
        <a:buClr>
          <a:schemeClr val="accent5">
            <a:lumMod val="75000"/>
          </a:schemeClr>
        </a:buClr>
        <a:buFont typeface="Arial"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rtl="0" eaLnBrk="1" fontAlgn="base" hangingPunct="1">
        <a:spcBef>
          <a:spcPct val="20000"/>
        </a:spcBef>
        <a:spcAft>
          <a:spcPct val="0"/>
        </a:spcAft>
        <a:buClr>
          <a:schemeClr val="accent5">
            <a:lumMod val="75000"/>
          </a:schemeClr>
        </a:buClr>
        <a:buFont typeface="Arial"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F08714D-6FEF-3519-D0C2-39520ECC3C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9BA4E4C-11D1-2083-371B-04897241E7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AEE946-31B1-7929-CA8E-58F1AC75F5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0CBB78C-D7F1-48D4-A2EA-8B3F4BFB713F}" type="datetime1">
              <a:rPr lang="en-US" smtClean="0"/>
              <a:t>9/8/2026</a:t>
            </a:fld>
            <a:endParaRPr lang="en-US" dirty="0"/>
          </a:p>
        </p:txBody>
      </p:sp>
      <p:sp>
        <p:nvSpPr>
          <p:cNvPr id="5" name="Footer Placeholder 4">
            <a:extLst>
              <a:ext uri="{FF2B5EF4-FFF2-40B4-BE49-F238E27FC236}">
                <a16:creationId xmlns:a16="http://schemas.microsoft.com/office/drawing/2014/main" id="{7AD4793B-91BF-E756-469E-E386AAFFA3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D13E4924-2F27-6B6B-2F21-F2D966CEF2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C978ADA-E70F-4A58-B5AB-FEF075900998}" type="slidenum">
              <a:rPr lang="en-US" smtClean="0"/>
              <a:t>‹#›</a:t>
            </a:fld>
            <a:endParaRPr lang="en-US" dirty="0"/>
          </a:p>
        </p:txBody>
      </p:sp>
    </p:spTree>
    <p:extLst>
      <p:ext uri="{BB962C8B-B14F-4D97-AF65-F5344CB8AC3E}">
        <p14:creationId xmlns:p14="http://schemas.microsoft.com/office/powerpoint/2010/main" val="1498566290"/>
      </p:ext>
    </p:extLst>
  </p:cSld>
  <p:clrMap bg1="lt1" tx1="dk1" bg2="lt2" tx2="dk2" accent1="accent1" accent2="accent2" accent3="accent3" accent4="accent4" accent5="accent5" accent6="accent6" hlink="hlink" folHlink="folHlink"/>
  <p:sldLayoutIdLst>
    <p:sldLayoutId id="2147483833" r:id="rId1"/>
    <p:sldLayoutId id="2147483834" r:id="rId2"/>
    <p:sldLayoutId id="2147483835" r:id="rId3"/>
    <p:sldLayoutId id="2147483836" r:id="rId4"/>
    <p:sldLayoutId id="2147483837" r:id="rId5"/>
    <p:sldLayoutId id="2147483838" r:id="rId6"/>
    <p:sldLayoutId id="2147483839" r:id="rId7"/>
    <p:sldLayoutId id="2147483840" r:id="rId8"/>
    <p:sldLayoutId id="2147483841" r:id="rId9"/>
    <p:sldLayoutId id="2147483842" r:id="rId10"/>
    <p:sldLayoutId id="214748384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6146799"/>
            <a:ext cx="12192000" cy="711200"/>
          </a:xfrm>
          <a:custGeom>
            <a:avLst/>
            <a:gdLst/>
            <a:ahLst/>
            <a:cxnLst/>
            <a:rect l="l" t="t" r="r" b="b"/>
            <a:pathLst>
              <a:path w="12192000" h="711200">
                <a:moveTo>
                  <a:pt x="12192000" y="0"/>
                </a:moveTo>
                <a:lnTo>
                  <a:pt x="0" y="0"/>
                </a:lnTo>
                <a:lnTo>
                  <a:pt x="0" y="711199"/>
                </a:lnTo>
                <a:lnTo>
                  <a:pt x="12192000" y="711199"/>
                </a:lnTo>
                <a:lnTo>
                  <a:pt x="12192000" y="0"/>
                </a:lnTo>
                <a:close/>
              </a:path>
            </a:pathLst>
          </a:custGeom>
          <a:solidFill>
            <a:srgbClr val="006392">
              <a:alpha val="10195"/>
            </a:srgbClr>
          </a:solidFill>
        </p:spPr>
        <p:txBody>
          <a:bodyPr wrap="square" lIns="0" tIns="0" rIns="0" bIns="0" rtlCol="0"/>
          <a:lstStyle/>
          <a:p>
            <a:endParaRPr dirty="0"/>
          </a:p>
        </p:txBody>
      </p:sp>
      <p:pic>
        <p:nvPicPr>
          <p:cNvPr id="17" name="bg object 17"/>
          <p:cNvPicPr/>
          <p:nvPr/>
        </p:nvPicPr>
        <p:blipFill>
          <a:blip r:embed="rId7" cstate="print"/>
          <a:stretch>
            <a:fillRect/>
          </a:stretch>
        </p:blipFill>
        <p:spPr>
          <a:xfrm>
            <a:off x="549516" y="6283083"/>
            <a:ext cx="1580769" cy="438391"/>
          </a:xfrm>
          <a:prstGeom prst="rect">
            <a:avLst/>
          </a:prstGeom>
        </p:spPr>
      </p:pic>
      <p:sp>
        <p:nvSpPr>
          <p:cNvPr id="2" name="Holder 2"/>
          <p:cNvSpPr>
            <a:spLocks noGrp="1"/>
          </p:cNvSpPr>
          <p:nvPr>
            <p:ph type="title"/>
          </p:nvPr>
        </p:nvSpPr>
        <p:spPr>
          <a:xfrm>
            <a:off x="720953" y="43260"/>
            <a:ext cx="10452100" cy="1245870"/>
          </a:xfrm>
          <a:prstGeom prst="rect">
            <a:avLst/>
          </a:prstGeom>
        </p:spPr>
        <p:txBody>
          <a:bodyPr wrap="square" lIns="0" tIns="0" rIns="0" bIns="0">
            <a:spAutoFit/>
          </a:bodyPr>
          <a:lstStyle>
            <a:lvl1pPr>
              <a:defRPr sz="4400" b="0" i="0">
                <a:solidFill>
                  <a:srgbClr val="053D66"/>
                </a:solidFill>
                <a:latin typeface="Franklin Gothic Medium"/>
                <a:cs typeface="Franklin Gothic Medium"/>
              </a:defRPr>
            </a:lvl1pPr>
          </a:lstStyle>
          <a:p>
            <a:endParaRPr/>
          </a:p>
        </p:txBody>
      </p:sp>
      <p:sp>
        <p:nvSpPr>
          <p:cNvPr id="3" name="Holder 3"/>
          <p:cNvSpPr>
            <a:spLocks noGrp="1"/>
          </p:cNvSpPr>
          <p:nvPr>
            <p:ph type="body" idx="1"/>
          </p:nvPr>
        </p:nvSpPr>
        <p:spPr>
          <a:xfrm>
            <a:off x="793750" y="1517650"/>
            <a:ext cx="10361295" cy="348043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56C21813-48D6-46B6-81A7-899B6E7FCFF9}" type="datetime1">
              <a:rPr lang="en-US" smtClean="0"/>
              <a:t>9/8/2026</a:t>
            </a:fld>
            <a:endParaRPr lang="en-US" dirty="0"/>
          </a:p>
        </p:txBody>
      </p:sp>
      <p:sp>
        <p:nvSpPr>
          <p:cNvPr id="6" name="Holder 6"/>
          <p:cNvSpPr>
            <a:spLocks noGrp="1"/>
          </p:cNvSpPr>
          <p:nvPr>
            <p:ph type="sldNum" sz="quarter" idx="7"/>
          </p:nvPr>
        </p:nvSpPr>
        <p:spPr>
          <a:xfrm>
            <a:off x="11049000" y="6443827"/>
            <a:ext cx="264413" cy="198754"/>
          </a:xfrm>
          <a:prstGeom prst="rect">
            <a:avLst/>
          </a:prstGeom>
        </p:spPr>
        <p:txBody>
          <a:bodyPr wrap="square" lIns="0" tIns="0" rIns="0" bIns="0">
            <a:spAutoFit/>
          </a:bodyPr>
          <a:lstStyle>
            <a:lvl1pPr>
              <a:defRPr sz="1200" b="0" i="0">
                <a:solidFill>
                  <a:srgbClr val="053D66"/>
                </a:solidFill>
                <a:latin typeface="Franklin Gothic Book"/>
                <a:cs typeface="Franklin Gothic Book"/>
              </a:defRPr>
            </a:lvl1pPr>
          </a:lstStyle>
          <a:p>
            <a:pPr marL="123189">
              <a:lnSpc>
                <a:spcPct val="100000"/>
              </a:lnSpc>
            </a:pPr>
            <a:fld id="{81D60167-4931-47E6-BA6A-407CBD079E47}" type="slidenum">
              <a:rPr spc="-50" dirty="0"/>
              <a:t>‹#›</a:t>
            </a:fld>
            <a:endParaRPr spc="-50" dirty="0"/>
          </a:p>
        </p:txBody>
      </p:sp>
    </p:spTree>
    <p:extLst>
      <p:ext uri="{BB962C8B-B14F-4D97-AF65-F5344CB8AC3E}">
        <p14:creationId xmlns:p14="http://schemas.microsoft.com/office/powerpoint/2010/main" val="3473157584"/>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Lst>
  <p:hf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p:cNvSpPr/>
          <p:nvPr/>
        </p:nvSpPr>
        <p:spPr>
          <a:xfrm>
            <a:off x="0" y="1219200"/>
            <a:ext cx="12192000" cy="152400"/>
          </a:xfrm>
          <a:prstGeom prst="rect">
            <a:avLst/>
          </a:prstGeom>
          <a:gradFill flip="none" rotWithShape="0">
            <a:gsLst>
              <a:gs pos="0">
                <a:schemeClr val="accent5">
                  <a:lumMod val="75000"/>
                </a:schemeClr>
              </a:gs>
              <a:gs pos="100000">
                <a:schemeClr val="accent5">
                  <a:lumMod val="60000"/>
                  <a:lumOff val="4000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dirty="0"/>
          </a:p>
        </p:txBody>
      </p:sp>
      <p:sp>
        <p:nvSpPr>
          <p:cNvPr id="2051" name="Title Placeholder 1"/>
          <p:cNvSpPr>
            <a:spLocks noGrp="1"/>
          </p:cNvSpPr>
          <p:nvPr>
            <p:ph type="title"/>
          </p:nvPr>
        </p:nvSpPr>
        <p:spPr bwMode="auto">
          <a:xfrm>
            <a:off x="609600" y="304801"/>
            <a:ext cx="8737600"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2"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fld id="{D697D658-7A8C-41F5-AFCF-D8E6E1812F1D}" type="datetime1">
              <a:rPr lang="en-US" smtClean="0"/>
              <a:t>9/8/2026</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dirty="0">
                <a:solidFill>
                  <a:prstClr val="black">
                    <a:tint val="75000"/>
                  </a:prstClr>
                </a:solidFill>
                <a:latin typeface="+mn-lt"/>
              </a:defRPr>
            </a:lvl1pPr>
          </a:lstStyle>
          <a:p>
            <a:pPr>
              <a:defRPr/>
            </a:pPr>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20D403C3-47BC-4C7E-BA49-79840169F64A}" type="slidenum">
              <a:rPr lang="en-US" altLang="en-US"/>
              <a:pPr>
                <a:defRPr/>
              </a:pPr>
              <a:t>‹#›</a:t>
            </a:fld>
            <a:endParaRPr lang="en-US" altLang="en-US" dirty="0"/>
          </a:p>
        </p:txBody>
      </p:sp>
      <p:pic>
        <p:nvPicPr>
          <p:cNvPr id="9" name="Picture 8"/>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a:off x="10058400" y="228600"/>
            <a:ext cx="1869440" cy="693420"/>
          </a:xfrm>
          <a:prstGeom prst="rect">
            <a:avLst/>
          </a:prstGeom>
        </p:spPr>
      </p:pic>
    </p:spTree>
    <p:custDataLst>
      <p:tags r:id="rId29"/>
    </p:custDataLst>
    <p:extLst>
      <p:ext uri="{BB962C8B-B14F-4D97-AF65-F5344CB8AC3E}">
        <p14:creationId xmlns:p14="http://schemas.microsoft.com/office/powerpoint/2010/main" val="75960608"/>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 id="2147483801" r:id="rId12"/>
    <p:sldLayoutId id="2147483802" r:id="rId13"/>
    <p:sldLayoutId id="2147483817" r:id="rId14"/>
    <p:sldLayoutId id="2147483819" r:id="rId15"/>
    <p:sldLayoutId id="2147483820" r:id="rId16"/>
    <p:sldLayoutId id="2147483821" r:id="rId17"/>
    <p:sldLayoutId id="2147483822" r:id="rId18"/>
    <p:sldLayoutId id="2147483823" r:id="rId19"/>
    <p:sldLayoutId id="2147483824" r:id="rId20"/>
    <p:sldLayoutId id="2147483825" r:id="rId21"/>
    <p:sldLayoutId id="2147483826" r:id="rId22"/>
    <p:sldLayoutId id="2147483827" r:id="rId23"/>
    <p:sldLayoutId id="2147483828" r:id="rId24"/>
    <p:sldLayoutId id="2147483829" r:id="rId25"/>
    <p:sldLayoutId id="2147483830" r:id="rId26"/>
    <p:sldLayoutId id="2147483844" r:id="rId27"/>
  </p:sldLayoutIdLst>
  <p:hf hdr="0" ftr="0" dt="0"/>
  <p:txStyles>
    <p:titleStyle>
      <a:lvl1pPr algn="l" rtl="0" eaLnBrk="0" fontAlgn="base" hangingPunct="0">
        <a:lnSpc>
          <a:spcPts val="3600"/>
        </a:lnSpc>
        <a:spcBef>
          <a:spcPct val="0"/>
        </a:spcBef>
        <a:spcAft>
          <a:spcPct val="0"/>
        </a:spcAft>
        <a:defRPr sz="4000" b="1" kern="1200">
          <a:solidFill>
            <a:srgbClr val="002060"/>
          </a:solidFill>
          <a:latin typeface="+mj-lt"/>
          <a:ea typeface="+mj-ea"/>
          <a:cs typeface="+mj-cs"/>
        </a:defRPr>
      </a:lvl1pPr>
      <a:lvl2pPr algn="l" rtl="0" eaLnBrk="0" fontAlgn="base" hangingPunct="0">
        <a:lnSpc>
          <a:spcPts val="3600"/>
        </a:lnSpc>
        <a:spcBef>
          <a:spcPct val="0"/>
        </a:spcBef>
        <a:spcAft>
          <a:spcPct val="0"/>
        </a:spcAft>
        <a:defRPr sz="4000" b="1">
          <a:solidFill>
            <a:srgbClr val="002060"/>
          </a:solidFill>
          <a:latin typeface="Corbel" pitchFamily="34" charset="0"/>
        </a:defRPr>
      </a:lvl2pPr>
      <a:lvl3pPr algn="l" rtl="0" eaLnBrk="0" fontAlgn="base" hangingPunct="0">
        <a:lnSpc>
          <a:spcPts val="3600"/>
        </a:lnSpc>
        <a:spcBef>
          <a:spcPct val="0"/>
        </a:spcBef>
        <a:spcAft>
          <a:spcPct val="0"/>
        </a:spcAft>
        <a:defRPr sz="4000" b="1">
          <a:solidFill>
            <a:srgbClr val="002060"/>
          </a:solidFill>
          <a:latin typeface="Corbel" pitchFamily="34" charset="0"/>
        </a:defRPr>
      </a:lvl3pPr>
      <a:lvl4pPr algn="l" rtl="0" eaLnBrk="0" fontAlgn="base" hangingPunct="0">
        <a:lnSpc>
          <a:spcPts val="3600"/>
        </a:lnSpc>
        <a:spcBef>
          <a:spcPct val="0"/>
        </a:spcBef>
        <a:spcAft>
          <a:spcPct val="0"/>
        </a:spcAft>
        <a:defRPr sz="4000" b="1">
          <a:solidFill>
            <a:srgbClr val="002060"/>
          </a:solidFill>
          <a:latin typeface="Corbel" pitchFamily="34" charset="0"/>
        </a:defRPr>
      </a:lvl4pPr>
      <a:lvl5pPr algn="l" rtl="0" eaLnBrk="0" fontAlgn="base" hangingPunct="0">
        <a:lnSpc>
          <a:spcPts val="3600"/>
        </a:lnSpc>
        <a:spcBef>
          <a:spcPct val="0"/>
        </a:spcBef>
        <a:spcAft>
          <a:spcPct val="0"/>
        </a:spcAft>
        <a:defRPr sz="4000" b="1">
          <a:solidFill>
            <a:srgbClr val="002060"/>
          </a:solidFill>
          <a:latin typeface="Corbel" pitchFamily="34" charset="0"/>
        </a:defRPr>
      </a:lvl5pPr>
      <a:lvl6pPr marL="457200" algn="ctr" rtl="0" fontAlgn="base">
        <a:spcBef>
          <a:spcPct val="0"/>
        </a:spcBef>
        <a:spcAft>
          <a:spcPct val="0"/>
        </a:spcAft>
        <a:defRPr sz="4000">
          <a:solidFill>
            <a:schemeClr val="bg1"/>
          </a:solidFill>
          <a:latin typeface="Calibri" pitchFamily="34" charset="0"/>
        </a:defRPr>
      </a:lvl6pPr>
      <a:lvl7pPr marL="914400" algn="ctr" rtl="0" fontAlgn="base">
        <a:spcBef>
          <a:spcPct val="0"/>
        </a:spcBef>
        <a:spcAft>
          <a:spcPct val="0"/>
        </a:spcAft>
        <a:defRPr sz="4000">
          <a:solidFill>
            <a:schemeClr val="bg1"/>
          </a:solidFill>
          <a:latin typeface="Calibri" pitchFamily="34" charset="0"/>
        </a:defRPr>
      </a:lvl7pPr>
      <a:lvl8pPr marL="1371600" algn="ctr" rtl="0" fontAlgn="base">
        <a:spcBef>
          <a:spcPct val="0"/>
        </a:spcBef>
        <a:spcAft>
          <a:spcPct val="0"/>
        </a:spcAft>
        <a:defRPr sz="4000">
          <a:solidFill>
            <a:schemeClr val="bg1"/>
          </a:solidFill>
          <a:latin typeface="Calibri" pitchFamily="34" charset="0"/>
        </a:defRPr>
      </a:lvl8pPr>
      <a:lvl9pPr marL="1828800" algn="ctr" rtl="0" fontAlgn="base">
        <a:spcBef>
          <a:spcPct val="0"/>
        </a:spcBef>
        <a:spcAft>
          <a:spcPct val="0"/>
        </a:spcAft>
        <a:defRPr sz="4000">
          <a:solidFill>
            <a:schemeClr val="bg1"/>
          </a:solidFill>
          <a:latin typeface="Calibri" pitchFamily="34" charset="0"/>
        </a:defRPr>
      </a:lvl9pPr>
    </p:titleStyle>
    <p:bodyStyle>
      <a:lvl1pPr marL="342900" indent="-342900" algn="l" rtl="0" eaLnBrk="0" fontAlgn="base" hangingPunct="0">
        <a:spcBef>
          <a:spcPct val="20000"/>
        </a:spcBef>
        <a:spcAft>
          <a:spcPct val="0"/>
        </a:spcAft>
        <a:buClr>
          <a:schemeClr val="accent5">
            <a:lumMod val="75000"/>
          </a:schemeClr>
        </a:buClr>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5">
            <a:lumMod val="75000"/>
          </a:schemeClr>
        </a:buClr>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accent5">
            <a:lumMod val="75000"/>
          </a:schemeClr>
        </a:buClr>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accent5">
            <a:lumMod val="75000"/>
          </a:schemeClr>
        </a:buClr>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accent5">
            <a:lumMod val="75000"/>
          </a:schemeClr>
        </a:buClr>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p:cNvSpPr/>
          <p:nvPr/>
        </p:nvSpPr>
        <p:spPr>
          <a:xfrm>
            <a:off x="0" y="1219200"/>
            <a:ext cx="12192000" cy="152400"/>
          </a:xfrm>
          <a:prstGeom prst="rect">
            <a:avLst/>
          </a:prstGeom>
          <a:gradFill flip="none" rotWithShape="0">
            <a:gsLst>
              <a:gs pos="0">
                <a:schemeClr val="accent5">
                  <a:lumMod val="75000"/>
                </a:schemeClr>
              </a:gs>
              <a:gs pos="100000">
                <a:schemeClr val="accent5">
                  <a:lumMod val="60000"/>
                  <a:lumOff val="4000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dirty="0"/>
          </a:p>
        </p:txBody>
      </p:sp>
      <p:sp>
        <p:nvSpPr>
          <p:cNvPr id="2051" name="Title Placeholder 1"/>
          <p:cNvSpPr>
            <a:spLocks noGrp="1"/>
          </p:cNvSpPr>
          <p:nvPr>
            <p:ph type="title"/>
          </p:nvPr>
        </p:nvSpPr>
        <p:spPr bwMode="auto">
          <a:xfrm>
            <a:off x="609600" y="304801"/>
            <a:ext cx="8737600"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2"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fld id="{0723CFE1-3D7F-47A1-AE29-8263CA1D61A0}" type="datetime1">
              <a:rPr lang="en-US" smtClean="0"/>
              <a:t>9/8/2026</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dirty="0">
                <a:solidFill>
                  <a:prstClr val="black">
                    <a:tint val="75000"/>
                  </a:prstClr>
                </a:solidFill>
                <a:latin typeface="+mn-lt"/>
              </a:defRPr>
            </a:lvl1pPr>
          </a:lstStyle>
          <a:p>
            <a:pPr>
              <a:defRPr/>
            </a:pPr>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20D403C3-47BC-4C7E-BA49-79840169F64A}" type="slidenum">
              <a:rPr lang="en-US" altLang="en-US"/>
              <a:pPr>
                <a:defRPr/>
              </a:pPr>
              <a:t>‹#›</a:t>
            </a:fld>
            <a:endParaRPr lang="en-US" altLang="en-US" dirty="0"/>
          </a:p>
        </p:txBody>
      </p:sp>
      <p:pic>
        <p:nvPicPr>
          <p:cNvPr id="9" name="Picture 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0058400" y="228600"/>
            <a:ext cx="1869440" cy="693420"/>
          </a:xfrm>
          <a:prstGeom prst="rect">
            <a:avLst/>
          </a:prstGeom>
        </p:spPr>
      </p:pic>
    </p:spTree>
    <p:extLst>
      <p:ext uri="{BB962C8B-B14F-4D97-AF65-F5344CB8AC3E}">
        <p14:creationId xmlns:p14="http://schemas.microsoft.com/office/powerpoint/2010/main" val="4267529485"/>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 id="2147483816" r:id="rId13"/>
  </p:sldLayoutIdLst>
  <p:hf hdr="0" ftr="0" dt="0"/>
  <p:txStyles>
    <p:titleStyle>
      <a:lvl1pPr algn="l" rtl="0" eaLnBrk="1" fontAlgn="base" hangingPunct="1">
        <a:lnSpc>
          <a:spcPts val="3600"/>
        </a:lnSpc>
        <a:spcBef>
          <a:spcPct val="0"/>
        </a:spcBef>
        <a:spcAft>
          <a:spcPct val="0"/>
        </a:spcAft>
        <a:defRPr sz="4000" b="1" kern="1200">
          <a:solidFill>
            <a:srgbClr val="002060"/>
          </a:solidFill>
          <a:latin typeface="+mj-lt"/>
          <a:ea typeface="+mj-ea"/>
          <a:cs typeface="+mj-cs"/>
        </a:defRPr>
      </a:lvl1pPr>
      <a:lvl2pPr algn="l" rtl="0" eaLnBrk="1" fontAlgn="base" hangingPunct="1">
        <a:lnSpc>
          <a:spcPts val="3600"/>
        </a:lnSpc>
        <a:spcBef>
          <a:spcPct val="0"/>
        </a:spcBef>
        <a:spcAft>
          <a:spcPct val="0"/>
        </a:spcAft>
        <a:defRPr sz="4000" b="1">
          <a:solidFill>
            <a:srgbClr val="002060"/>
          </a:solidFill>
          <a:latin typeface="Corbel" pitchFamily="34" charset="0"/>
        </a:defRPr>
      </a:lvl2pPr>
      <a:lvl3pPr algn="l" rtl="0" eaLnBrk="1" fontAlgn="base" hangingPunct="1">
        <a:lnSpc>
          <a:spcPts val="3600"/>
        </a:lnSpc>
        <a:spcBef>
          <a:spcPct val="0"/>
        </a:spcBef>
        <a:spcAft>
          <a:spcPct val="0"/>
        </a:spcAft>
        <a:defRPr sz="4000" b="1">
          <a:solidFill>
            <a:srgbClr val="002060"/>
          </a:solidFill>
          <a:latin typeface="Corbel" pitchFamily="34" charset="0"/>
        </a:defRPr>
      </a:lvl3pPr>
      <a:lvl4pPr algn="l" rtl="0" eaLnBrk="1" fontAlgn="base" hangingPunct="1">
        <a:lnSpc>
          <a:spcPts val="3600"/>
        </a:lnSpc>
        <a:spcBef>
          <a:spcPct val="0"/>
        </a:spcBef>
        <a:spcAft>
          <a:spcPct val="0"/>
        </a:spcAft>
        <a:defRPr sz="4000" b="1">
          <a:solidFill>
            <a:srgbClr val="002060"/>
          </a:solidFill>
          <a:latin typeface="Corbel" pitchFamily="34" charset="0"/>
        </a:defRPr>
      </a:lvl4pPr>
      <a:lvl5pPr algn="l" rtl="0" eaLnBrk="1" fontAlgn="base" hangingPunct="1">
        <a:lnSpc>
          <a:spcPts val="3600"/>
        </a:lnSpc>
        <a:spcBef>
          <a:spcPct val="0"/>
        </a:spcBef>
        <a:spcAft>
          <a:spcPct val="0"/>
        </a:spcAft>
        <a:defRPr sz="4000" b="1">
          <a:solidFill>
            <a:srgbClr val="002060"/>
          </a:solidFill>
          <a:latin typeface="Corbel" pitchFamily="34" charset="0"/>
        </a:defRPr>
      </a:lvl5pPr>
      <a:lvl6pPr marL="457200" algn="ctr" rtl="0" eaLnBrk="1" fontAlgn="base" hangingPunct="1">
        <a:spcBef>
          <a:spcPct val="0"/>
        </a:spcBef>
        <a:spcAft>
          <a:spcPct val="0"/>
        </a:spcAft>
        <a:defRPr sz="4000">
          <a:solidFill>
            <a:schemeClr val="bg1"/>
          </a:solidFill>
          <a:latin typeface="Calibri" pitchFamily="34" charset="0"/>
        </a:defRPr>
      </a:lvl6pPr>
      <a:lvl7pPr marL="914400" algn="ctr" rtl="0" eaLnBrk="1" fontAlgn="base" hangingPunct="1">
        <a:spcBef>
          <a:spcPct val="0"/>
        </a:spcBef>
        <a:spcAft>
          <a:spcPct val="0"/>
        </a:spcAft>
        <a:defRPr sz="4000">
          <a:solidFill>
            <a:schemeClr val="bg1"/>
          </a:solidFill>
          <a:latin typeface="Calibri" pitchFamily="34" charset="0"/>
        </a:defRPr>
      </a:lvl7pPr>
      <a:lvl8pPr marL="1371600" algn="ctr" rtl="0" eaLnBrk="1" fontAlgn="base" hangingPunct="1">
        <a:spcBef>
          <a:spcPct val="0"/>
        </a:spcBef>
        <a:spcAft>
          <a:spcPct val="0"/>
        </a:spcAft>
        <a:defRPr sz="4000">
          <a:solidFill>
            <a:schemeClr val="bg1"/>
          </a:solidFill>
          <a:latin typeface="Calibri" pitchFamily="34" charset="0"/>
        </a:defRPr>
      </a:lvl8pPr>
      <a:lvl9pPr marL="1828800" algn="ctr" rtl="0" eaLnBrk="1" fontAlgn="base" hangingPunct="1">
        <a:spcBef>
          <a:spcPct val="0"/>
        </a:spcBef>
        <a:spcAft>
          <a:spcPct val="0"/>
        </a:spcAft>
        <a:defRPr sz="4000">
          <a:solidFill>
            <a:schemeClr val="bg1"/>
          </a:solidFill>
          <a:latin typeface="Calibri" pitchFamily="34" charset="0"/>
        </a:defRPr>
      </a:lvl9pPr>
    </p:titleStyle>
    <p:bodyStyle>
      <a:lvl1pPr marL="342900" indent="-342900" algn="l" rtl="0" eaLnBrk="1" fontAlgn="base" hangingPunct="1">
        <a:spcBef>
          <a:spcPct val="20000"/>
        </a:spcBef>
        <a:spcAft>
          <a:spcPct val="0"/>
        </a:spcAft>
        <a:buClr>
          <a:schemeClr val="accent5">
            <a:lumMod val="75000"/>
          </a:schemeClr>
        </a:buClr>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5">
            <a:lumMod val="75000"/>
          </a:schemeClr>
        </a:buClr>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accent5">
            <a:lumMod val="75000"/>
          </a:schemeClr>
        </a:buClr>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5">
            <a:lumMod val="75000"/>
          </a:schemeClr>
        </a:buClr>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5">
            <a:lumMod val="75000"/>
          </a:schemeClr>
        </a:buClr>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F8507B7-17B6-8AAE-32E2-B22E3CB3ECF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3F8005B-3026-1BE2-7DE8-B0812BDCE2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6274AC-0349-B363-E7CE-544D298362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US"/>
          </a:p>
        </p:txBody>
      </p:sp>
      <p:sp>
        <p:nvSpPr>
          <p:cNvPr id="5" name="Footer Placeholder 4">
            <a:extLst>
              <a:ext uri="{FF2B5EF4-FFF2-40B4-BE49-F238E27FC236}">
                <a16:creationId xmlns:a16="http://schemas.microsoft.com/office/drawing/2014/main" id="{55F5E24F-A6CF-5409-120B-AE779A853D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62D0C17-4326-C3FC-E98E-4C41560D05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0F3292A-440C-FC4D-A38E-E9E6D4317AF8}" type="slidenum">
              <a:rPr lang="en-US" smtClean="0"/>
              <a:t>‹#›</a:t>
            </a:fld>
            <a:endParaRPr lang="en-US"/>
          </a:p>
        </p:txBody>
      </p:sp>
    </p:spTree>
    <p:extLst>
      <p:ext uri="{BB962C8B-B14F-4D97-AF65-F5344CB8AC3E}">
        <p14:creationId xmlns:p14="http://schemas.microsoft.com/office/powerpoint/2010/main" val="2091644197"/>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 id="2147483857" r:id="rId12"/>
    <p:sldLayoutId id="2147483858" r:id="rId13"/>
    <p:sldLayoutId id="2147483859" r:id="rId14"/>
    <p:sldLayoutId id="2147483860" r:id="rId15"/>
    <p:sldLayoutId id="2147483861" r:id="rId16"/>
    <p:sldLayoutId id="2147483862" r:id="rId17"/>
    <p:sldLayoutId id="2147483863" r:id="rId18"/>
    <p:sldLayoutId id="2147483864" r:id="rId19"/>
    <p:sldLayoutId id="2147483865" r:id="rId20"/>
    <p:sldLayoutId id="2147483866" r:id="rId21"/>
    <p:sldLayoutId id="2147483867" r:id="rId22"/>
    <p:sldLayoutId id="2147483868" r:id="rId23"/>
    <p:sldLayoutId id="2147483869" r:id="rId24"/>
  </p:sldLayoutIdLst>
  <p:hf hdr="0" ftr="0" dt="0"/>
  <p:txStyles>
    <p:titleStyle>
      <a:lvl1pPr algn="l" defTabSz="914400" rtl="0" eaLnBrk="1" latinLnBrk="0" hangingPunct="1">
        <a:lnSpc>
          <a:spcPct val="90000"/>
        </a:lnSpc>
        <a:spcBef>
          <a:spcPct val="0"/>
        </a:spcBef>
        <a:buNone/>
        <a:defRPr sz="4400" kern="1200">
          <a:solidFill>
            <a:schemeClr val="tx1"/>
          </a:solidFill>
          <a:latin typeface="Franklin Gothic Medium" panose="020B0603020102020204" pitchFamily="34" charset="0"/>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b="0" i="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90000"/>
        </a:lnSpc>
        <a:spcBef>
          <a:spcPts val="500"/>
        </a:spcBef>
        <a:buClr>
          <a:schemeClr val="accent1"/>
        </a:buClr>
        <a:buFont typeface="Courier New" panose="02070309020205020404" pitchFamily="49" charset="0"/>
        <a:buChar char="o"/>
        <a:defRPr sz="2800" b="0" i="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ts val="500"/>
        </a:spcBef>
        <a:buClr>
          <a:schemeClr val="accent1"/>
        </a:buClr>
        <a:buFont typeface="Wingdings" pitchFamily="2" charset="2"/>
        <a:buChar char="§"/>
        <a:defRPr sz="2800" b="0" i="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2800" b="0" i="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2800" b="0" i="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55.xml"/><Relationship Id="rId1" Type="http://schemas.openxmlformats.org/officeDocument/2006/relationships/tags" Target="../tags/tag2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30.emf"/><Relationship Id="rId5" Type="http://schemas.openxmlformats.org/officeDocument/2006/relationships/oleObject" Target="../embeddings/oleObject3.bin"/><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4.xml"/><Relationship Id="rId1" Type="http://schemas.openxmlformats.org/officeDocument/2006/relationships/tags" Target="../tags/tag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8.xml"/><Relationship Id="rId1" Type="http://schemas.openxmlformats.org/officeDocument/2006/relationships/tags" Target="../tags/tag25.xml"/><Relationship Id="rId5" Type="http://schemas.openxmlformats.org/officeDocument/2006/relationships/image" Target="../media/image31.emf"/><Relationship Id="rId4" Type="http://schemas.openxmlformats.org/officeDocument/2006/relationships/oleObject" Target="../embeddings/oleObject4.bin"/></Relationships>
</file>

<file path=ppt/slides/_rels/slide7.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6.xml"/><Relationship Id="rId1" Type="http://schemas.openxmlformats.org/officeDocument/2006/relationships/slideLayout" Target="../slideLayouts/slideLayout8.xml"/><Relationship Id="rId5" Type="http://schemas.openxmlformats.org/officeDocument/2006/relationships/image" Target="../media/image34.svg"/><Relationship Id="rId4" Type="http://schemas.openxmlformats.org/officeDocument/2006/relationships/image" Target="../media/image33.svg"/></Relationships>
</file>

<file path=ppt/slides/_rels/slide8.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37.svg"/><Relationship Id="rId5" Type="http://schemas.openxmlformats.org/officeDocument/2006/relationships/image" Target="../media/image36.svg"/><Relationship Id="rId4" Type="http://schemas.openxmlformats.org/officeDocument/2006/relationships/image" Target="../media/image34.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38.svg"/><Relationship Id="rId7" Type="http://schemas.openxmlformats.org/officeDocument/2006/relationships/image" Target="../media/image42.sv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41.svg"/><Relationship Id="rId5" Type="http://schemas.openxmlformats.org/officeDocument/2006/relationships/image" Target="../media/image40.svg"/><Relationship Id="rId4" Type="http://schemas.openxmlformats.org/officeDocument/2006/relationships/image" Target="../media/image39.svg"/></Relationships>
</file>

<file path=ppt/slides/_rels/slide11.xml.rels><?xml version="1.0" encoding="UTF-8" standalone="yes"?>
<Relationships xmlns="http://schemas.openxmlformats.org/package/2006/relationships"><Relationship Id="rId3" Type="http://schemas.openxmlformats.org/officeDocument/2006/relationships/hyperlink" Target="https://www.mass.gov/info-details/masshealth-coverage-types-for-individuals-and-families-including-people-with-disabilities-0#masshealth-family-assistance" TargetMode="External"/><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38.svg"/><Relationship Id="rId5" Type="http://schemas.openxmlformats.org/officeDocument/2006/relationships/hyperlink" Target="https://www.mass.gov/orgs/health-safety-net" TargetMode="External"/><Relationship Id="rId4" Type="http://schemas.openxmlformats.org/officeDocument/2006/relationships/hyperlink" Target="https://www.mass.gov/info-details/masshealth-coverage-types-for-individuals-and-families-including-people-with-disabilities-0#masshealth-limited"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8.xml"/><Relationship Id="rId1" Type="http://schemas.openxmlformats.org/officeDocument/2006/relationships/tags" Target="../tags/tag26.xml"/><Relationship Id="rId5" Type="http://schemas.openxmlformats.org/officeDocument/2006/relationships/image" Target="../media/image31.emf"/><Relationship Id="rId4" Type="http://schemas.openxmlformats.org/officeDocument/2006/relationships/oleObject" Target="../embeddings/oleObject4.bin"/></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5.xml"/><Relationship Id="rId1" Type="http://schemas.openxmlformats.org/officeDocument/2006/relationships/slideLayout" Target="../slideLayouts/slideLayout8.xml"/><Relationship Id="rId5" Type="http://schemas.openxmlformats.org/officeDocument/2006/relationships/chart" Target="../charts/chart3.xml"/><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notesSlide" Target="../notesSlides/notesSlide16.xml"/><Relationship Id="rId1" Type="http://schemas.openxmlformats.org/officeDocument/2006/relationships/slideLayout" Target="../slideLayouts/slideLayout8.xml"/><Relationship Id="rId4" Type="http://schemas.openxmlformats.org/officeDocument/2006/relationships/image" Target="../media/image42.svg"/></Relationships>
</file>

<file path=ppt/slides/_rels/slide1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8.xml"/><Relationship Id="rId1" Type="http://schemas.openxmlformats.org/officeDocument/2006/relationships/tags" Target="../tags/tag27.xml"/><Relationship Id="rId5" Type="http://schemas.openxmlformats.org/officeDocument/2006/relationships/image" Target="../media/image31.emf"/><Relationship Id="rId4" Type="http://schemas.openxmlformats.org/officeDocument/2006/relationships/oleObject" Target="../embeddings/oleObject4.bin"/></Relationships>
</file>

<file path=ppt/slides/_rels/slide23.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notesSlide" Target="../notesSlides/notesSlide21.xml"/><Relationship Id="rId7" Type="http://schemas.openxmlformats.org/officeDocument/2006/relationships/image" Target="../media/image50.svg"/><Relationship Id="rId2" Type="http://schemas.openxmlformats.org/officeDocument/2006/relationships/slideLayout" Target="../slideLayouts/slideLayout8.xml"/><Relationship Id="rId1" Type="http://schemas.openxmlformats.org/officeDocument/2006/relationships/tags" Target="../tags/tag28.xml"/><Relationship Id="rId6" Type="http://schemas.openxmlformats.org/officeDocument/2006/relationships/image" Target="../media/image49.svg"/><Relationship Id="rId11" Type="http://schemas.openxmlformats.org/officeDocument/2006/relationships/image" Target="../media/image52.svg"/><Relationship Id="rId5" Type="http://schemas.openxmlformats.org/officeDocument/2006/relationships/image" Target="../media/image48.emf"/><Relationship Id="rId10" Type="http://schemas.openxmlformats.org/officeDocument/2006/relationships/hyperlink" Target="https://my.mahealthconnector.org/enrollment-assisters" TargetMode="External"/><Relationship Id="rId4" Type="http://schemas.openxmlformats.org/officeDocument/2006/relationships/oleObject" Target="../embeddings/oleObject5.bin"/><Relationship Id="rId9" Type="http://schemas.openxmlformats.org/officeDocument/2006/relationships/hyperlink" Target="https://www.mass.gov/how-to/find-help-with-your-masshealth-insurance-application"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notesSlide" Target="../notesSlides/notesSlide22.xml"/><Relationship Id="rId1" Type="http://schemas.openxmlformats.org/officeDocument/2006/relationships/slideLayout" Target="../slideLayouts/slideLayout8.xml"/><Relationship Id="rId5" Type="http://schemas.openxmlformats.org/officeDocument/2006/relationships/image" Target="../media/image55.svg"/><Relationship Id="rId4" Type="http://schemas.openxmlformats.org/officeDocument/2006/relationships/image" Target="../media/image54.svg"/></Relationships>
</file>

<file path=ppt/slides/_rels/slide2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3.xml"/><Relationship Id="rId1" Type="http://schemas.openxmlformats.org/officeDocument/2006/relationships/slideLayout" Target="../slideLayouts/slideLayout8.xml"/><Relationship Id="rId6" Type="http://schemas.openxmlformats.org/officeDocument/2006/relationships/image" Target="../media/image58.png"/><Relationship Id="rId5" Type="http://schemas.openxmlformats.org/officeDocument/2006/relationships/hyperlink" Target="https://www.mass.gov/federal-changes-affecting-masshealth-medicaid-members" TargetMode="External"/><Relationship Id="rId4" Type="http://schemas.openxmlformats.org/officeDocument/2006/relationships/image" Target="../media/image57.png"/></Relationships>
</file>

<file path=ppt/slides/_rels/slide2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4.xml"/><Relationship Id="rId1" Type="http://schemas.openxmlformats.org/officeDocument/2006/relationships/slideLayout" Target="../slideLayouts/slideLayout8.xml"/><Relationship Id="rId5" Type="http://schemas.openxmlformats.org/officeDocument/2006/relationships/hyperlink" Target="https://www.mass.gov/info-details/masshealth-federal-updates-and-impact" TargetMode="External"/><Relationship Id="rId4" Type="http://schemas.openxmlformats.org/officeDocument/2006/relationships/image" Target="../media/image60.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28.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1.wdp"/></Relationships>
</file>

<file path=ppt/slides/_rels/slide2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png"/><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8" Type="http://schemas.openxmlformats.org/officeDocument/2006/relationships/hyperlink" Target="http://../Webinar%20Decks%202025/June%202025/MAhealthconnector.org/pt" TargetMode="External"/><Relationship Id="rId3" Type="http://schemas.openxmlformats.org/officeDocument/2006/relationships/notesSlide" Target="../notesSlides/notesSlide25.xml"/><Relationship Id="rId7" Type="http://schemas.openxmlformats.org/officeDocument/2006/relationships/hyperlink" Target="http://mahealthconnector.org/es/" TargetMode="External"/><Relationship Id="rId2" Type="http://schemas.openxmlformats.org/officeDocument/2006/relationships/slideLayout" Target="../slideLayouts/slideLayout92.xml"/><Relationship Id="rId1" Type="http://schemas.openxmlformats.org/officeDocument/2006/relationships/tags" Target="../tags/tag29.xml"/><Relationship Id="rId6" Type="http://schemas.openxmlformats.org/officeDocument/2006/relationships/image" Target="../media/image67.png"/><Relationship Id="rId5" Type="http://schemas.openxmlformats.org/officeDocument/2006/relationships/image" Target="../media/image66.svg"/><Relationship Id="rId4" Type="http://schemas.openxmlformats.org/officeDocument/2006/relationships/image" Target="../media/image6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2" Type="http://schemas.openxmlformats.org/officeDocument/2006/relationships/hyperlink" Target="https://www.congress.gov/119/plaws/publ21/PLAW-119publ21.pdf" TargetMode="External"/><Relationship Id="rId1" Type="http://schemas.openxmlformats.org/officeDocument/2006/relationships/slideLayout" Target="../slideLayouts/slideLayout25.xml"/></Relationships>
</file>

<file path=ppt/slides/_rels/slide39.xml.rels><?xml version="1.0" encoding="UTF-8" standalone="yes"?>
<Relationships xmlns="http://schemas.openxmlformats.org/package/2006/relationships"><Relationship Id="rId2" Type="http://schemas.openxmlformats.org/officeDocument/2006/relationships/hyperlink" Target="https://www.irs.gov/pub/irs-drop/rp-24-40.pdf" TargetMode="External"/><Relationship Id="rId1" Type="http://schemas.openxmlformats.org/officeDocument/2006/relationships/slideLayout" Target="../slideLayouts/slideLayout25.xml"/></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1.xml.rels><?xml version="1.0" encoding="UTF-8" standalone="yes"?>
<Relationships xmlns="http://schemas.openxmlformats.org/package/2006/relationships"><Relationship Id="rId2" Type="http://schemas.openxmlformats.org/officeDocument/2006/relationships/hyperlink" Target="https://www.mahealthconnector.org/updates" TargetMode="External"/><Relationship Id="rId1" Type="http://schemas.openxmlformats.org/officeDocument/2006/relationships/slideLayout" Target="../slideLayouts/slideLayout25.xml"/></Relationships>
</file>

<file path=ppt/slides/_rels/slide42.xml.rels><?xml version="1.0" encoding="UTF-8" standalone="yes"?>
<Relationships xmlns="http://schemas.openxmlformats.org/package/2006/relationships"><Relationship Id="rId3" Type="http://schemas.openxmlformats.org/officeDocument/2006/relationships/hyperlink" Target="https://my.mahealthconnector.org/enrollment-assisters" TargetMode="External"/><Relationship Id="rId2" Type="http://schemas.openxmlformats.org/officeDocument/2006/relationships/hyperlink" Target="http://www.mahealthconnector.org/" TargetMode="External"/><Relationship Id="rId1" Type="http://schemas.openxmlformats.org/officeDocument/2006/relationships/slideLayout" Target="../slideLayouts/slideLayout25.xml"/></Relationships>
</file>

<file path=ppt/slides/_rels/slide4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1.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34.xml"/><Relationship Id="rId1" Type="http://schemas.openxmlformats.org/officeDocument/2006/relationships/tags" Target="../tags/tag30.xml"/></Relationships>
</file>

<file path=ppt/slides/_rels/slide45.xml.rels><?xml version="1.0" encoding="UTF-8" standalone="yes"?>
<Relationships xmlns="http://schemas.openxmlformats.org/package/2006/relationships"><Relationship Id="rId3" Type="http://schemas.openxmlformats.org/officeDocument/2006/relationships/hyperlink" Target="http://www.mass.gov/masshealth-provider-bulletins" TargetMode="External"/><Relationship Id="rId2" Type="http://schemas.openxmlformats.org/officeDocument/2006/relationships/slideLayout" Target="../slideLayouts/slideLayout34.xml"/><Relationship Id="rId1" Type="http://schemas.openxmlformats.org/officeDocument/2006/relationships/tags" Target="../tags/tag31.xml"/><Relationship Id="rId4" Type="http://schemas.openxmlformats.org/officeDocument/2006/relationships/hyperlink" Target="https://www.mass.gov/forms/email-notifications-for-masshealth-provider-bulletins-and-transmittal-letters"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slideLayout" Target="../slideLayouts/slideLayout34.xml"/><Relationship Id="rId1" Type="http://schemas.openxmlformats.org/officeDocument/2006/relationships/tags" Target="../tags/tag32.xml"/></Relationships>
</file>

<file path=ppt/slides/_rels/slide47.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34.xml"/></Relationships>
</file>

<file path=ppt/slides/_rels/slide48.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34.xml"/></Relationships>
</file>

<file path=ppt/slides/_rels/slide4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34.xml"/></Relationships>
</file>

<file path=ppt/slides/_rels/slide5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34.xml"/></Relationships>
</file>

<file path=ppt/slides/_rels/slide51.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34.xml"/></Relationships>
</file>

<file path=ppt/slides/_rels/slide52.xml.rels><?xml version="1.0" encoding="UTF-8" standalone="yes"?>
<Relationships xmlns="http://schemas.openxmlformats.org/package/2006/relationships"><Relationship Id="rId2" Type="http://schemas.openxmlformats.org/officeDocument/2006/relationships/hyperlink" Target="http://www.masshealthltss.com/" TargetMode="External"/><Relationship Id="rId1" Type="http://schemas.openxmlformats.org/officeDocument/2006/relationships/slideLayout" Target="../slideLayouts/slideLayout34.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61.xml"/><Relationship Id="rId1" Type="http://schemas.openxmlformats.org/officeDocument/2006/relationships/tags" Target="../tags/tag33.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57.xml"/><Relationship Id="rId1" Type="http://schemas.openxmlformats.org/officeDocument/2006/relationships/tags" Target="../tags/tag34.xml"/><Relationship Id="rId6" Type="http://schemas.openxmlformats.org/officeDocument/2006/relationships/hyperlink" Target="https://www.mass.gov/doc/administrative-and-billing-regulations-for-all-masshealth-providers-0/download#page=61" TargetMode="External"/><Relationship Id="rId5" Type="http://schemas.openxmlformats.org/officeDocument/2006/relationships/hyperlink" Target="https://masshealth.ehs.state.ma.us/ProviderSelfService/" TargetMode="External"/><Relationship Id="rId4" Type="http://schemas.openxmlformats.org/officeDocument/2006/relationships/hyperlink" Target="https://www.mass.gov/doc/administrative-and-billing-regulations-for-all-masshealth-providers-0/download#page=69" TargetMode="Externa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57.xml"/><Relationship Id="rId1" Type="http://schemas.openxmlformats.org/officeDocument/2006/relationships/tags" Target="../tags/tag35.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61.xml"/><Relationship Id="rId1" Type="http://schemas.openxmlformats.org/officeDocument/2006/relationships/tags" Target="../tags/tag36.xml"/></Relationships>
</file>

<file path=ppt/slides/_rels/slide5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slideLayout" Target="../slideLayouts/slideLayout62.xml"/><Relationship Id="rId1" Type="http://schemas.openxmlformats.org/officeDocument/2006/relationships/tags" Target="../tags/tag37.xml"/></Relationships>
</file>

<file path=ppt/slides/_rels/slide58.xml.rels><?xml version="1.0" encoding="UTF-8" standalone="yes"?>
<Relationships xmlns="http://schemas.openxmlformats.org/package/2006/relationships"><Relationship Id="rId3" Type="http://schemas.openxmlformats.org/officeDocument/2006/relationships/image" Target="../media/image76.emf"/><Relationship Id="rId2" Type="http://schemas.openxmlformats.org/officeDocument/2006/relationships/notesSlide" Target="../notesSlides/notesSlide30.xml"/><Relationship Id="rId1" Type="http://schemas.openxmlformats.org/officeDocument/2006/relationships/slideLayout" Target="../slideLayouts/slideLayout30.xml"/></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ags" Target="../tags/tag38.xml"/></Relationships>
</file>

<file path=ppt/slides/_rels/slide60.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30.xml"/></Relationships>
</file>

<file path=ppt/slides/_rels/slide61.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30.xml"/></Relationships>
</file>

<file path=ppt/slides/_rels/slide62.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30.xml"/></Relationships>
</file>

<file path=ppt/slides/_rels/slide63.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30.xml"/></Relationships>
</file>

<file path=ppt/slides/_rels/slide64.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30.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6.xml.rels><?xml version="1.0" encoding="UTF-8" standalone="yes"?>
<Relationships xmlns="http://schemas.openxmlformats.org/package/2006/relationships"><Relationship Id="rId2" Type="http://schemas.openxmlformats.org/officeDocument/2006/relationships/hyperlink" Target="https://www.mass.gov/doc/federally-required-disclosures-form-for-entities-pe-frd-e-0/download" TargetMode="External"/><Relationship Id="rId1" Type="http://schemas.openxmlformats.org/officeDocument/2006/relationships/slideLayout" Target="../slideLayouts/slideLayout30.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30.xml"/><Relationship Id="rId1" Type="http://schemas.openxmlformats.org/officeDocument/2006/relationships/tags" Target="../tags/tag39.xml"/><Relationship Id="rId5" Type="http://schemas.openxmlformats.org/officeDocument/2006/relationships/hyperlink" Target="https://masshealth.ehs.state.ma.us/ProviderSelfService/" TargetMode="External"/><Relationship Id="rId4" Type="http://schemas.openxmlformats.org/officeDocument/2006/relationships/image" Target="../media/image81.png"/></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68.xml"/><Relationship Id="rId2" Type="http://schemas.openxmlformats.org/officeDocument/2006/relationships/customXml" Target="../../customXml/item2.xml"/><Relationship Id="rId1" Type="http://schemas.openxmlformats.org/officeDocument/2006/relationships/customXml" Target="../../customXml/item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32.xml"/><Relationship Id="rId1" Type="http://schemas.openxmlformats.org/officeDocument/2006/relationships/tags" Target="../tags/tag40.xml"/><Relationship Id="rId5" Type="http://schemas.openxmlformats.org/officeDocument/2006/relationships/image" Target="../media/image82.png"/><Relationship Id="rId4" Type="http://schemas.openxmlformats.org/officeDocument/2006/relationships/hyperlink" Target="https://masshealth.inquisiqlms.com/Default.aspx" TargetMode="External"/></Relationships>
</file>

<file path=ppt/slides/_rels/slide7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32.xml"/></Relationships>
</file>

<file path=ppt/slides/_rels/slide72.xml.rels><?xml version="1.0" encoding="UTF-8" standalone="yes"?>
<Relationships xmlns="http://schemas.openxmlformats.org/package/2006/relationships"><Relationship Id="rId3" Type="http://schemas.openxmlformats.org/officeDocument/2006/relationships/hyperlink" Target="https://maximus.zoom.us/webinar/register/WN_moTS6LAMQD6GiKqi8PDNHA" TargetMode="External"/><Relationship Id="rId2" Type="http://schemas.openxmlformats.org/officeDocument/2006/relationships/notesSlide" Target="../notesSlides/notesSlide33.xml"/><Relationship Id="rId1" Type="http://schemas.openxmlformats.org/officeDocument/2006/relationships/slideLayout" Target="../slideLayouts/slideLayout30.xml"/><Relationship Id="rId5" Type="http://schemas.openxmlformats.org/officeDocument/2006/relationships/hyperlink" Target="https://maximus.zoom.us/webinar/register/WN_T24CcCVcSBCqXRk_CZvKHw" TargetMode="External"/><Relationship Id="rId4" Type="http://schemas.openxmlformats.org/officeDocument/2006/relationships/hyperlink" Target="https://maximus.zoom.us/webinar/register/WN_QlsZP4RhT7CyfTwGirj6oA" TargetMode="External"/></Relationships>
</file>

<file path=ppt/slides/_rels/slide73.xml.rels><?xml version="1.0" encoding="UTF-8" standalone="yes"?>
<Relationships xmlns="http://schemas.openxmlformats.org/package/2006/relationships"><Relationship Id="rId3" Type="http://schemas.openxmlformats.org/officeDocument/2006/relationships/hyperlink" Target="https://www.mass.gov/lists/2026-masshealth-provider-bulletins#july-" TargetMode="External"/><Relationship Id="rId2" Type="http://schemas.openxmlformats.org/officeDocument/2006/relationships/hyperlink" Target="https://www.mass.gov/doc/all-provider-bulletin-416-requirement-to-provide-medical-records-to-masshealth-upon-request-0/download" TargetMode="External"/><Relationship Id="rId1" Type="http://schemas.openxmlformats.org/officeDocument/2006/relationships/slideLayout" Target="../slideLayouts/slideLayout30.xm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34.xml"/><Relationship Id="rId1" Type="http://schemas.openxmlformats.org/officeDocument/2006/relationships/tags" Target="../tags/tag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E2517-3441-614F-3080-7093983559D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2986E9A-E797-30F6-2AA1-B2896E57CBCF}"/>
              </a:ext>
            </a:extLst>
          </p:cNvPr>
          <p:cNvSpPr>
            <a:spLocks noGrp="1"/>
          </p:cNvSpPr>
          <p:nvPr>
            <p:ph type="title"/>
          </p:nvPr>
        </p:nvSpPr>
        <p:spPr>
          <a:xfrm>
            <a:off x="838200" y="320040"/>
            <a:ext cx="4414736" cy="705173"/>
          </a:xfrm>
        </p:spPr>
        <p:txBody>
          <a:bodyPr>
            <a:normAutofit/>
          </a:bodyPr>
          <a:lstStyle/>
          <a:p>
            <a:r>
              <a:rPr lang="en-US" sz="4000" b="1" dirty="0">
                <a:latin typeface="Arial" panose="020B0604020202020204" pitchFamily="34" charset="0"/>
                <a:cs typeface="Arial" panose="020B0604020202020204" pitchFamily="34" charset="0"/>
              </a:rPr>
              <a:t>Important Note</a:t>
            </a:r>
          </a:p>
        </p:txBody>
      </p:sp>
      <p:sp>
        <p:nvSpPr>
          <p:cNvPr id="5" name="Content Placeholder 6">
            <a:extLst>
              <a:ext uri="{FF2B5EF4-FFF2-40B4-BE49-F238E27FC236}">
                <a16:creationId xmlns:a16="http://schemas.microsoft.com/office/drawing/2014/main" id="{2DFE4A96-9CD6-064E-D868-785DA06EB7AE}"/>
              </a:ext>
            </a:extLst>
          </p:cNvPr>
          <p:cNvSpPr>
            <a:spLocks noGrp="1"/>
          </p:cNvSpPr>
          <p:nvPr/>
        </p:nvSpPr>
        <p:spPr>
          <a:xfrm>
            <a:off x="838200" y="1556089"/>
            <a:ext cx="9851380" cy="3589843"/>
          </a:xfrm>
          <a:prstGeom prst="rect">
            <a:avLst/>
          </a:prstGeom>
        </p:spPr>
        <p:txBody>
          <a:bodyPr vert="horz" lIns="91440" tIns="45720" rIns="91440" bIns="45720" rtlCol="0" anchor="t">
            <a:normAutofit/>
          </a:bodyPr>
          <a:lstStyle>
            <a:lvl1pPr marL="228600" indent="-228600" algn="l" defTabSz="914400" rtl="0" eaLnBrk="1" latinLnBrk="0" hangingPunct="1">
              <a:lnSpc>
                <a:spcPct val="100000"/>
              </a:lnSpc>
              <a:spcBef>
                <a:spcPts val="1000"/>
              </a:spcBef>
              <a:spcAft>
                <a:spcPts val="600"/>
              </a:spcAft>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600"/>
              </a:spcAft>
              <a:buClr>
                <a:schemeClr val="accent1"/>
              </a:buClr>
              <a:buFont typeface="Courier New" panose="02070309020205020404" pitchFamily="49" charset="0"/>
              <a:buChar char="o"/>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600"/>
              </a:spcAft>
              <a:buClr>
                <a:schemeClr val="accent1"/>
              </a:buClr>
              <a:buFont typeface="Wingdings"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600"/>
              </a:spcAft>
              <a:buClr>
                <a:schemeClr val="accent1"/>
              </a:buClr>
              <a:buFont typeface="Courier New" panose="02070309020205020404" pitchFamily="49" charset="0"/>
              <a:buChar char="o"/>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600"/>
              </a:spcAft>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0" dirty="0">
                <a:latin typeface="Arial" panose="020B0604020202020204" pitchFamily="34" charset="0"/>
                <a:cs typeface="Arial" panose="020B0604020202020204" pitchFamily="34" charset="0"/>
              </a:rPr>
              <a:t>Important note, since the original webinars were held, some information in this presentation has changed and is no longer valid. </a:t>
            </a:r>
          </a:p>
          <a:p>
            <a:pPr marL="0" indent="0">
              <a:buNone/>
            </a:pPr>
            <a:r>
              <a:rPr lang="en-US" sz="2400" i="1" dirty="0">
                <a:latin typeface="Arial" panose="020B0604020202020204" pitchFamily="34" charset="0"/>
                <a:cs typeface="Arial" panose="020B0604020202020204" pitchFamily="34" charset="0"/>
              </a:rPr>
              <a:t>Slide 36</a:t>
            </a:r>
            <a:r>
              <a:rPr lang="en-US" sz="2400" b="0" i="1" dirty="0">
                <a:latin typeface="Arial" panose="020B0604020202020204" pitchFamily="34" charset="0"/>
                <a:cs typeface="Arial" panose="020B0604020202020204" pitchFamily="34" charset="0"/>
              </a:rPr>
              <a:t>: As a result of a recent court decision and guidance from the Centers for Medicare and Medicaid Services (CMS), the Health Connector is extending our planned open enrollment for 2027. </a:t>
            </a:r>
          </a:p>
          <a:p>
            <a:pPr marL="0" indent="0">
              <a:buNone/>
            </a:pPr>
            <a:r>
              <a:rPr lang="en-US" sz="2400" b="0" i="1" dirty="0">
                <a:latin typeface="Arial" panose="020B0604020202020204" pitchFamily="34" charset="0"/>
                <a:cs typeface="Arial" panose="020B0604020202020204" pitchFamily="34" charset="0"/>
              </a:rPr>
              <a:t>The 2027 Open Enrollment period for Health Connector coverage in 2027 will run from October 23, 2026 – January 23, 2027.</a:t>
            </a:r>
          </a:p>
        </p:txBody>
      </p:sp>
      <p:sp>
        <p:nvSpPr>
          <p:cNvPr id="2" name="Slide Number Placeholder 1">
            <a:extLst>
              <a:ext uri="{FF2B5EF4-FFF2-40B4-BE49-F238E27FC236}">
                <a16:creationId xmlns:a16="http://schemas.microsoft.com/office/drawing/2014/main" id="{5A121B9A-D8EE-27D0-A174-459DD1D22C85}"/>
              </a:ext>
              <a:ext uri="{C183D7F6-B498-43B3-948B-1728B52AA6E4}">
                <adec:decorative xmlns:adec="http://schemas.microsoft.com/office/drawing/2017/decorative" val="1"/>
              </a:ext>
            </a:extLst>
          </p:cNvPr>
          <p:cNvSpPr>
            <a:spLocks noGrp="1"/>
          </p:cNvSpPr>
          <p:nvPr>
            <p:ph type="sldNum" sz="quarter" idx="12"/>
          </p:nvPr>
        </p:nvSpPr>
        <p:spPr/>
        <p:txBody>
          <a:bodyPr/>
          <a:lstStyle/>
          <a:p>
            <a:fld id="{D0F3292A-440C-FC4D-A38E-E9E6D4317AF8}" type="slidenum">
              <a:rPr lang="en-US" smtClean="0"/>
              <a:pPr/>
              <a:t>1</a:t>
            </a:fld>
            <a:endParaRPr lang="en-US"/>
          </a:p>
        </p:txBody>
      </p:sp>
    </p:spTree>
    <p:custDataLst>
      <p:tags r:id="rId1"/>
    </p:custDataLst>
    <p:extLst>
      <p:ext uri="{BB962C8B-B14F-4D97-AF65-F5344CB8AC3E}">
        <p14:creationId xmlns:p14="http://schemas.microsoft.com/office/powerpoint/2010/main" val="4011351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a:extLst>
              <a:ext uri="{C183D7F6-B498-43B3-948B-1728B52AA6E4}">
                <adec:decorative xmlns:adec="http://schemas.microsoft.com/office/drawing/2017/decorative" val="1"/>
              </a:ext>
            </a:extLst>
          </p:cNvPr>
          <p:cNvGraphicFramePr>
            <a:graphicFrameLocks noChangeAspect="1"/>
          </p:cNvGraphicFramePr>
          <p:nvPr>
            <p:custDataLst>
              <p:tags r:id="rId2"/>
            </p:custDataLst>
          </p:nvPr>
        </p:nvGraphicFramePr>
        <p:xfrm>
          <a:off x="1525769" y="1769"/>
          <a:ext cx="1619" cy="1619"/>
        </p:xfrm>
        <a:graphic>
          <a:graphicData uri="http://schemas.openxmlformats.org/presentationml/2006/ole">
            <mc:AlternateContent xmlns:mc="http://schemas.openxmlformats.org/markup-compatibility/2006">
              <mc:Choice xmlns:v="urn:schemas-microsoft-com:vml" Requires="v">
                <p:oleObj name="think-cell Slide" r:id="rId5" imgW="360" imgH="360" progId="">
                  <p:embed/>
                </p:oleObj>
              </mc:Choice>
              <mc:Fallback>
                <p:oleObj name="think-cell Slide" r:id="rId5" imgW="360" imgH="360" progId="">
                  <p:embed/>
                  <p:pic>
                    <p:nvPicPr>
                      <p:cNvPr id="3" name="Object 2">
                        <a:extLst>
                          <a:ext uri="{C183D7F6-B498-43B3-948B-1728B52AA6E4}">
                            <adec:decorative xmlns:adec="http://schemas.microsoft.com/office/drawing/2017/decorative" val="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5769" y="1769"/>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74" name="Rectangle 54"/>
          <p:cNvSpPr>
            <a:spLocks noGrp="1" noChangeArrowheads="1"/>
          </p:cNvSpPr>
          <p:nvPr>
            <p:ph type="ctrTitle"/>
          </p:nvPr>
        </p:nvSpPr>
        <p:spPr>
          <a:xfrm>
            <a:off x="1524000" y="1219201"/>
            <a:ext cx="9753600" cy="1927225"/>
          </a:xfrm>
        </p:spPr>
        <p:txBody>
          <a:bodyPr/>
          <a:lstStyle/>
          <a:p>
            <a:r>
              <a:rPr lang="en-US" dirty="0"/>
              <a:t>Massachusetts Healthcare Training  Forum – Provider Services </a:t>
            </a:r>
          </a:p>
        </p:txBody>
      </p:sp>
      <p:sp>
        <p:nvSpPr>
          <p:cNvPr id="7" name="Subtitle 6">
            <a:extLst>
              <a:ext uri="{FF2B5EF4-FFF2-40B4-BE49-F238E27FC236}">
                <a16:creationId xmlns:a16="http://schemas.microsoft.com/office/drawing/2014/main" id="{035C7506-8890-C582-C8F0-30F4211C87C2}"/>
              </a:ext>
            </a:extLst>
          </p:cNvPr>
          <p:cNvSpPr>
            <a:spLocks noGrp="1"/>
          </p:cNvSpPr>
          <p:nvPr>
            <p:ph type="subTitle" idx="1"/>
          </p:nvPr>
        </p:nvSpPr>
        <p:spPr/>
        <p:txBody>
          <a:bodyPr/>
          <a:lstStyle/>
          <a:p>
            <a:r>
              <a:rPr lang="en-US" b="0" dirty="0"/>
              <a:t>July 2026</a:t>
            </a:r>
          </a:p>
        </p:txBody>
      </p:sp>
      <p:sp>
        <p:nvSpPr>
          <p:cNvPr id="12" name="Rectangle 54">
            <a:extLst>
              <a:ext uri="{C183D7F6-B498-43B3-948B-1728B52AA6E4}">
                <adec:decorative xmlns:adec="http://schemas.microsoft.com/office/drawing/2017/decorative" val="0"/>
              </a:ext>
            </a:extLst>
          </p:cNvPr>
          <p:cNvSpPr txBox="1">
            <a:spLocks noChangeArrowheads="1"/>
          </p:cNvSpPr>
          <p:nvPr/>
        </p:nvSpPr>
        <p:spPr bwMode="auto">
          <a:xfrm>
            <a:off x="4800601" y="4572000"/>
            <a:ext cx="622160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defTabSz="895350" rtl="0" eaLnBrk="1" fontAlgn="base" hangingPunct="1">
              <a:spcBef>
                <a:spcPct val="0"/>
              </a:spcBef>
              <a:spcAft>
                <a:spcPct val="0"/>
              </a:spcAft>
              <a:tabLst>
                <a:tab pos="269875" algn="l"/>
              </a:tabLst>
              <a:defRPr sz="3200" b="0" baseline="0">
                <a:solidFill>
                  <a:schemeClr val="tx2"/>
                </a:solidFill>
                <a:latin typeface="+mj-lt"/>
                <a:ea typeface="+mj-ea"/>
                <a:cs typeface="+mj-cs"/>
              </a:defRPr>
            </a:lvl1pPr>
            <a:lvl2pPr algn="l" defTabSz="895350" rtl="0" eaLnBrk="1" fontAlgn="base" hangingPunct="1">
              <a:spcBef>
                <a:spcPct val="0"/>
              </a:spcBef>
              <a:spcAft>
                <a:spcPct val="0"/>
              </a:spcAft>
              <a:defRPr sz="1900" b="1">
                <a:solidFill>
                  <a:schemeClr val="tx2"/>
                </a:solidFill>
                <a:latin typeface="Arial" charset="0"/>
              </a:defRPr>
            </a:lvl2pPr>
            <a:lvl3pPr algn="l" defTabSz="895350" rtl="0" eaLnBrk="1" fontAlgn="base" hangingPunct="1">
              <a:spcBef>
                <a:spcPct val="0"/>
              </a:spcBef>
              <a:spcAft>
                <a:spcPct val="0"/>
              </a:spcAft>
              <a:defRPr sz="1900" b="1">
                <a:solidFill>
                  <a:schemeClr val="tx2"/>
                </a:solidFill>
                <a:latin typeface="Arial" charset="0"/>
              </a:defRPr>
            </a:lvl3pPr>
            <a:lvl4pPr algn="l" defTabSz="895350" rtl="0" eaLnBrk="1" fontAlgn="base" hangingPunct="1">
              <a:spcBef>
                <a:spcPct val="0"/>
              </a:spcBef>
              <a:spcAft>
                <a:spcPct val="0"/>
              </a:spcAft>
              <a:defRPr sz="1900" b="1">
                <a:solidFill>
                  <a:schemeClr val="tx2"/>
                </a:solidFill>
                <a:latin typeface="Arial" charset="0"/>
              </a:defRPr>
            </a:lvl4pPr>
            <a:lvl5pPr algn="l" defTabSz="895350" rtl="0" eaLnBrk="1" fontAlgn="base" hangingPunct="1">
              <a:spcBef>
                <a:spcPct val="0"/>
              </a:spcBef>
              <a:spcAft>
                <a:spcPct val="0"/>
              </a:spcAft>
              <a:defRPr sz="1900" b="1">
                <a:solidFill>
                  <a:schemeClr val="tx2"/>
                </a:solidFill>
                <a:latin typeface="Arial" charset="0"/>
              </a:defRPr>
            </a:lvl5pPr>
            <a:lvl6pPr marL="457200" algn="l" defTabSz="895350" rtl="0" eaLnBrk="1" fontAlgn="base" hangingPunct="1">
              <a:spcBef>
                <a:spcPct val="0"/>
              </a:spcBef>
              <a:spcAft>
                <a:spcPct val="0"/>
              </a:spcAft>
              <a:defRPr sz="1900" b="1">
                <a:solidFill>
                  <a:schemeClr val="tx2"/>
                </a:solidFill>
                <a:latin typeface="Arial" charset="0"/>
              </a:defRPr>
            </a:lvl6pPr>
            <a:lvl7pPr marL="914400" algn="l" defTabSz="895350" rtl="0" eaLnBrk="1" fontAlgn="base" hangingPunct="1">
              <a:spcBef>
                <a:spcPct val="0"/>
              </a:spcBef>
              <a:spcAft>
                <a:spcPct val="0"/>
              </a:spcAft>
              <a:defRPr sz="1900" b="1">
                <a:solidFill>
                  <a:schemeClr val="tx2"/>
                </a:solidFill>
                <a:latin typeface="Arial" charset="0"/>
              </a:defRPr>
            </a:lvl7pPr>
            <a:lvl8pPr marL="1371600" algn="l" defTabSz="895350" rtl="0" eaLnBrk="1" fontAlgn="base" hangingPunct="1">
              <a:spcBef>
                <a:spcPct val="0"/>
              </a:spcBef>
              <a:spcAft>
                <a:spcPct val="0"/>
              </a:spcAft>
              <a:defRPr sz="1900" b="1">
                <a:solidFill>
                  <a:schemeClr val="tx2"/>
                </a:solidFill>
                <a:latin typeface="Arial" charset="0"/>
              </a:defRPr>
            </a:lvl8pPr>
            <a:lvl9pPr marL="1828800" algn="l" defTabSz="895350" rtl="0" eaLnBrk="1" fontAlgn="base" hangingPunct="1">
              <a:spcBef>
                <a:spcPct val="0"/>
              </a:spcBef>
              <a:spcAft>
                <a:spcPct val="0"/>
              </a:spcAft>
              <a:defRPr sz="1900" b="1">
                <a:solidFill>
                  <a:schemeClr val="tx2"/>
                </a:solidFill>
                <a:latin typeface="Arial" charset="0"/>
              </a:defRPr>
            </a:lvl9pPr>
          </a:lstStyle>
          <a:p>
            <a:r>
              <a:rPr lang="en-US" sz="2400" kern="0" dirty="0">
                <a:solidFill>
                  <a:srgbClr val="002960"/>
                </a:solidFill>
                <a:latin typeface="Arial" panose="020B0604020202020204" pitchFamily="34" charset="0"/>
                <a:cs typeface="Arial" panose="020B0604020202020204" pitchFamily="34" charset="0"/>
              </a:rPr>
              <a:t>Executive Office of Health &amp; Human Services</a:t>
            </a:r>
          </a:p>
        </p:txBody>
      </p:sp>
      <p:sp>
        <p:nvSpPr>
          <p:cNvPr id="4" name="Slide Number Placeholder 3">
            <a:extLst>
              <a:ext uri="{FF2B5EF4-FFF2-40B4-BE49-F238E27FC236}">
                <a16:creationId xmlns:a16="http://schemas.microsoft.com/office/drawing/2014/main" id="{A0650742-A99A-DBFA-7057-48191BED086B}"/>
              </a:ext>
              <a:ext uri="{C183D7F6-B498-43B3-948B-1728B52AA6E4}">
                <adec:decorative xmlns:adec="http://schemas.microsoft.com/office/drawing/2017/decorative" val="1"/>
              </a:ext>
            </a:extLst>
          </p:cNvPr>
          <p:cNvSpPr>
            <a:spLocks noGrp="1"/>
          </p:cNvSpPr>
          <p:nvPr>
            <p:ph type="sldNum" sz="quarter" idx="12"/>
          </p:nvPr>
        </p:nvSpPr>
        <p:spPr>
          <a:xfrm>
            <a:off x="8737600" y="6356351"/>
            <a:ext cx="2844800" cy="365125"/>
          </a:xfrm>
        </p:spPr>
        <p:txBody>
          <a:bodyPr/>
          <a:lstStyle/>
          <a:p>
            <a:fld id="{815A0231-9940-4863-B13E-2164784B5DAF}" type="slidenum">
              <a:rPr lang="en-US" altLang="en-US"/>
              <a:pPr/>
              <a:t>2</a:t>
            </a:fld>
            <a:endParaRPr lang="en-US" altLang="en-US" dirty="0"/>
          </a:p>
        </p:txBody>
      </p:sp>
    </p:spTree>
    <p:custDataLst>
      <p:tags r:id="rId1"/>
    </p:custDataLst>
    <p:extLst>
      <p:ext uri="{BB962C8B-B14F-4D97-AF65-F5344CB8AC3E}">
        <p14:creationId xmlns:p14="http://schemas.microsoft.com/office/powerpoint/2010/main" val="3741126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499AA83-227C-445D-8663-27C04283B297}"/>
              </a:ext>
            </a:extLst>
          </p:cNvPr>
          <p:cNvSpPr>
            <a:spLocks noGrp="1"/>
          </p:cNvSpPr>
          <p:nvPr>
            <p:ph type="title"/>
          </p:nvPr>
        </p:nvSpPr>
        <p:spPr>
          <a:xfrm>
            <a:off x="228600" y="283464"/>
            <a:ext cx="6553200" cy="715963"/>
          </a:xfrm>
        </p:spPr>
        <p:txBody>
          <a:bodyPr/>
          <a:lstStyle/>
          <a:p>
            <a:r>
              <a:rPr lang="en-US" sz="3600" dirty="0">
                <a:latin typeface="Arial" panose="020B0604020202020204" pitchFamily="34" charset="0"/>
                <a:cs typeface="Arial" panose="020B0604020202020204" pitchFamily="34" charset="0"/>
              </a:rPr>
              <a:t>Agenda</a:t>
            </a:r>
          </a:p>
        </p:txBody>
      </p:sp>
      <p:sp>
        <p:nvSpPr>
          <p:cNvPr id="5" name="TextBox 4">
            <a:extLst>
              <a:ext uri="{FF2B5EF4-FFF2-40B4-BE49-F238E27FC236}">
                <a16:creationId xmlns:a16="http://schemas.microsoft.com/office/drawing/2014/main" id="{33330609-915B-1A38-E873-7B26DD37233E}"/>
              </a:ext>
            </a:extLst>
          </p:cNvPr>
          <p:cNvSpPr txBox="1"/>
          <p:nvPr/>
        </p:nvSpPr>
        <p:spPr>
          <a:xfrm>
            <a:off x="851877" y="1380358"/>
            <a:ext cx="10804400" cy="5016758"/>
          </a:xfrm>
          <a:prstGeom prst="rect">
            <a:avLst/>
          </a:prstGeom>
          <a:noFill/>
        </p:spPr>
        <p:txBody>
          <a:bodyPr wrap="square" lIns="91440" tIns="45720" rIns="91440" bIns="45720" anchor="t">
            <a:spAutoFit/>
          </a:bodyPr>
          <a:lstStyle/>
          <a:p>
            <a:pPr marL="342900" indent="-342900">
              <a:spcBef>
                <a:spcPts val="1200"/>
              </a:spcBef>
              <a:buClr>
                <a:schemeClr val="tx1"/>
              </a:buClr>
              <a:buFont typeface="Arial" panose="020B0604020202020204" pitchFamily="34" charset="0"/>
              <a:buChar char="•"/>
              <a:defRPr/>
            </a:pPr>
            <a:r>
              <a:rPr lang="en-US" sz="1800" dirty="0">
                <a:solidFill>
                  <a:schemeClr val="tx1"/>
                </a:solidFill>
                <a:latin typeface="Arial"/>
                <a:ea typeface="+mn-ea"/>
                <a:cs typeface="Arial"/>
              </a:rPr>
              <a:t>Welcome and Agenda Overview – </a:t>
            </a:r>
            <a:r>
              <a:rPr lang="en-US" sz="1800" b="0" dirty="0">
                <a:solidFill>
                  <a:schemeClr val="tx1"/>
                </a:solidFill>
                <a:latin typeface="Arial"/>
                <a:ea typeface="+mn-ea"/>
                <a:cs typeface="Arial"/>
              </a:rPr>
              <a:t>Nestor Rivera, Senior Provider Relations Specialist, MassHealth Business Support Services </a:t>
            </a:r>
          </a:p>
          <a:p>
            <a:pPr marL="347472" marR="0" lvl="0" indent="-342900">
              <a:spcBef>
                <a:spcPts val="1200"/>
              </a:spcBef>
              <a:spcAft>
                <a:spcPts val="0"/>
              </a:spcAft>
              <a:buFont typeface="Arial" panose="020B0604020202020204" pitchFamily="34" charset="0"/>
              <a:buChar char="•"/>
            </a:pPr>
            <a:r>
              <a:rPr lang="en-US" sz="1800" dirty="0">
                <a:solidFill>
                  <a:prstClr val="black"/>
                </a:solidFill>
                <a:latin typeface="Arial"/>
                <a:ea typeface="+mn-ea"/>
                <a:cs typeface="Arial"/>
              </a:rPr>
              <a:t>One</a:t>
            </a:r>
            <a:r>
              <a:rPr kumimoji="0" lang="en-US" sz="1800" i="0" u="none" strike="noStrike" kern="1200" cap="none" spc="0" normalizeH="0" baseline="0" noProof="0" dirty="0">
                <a:ln>
                  <a:noFill/>
                </a:ln>
                <a:solidFill>
                  <a:prstClr val="black"/>
                </a:solidFill>
                <a:effectLst/>
                <a:uLnTx/>
                <a:uFillTx/>
                <a:latin typeface="Arial"/>
                <a:ea typeface="+mn-ea"/>
                <a:cs typeface="Arial"/>
              </a:rPr>
              <a:t> Big Beautiful Bill (OB3</a:t>
            </a:r>
            <a:r>
              <a:rPr lang="en-US" sz="1800" dirty="0">
                <a:solidFill>
                  <a:prstClr val="black"/>
                </a:solidFill>
                <a:latin typeface="Arial"/>
                <a:ea typeface="+mn-ea"/>
                <a:cs typeface="Arial"/>
              </a:rPr>
              <a:t>):</a:t>
            </a:r>
            <a:r>
              <a:rPr kumimoji="0" lang="en-US" sz="1800" i="0" u="none" strike="noStrike" kern="1200" cap="none" spc="0" normalizeH="0" baseline="0" noProof="0" dirty="0">
                <a:ln>
                  <a:noFill/>
                </a:ln>
                <a:solidFill>
                  <a:prstClr val="black"/>
                </a:solidFill>
                <a:effectLst/>
                <a:uLnTx/>
                <a:uFillTx/>
                <a:latin typeface="Arial"/>
                <a:ea typeface="+mn-ea"/>
                <a:cs typeface="Arial"/>
              </a:rPr>
              <a:t> Federal Changes Impacting MassHealth </a:t>
            </a:r>
            <a:r>
              <a:rPr lang="en-US" sz="1800" b="0" dirty="0">
                <a:solidFill>
                  <a:schemeClr val="tx1"/>
                </a:solidFill>
                <a:latin typeface="Arial"/>
                <a:cs typeface="Arial"/>
              </a:rPr>
              <a:t>–</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en-US" sz="1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Nestor Rivera, Senior Provider Relations Specialist, MassHealth Business Support Services</a:t>
            </a:r>
          </a:p>
          <a:p>
            <a:pPr marL="347472" marR="0" lvl="0" indent="-342900">
              <a:spcBef>
                <a:spcPts val="1200"/>
              </a:spcBef>
              <a:spcAft>
                <a:spcPts val="0"/>
              </a:spcAft>
              <a:buFont typeface="Arial" panose="020B0604020202020204" pitchFamily="34" charset="0"/>
              <a:buChar char="•"/>
            </a:pPr>
            <a:r>
              <a:rPr kumimoji="0" lang="en-US" sz="1800" i="0" u="none" strike="noStrike" kern="1200" cap="none" spc="0" normalizeH="0" baseline="0" noProof="0" dirty="0">
                <a:ln>
                  <a:noFill/>
                </a:ln>
                <a:solidFill>
                  <a:prstClr val="black"/>
                </a:solidFill>
                <a:effectLst/>
                <a:uLnTx/>
                <a:uFillTx/>
                <a:latin typeface="Arial"/>
                <a:ea typeface="+mn-ea"/>
                <a:cs typeface="Arial"/>
              </a:rPr>
              <a:t>Health Connector Enrollment</a:t>
            </a:r>
            <a:r>
              <a:rPr kumimoji="0" lang="en-US" sz="1800" i="0" u="none" strike="noStrike" kern="1200" cap="none" spc="-95" normalizeH="0" baseline="0" noProof="0" dirty="0">
                <a:ln>
                  <a:noFill/>
                </a:ln>
                <a:solidFill>
                  <a:prstClr val="black"/>
                </a:solidFill>
                <a:effectLst/>
                <a:uLnTx/>
                <a:uFillTx/>
                <a:latin typeface="Arial"/>
                <a:ea typeface="+mn-ea"/>
                <a:cs typeface="Arial"/>
              </a:rPr>
              <a:t> </a:t>
            </a:r>
            <a:r>
              <a:rPr kumimoji="0" lang="en-US" sz="1800" i="0" u="none" strike="noStrike" kern="1200" cap="none" spc="-10" normalizeH="0" baseline="0" noProof="0" dirty="0">
                <a:ln>
                  <a:noFill/>
                </a:ln>
                <a:solidFill>
                  <a:prstClr val="black"/>
                </a:solidFill>
                <a:effectLst/>
                <a:uLnTx/>
                <a:uFillTx/>
                <a:latin typeface="Arial"/>
                <a:ea typeface="+mn-ea"/>
                <a:cs typeface="Arial"/>
              </a:rPr>
              <a:t>2027: </a:t>
            </a:r>
            <a:r>
              <a:rPr kumimoji="0" lang="en-US" sz="1800" i="0" u="none" strike="noStrike" kern="1200" cap="none" spc="0" normalizeH="0" baseline="0" noProof="0" dirty="0">
                <a:ln>
                  <a:noFill/>
                </a:ln>
                <a:solidFill>
                  <a:prstClr val="black"/>
                </a:solidFill>
                <a:effectLst/>
                <a:uLnTx/>
                <a:uFillTx/>
                <a:latin typeface="Arial"/>
                <a:ea typeface="+mn-ea"/>
                <a:cs typeface="Arial"/>
              </a:rPr>
              <a:t>Federal</a:t>
            </a:r>
            <a:r>
              <a:rPr kumimoji="0" lang="en-US" sz="1800" i="0" u="none" strike="noStrike" kern="1200" cap="none" spc="-45" normalizeH="0" baseline="0" noProof="0" dirty="0">
                <a:ln>
                  <a:noFill/>
                </a:ln>
                <a:solidFill>
                  <a:prstClr val="black"/>
                </a:solidFill>
                <a:effectLst/>
                <a:uLnTx/>
                <a:uFillTx/>
                <a:latin typeface="Arial"/>
                <a:ea typeface="+mn-ea"/>
                <a:cs typeface="Arial"/>
              </a:rPr>
              <a:t> </a:t>
            </a:r>
            <a:r>
              <a:rPr kumimoji="0" lang="en-US" sz="1800" i="0" u="none" strike="noStrike" kern="1200" cap="none" spc="0" normalizeH="0" baseline="0" noProof="0" dirty="0">
                <a:ln>
                  <a:noFill/>
                </a:ln>
                <a:solidFill>
                  <a:prstClr val="black"/>
                </a:solidFill>
                <a:effectLst/>
                <a:uLnTx/>
                <a:uFillTx/>
                <a:latin typeface="Arial"/>
                <a:ea typeface="+mn-ea"/>
                <a:cs typeface="Arial"/>
              </a:rPr>
              <a:t>Changes</a:t>
            </a:r>
            <a:r>
              <a:rPr kumimoji="0" lang="en-US" sz="1800" i="0" u="none" strike="noStrike" kern="1200" cap="none" spc="-80" normalizeH="0" baseline="0" noProof="0" dirty="0">
                <a:ln>
                  <a:noFill/>
                </a:ln>
                <a:solidFill>
                  <a:prstClr val="black"/>
                </a:solidFill>
                <a:effectLst/>
                <a:uLnTx/>
                <a:uFillTx/>
                <a:latin typeface="Arial"/>
                <a:ea typeface="+mn-ea"/>
                <a:cs typeface="Arial"/>
              </a:rPr>
              <a:t> </a:t>
            </a:r>
            <a:r>
              <a:rPr kumimoji="0" lang="en-US" sz="1800" i="0" u="none" strike="noStrike" kern="1200" cap="none" spc="0" normalizeH="0" baseline="0" noProof="0" dirty="0">
                <a:ln>
                  <a:noFill/>
                </a:ln>
                <a:solidFill>
                  <a:prstClr val="black"/>
                </a:solidFill>
                <a:effectLst/>
                <a:uLnTx/>
                <a:uFillTx/>
                <a:latin typeface="Arial"/>
                <a:ea typeface="+mn-ea"/>
                <a:cs typeface="Arial"/>
              </a:rPr>
              <a:t>&amp;</a:t>
            </a:r>
            <a:r>
              <a:rPr kumimoji="0" lang="en-US" sz="1800" i="0" u="none" strike="noStrike" kern="1200" cap="none" spc="165" normalizeH="0" baseline="0" noProof="0" dirty="0">
                <a:ln>
                  <a:noFill/>
                </a:ln>
                <a:solidFill>
                  <a:prstClr val="black"/>
                </a:solidFill>
                <a:effectLst/>
                <a:uLnTx/>
                <a:uFillTx/>
                <a:latin typeface="Arial"/>
                <a:ea typeface="+mn-ea"/>
                <a:cs typeface="Arial"/>
              </a:rPr>
              <a:t> </a:t>
            </a:r>
            <a:r>
              <a:rPr kumimoji="0" lang="en-US" sz="1800" i="0" u="none" strike="noStrike" kern="1200" cap="none" spc="0" normalizeH="0" baseline="0" noProof="0" dirty="0">
                <a:ln>
                  <a:noFill/>
                </a:ln>
                <a:solidFill>
                  <a:prstClr val="black"/>
                </a:solidFill>
                <a:effectLst/>
                <a:uLnTx/>
                <a:uFillTx/>
                <a:latin typeface="Arial"/>
                <a:ea typeface="+mn-ea"/>
                <a:cs typeface="Arial"/>
              </a:rPr>
              <a:t>Community</a:t>
            </a:r>
            <a:r>
              <a:rPr kumimoji="0" lang="en-US" sz="1800" i="0" u="none" strike="noStrike" kern="1200" cap="none" spc="-75" normalizeH="0" baseline="0" noProof="0" dirty="0">
                <a:ln>
                  <a:noFill/>
                </a:ln>
                <a:solidFill>
                  <a:prstClr val="black"/>
                </a:solidFill>
                <a:effectLst/>
                <a:uLnTx/>
                <a:uFillTx/>
                <a:latin typeface="Arial"/>
                <a:ea typeface="+mn-ea"/>
                <a:cs typeface="Arial"/>
              </a:rPr>
              <a:t> </a:t>
            </a:r>
            <a:r>
              <a:rPr kumimoji="0" lang="en-US" sz="1800" i="0" u="none" strike="noStrike" kern="1200" cap="none" spc="-10" normalizeH="0" baseline="0" noProof="0" dirty="0">
                <a:ln>
                  <a:noFill/>
                </a:ln>
                <a:solidFill>
                  <a:prstClr val="black"/>
                </a:solidFill>
                <a:effectLst/>
                <a:uLnTx/>
                <a:uFillTx/>
                <a:latin typeface="Arial"/>
                <a:ea typeface="+mn-ea"/>
                <a:cs typeface="Arial"/>
              </a:rPr>
              <a:t>Impacts </a:t>
            </a:r>
            <a:r>
              <a:rPr kumimoji="0" lang="en-US" sz="1800" b="0" i="0" u="none" strike="noStrike" kern="1200" cap="none" spc="-10" normalizeH="0" baseline="0" noProof="0" dirty="0">
                <a:ln>
                  <a:noFill/>
                </a:ln>
                <a:solidFill>
                  <a:prstClr val="black"/>
                </a:solidFill>
                <a:effectLst/>
                <a:uLnTx/>
                <a:uFillTx/>
                <a:latin typeface="Arial"/>
                <a:ea typeface="+mn-ea"/>
                <a:cs typeface="Arial"/>
              </a:rPr>
              <a:t>–</a:t>
            </a:r>
            <a:r>
              <a:rPr lang="en-US" sz="1800" b="0" spc="-10" dirty="0">
                <a:solidFill>
                  <a:prstClr val="black"/>
                </a:solidFill>
                <a:latin typeface="Arial"/>
                <a:ea typeface="+mn-ea"/>
                <a:cs typeface="Arial"/>
              </a:rPr>
              <a:t> Niki </a:t>
            </a:r>
            <a:r>
              <a:rPr lang="en-US" sz="1800" b="0" dirty="0">
                <a:solidFill>
                  <a:prstClr val="black"/>
                </a:solidFill>
                <a:latin typeface="Arial"/>
                <a:ea typeface="+mn-ea"/>
                <a:cs typeface="Arial"/>
              </a:rPr>
              <a:t>Conte, Director</a:t>
            </a:r>
            <a:r>
              <a:rPr kumimoji="0" lang="en-US" sz="1800" b="0" i="0" u="none" strike="noStrike" kern="1200" cap="none" spc="0" normalizeH="0" baseline="0" noProof="0" dirty="0">
                <a:ln>
                  <a:noFill/>
                </a:ln>
                <a:solidFill>
                  <a:prstClr val="black"/>
                </a:solidFill>
                <a:effectLst/>
                <a:uLnTx/>
                <a:uFillTx/>
                <a:latin typeface="Arial"/>
                <a:ea typeface="+mn-ea"/>
                <a:cs typeface="Arial"/>
              </a:rPr>
              <a:t> of Outreach and Education, Massachusetts Health Connector</a:t>
            </a:r>
            <a:endParaRPr lang="en-US" sz="1800" b="0" i="0" u="none" strike="noStrike" kern="1200" cap="none" spc="-10" normalizeH="0" baseline="0" noProof="0" dirty="0">
              <a:ln>
                <a:noFill/>
              </a:ln>
              <a:solidFill>
                <a:prstClr val="black"/>
              </a:solidFill>
              <a:effectLst/>
              <a:uLnTx/>
              <a:uFillTx/>
              <a:latin typeface="Arial"/>
              <a:ea typeface="+mn-ea"/>
              <a:cs typeface="Arial"/>
            </a:endParaRPr>
          </a:p>
          <a:p>
            <a:pPr marL="347472" marR="1080135" lvl="0" indent="-342900" algn="l" defTabSz="914400" rtl="0" eaLnBrk="1" fontAlgn="base" latinLnBrk="0" hangingPunct="1">
              <a:spcBef>
                <a:spcPts val="1200"/>
              </a:spcBef>
              <a:spcAft>
                <a:spcPts val="0"/>
              </a:spcAft>
              <a:buClr>
                <a:schemeClr val="tx1"/>
              </a:buClr>
              <a:buSzTx/>
              <a:buFont typeface="Arial" panose="020B0604020202020204" pitchFamily="34" charset="0"/>
              <a:buChar char="•"/>
              <a:tabLst/>
              <a:defRPr/>
            </a:pPr>
            <a:r>
              <a:rPr kumimoji="0" lang="en-US" sz="1800" i="0" u="none" strike="noStrike" kern="1200" cap="none" spc="0" normalizeH="0" baseline="0" noProof="0" dirty="0">
                <a:ln>
                  <a:noFill/>
                </a:ln>
                <a:solidFill>
                  <a:prstClr val="black"/>
                </a:solidFill>
                <a:effectLst/>
                <a:uLnTx/>
                <a:uFillTx/>
                <a:latin typeface="Arial" panose="020B0604020202020204" pitchFamily="34" charset="0"/>
                <a:ea typeface="Calibri"/>
                <a:cs typeface="Arial" panose="020B0604020202020204" pitchFamily="34" charset="0"/>
              </a:rPr>
              <a:t>Long-Term Services and </a:t>
            </a:r>
            <a:r>
              <a:rPr kumimoji="0" lang="en-US" sz="1800" i="0" u="none" strike="noStrike" kern="1200" cap="none" spc="0" normalizeH="0" baseline="0" noProof="0">
                <a:ln>
                  <a:noFill/>
                </a:ln>
                <a:solidFill>
                  <a:prstClr val="black"/>
                </a:solidFill>
                <a:effectLst/>
                <a:uLnTx/>
                <a:uFillTx/>
                <a:latin typeface="Arial" panose="020B0604020202020204" pitchFamily="34" charset="0"/>
                <a:ea typeface="Calibri"/>
                <a:cs typeface="Arial" panose="020B0604020202020204" pitchFamily="34" charset="0"/>
              </a:rPr>
              <a:t>Supports (LTSS) </a:t>
            </a: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Lindsey Klauka, Associate Director of Provider Enrollment Revalidation Training Team</a:t>
            </a:r>
            <a:endParaRPr lang="en-US"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347472" marR="1080135" indent="-342900">
              <a:spcBef>
                <a:spcPts val="1200"/>
              </a:spcBef>
              <a:buClr>
                <a:schemeClr val="tx1"/>
              </a:buClr>
              <a:buFont typeface="Arial" panose="020B0604020202020204" pitchFamily="34" charset="0"/>
              <a:buChar char="•"/>
              <a:defRPr/>
            </a:pPr>
            <a:r>
              <a:rPr lang="en-US" sz="1800" dirty="0">
                <a:solidFill>
                  <a:prstClr val="black"/>
                </a:solidFill>
                <a:latin typeface="Arial"/>
                <a:ea typeface="Calibri"/>
                <a:cs typeface="Arial"/>
              </a:rPr>
              <a:t>Provider Revalidation Enhancements </a:t>
            </a:r>
            <a:r>
              <a:rPr lang="en-US" sz="1800" b="0" dirty="0">
                <a:solidFill>
                  <a:prstClr val="black"/>
                </a:solidFill>
                <a:latin typeface="Arial"/>
                <a:ea typeface="Calibri"/>
                <a:cs typeface="Arial"/>
              </a:rPr>
              <a:t>– Michael Gilleran,</a:t>
            </a:r>
            <a:r>
              <a:rPr kumimoji="0" lang="en-US" sz="1800" b="0" i="0" u="none" strike="noStrike" kern="1200" cap="none" spc="0" normalizeH="0" baseline="0" noProof="0" dirty="0">
                <a:ln>
                  <a:noFill/>
                </a:ln>
                <a:solidFill>
                  <a:prstClr val="black"/>
                </a:solidFill>
                <a:effectLst/>
                <a:uLnTx/>
                <a:uFillTx/>
                <a:latin typeface="Arial"/>
                <a:ea typeface="Calibri"/>
                <a:cs typeface="Arial"/>
              </a:rPr>
              <a:t> Senior Provider Relations Specialist, MassHealth Business Support Services </a:t>
            </a:r>
            <a:endParaRPr lang="en-US" sz="1800" b="0" i="0" u="none" strike="noStrike" kern="1200" cap="none" spc="0" normalizeH="0" baseline="0" noProof="0" dirty="0">
              <a:ln>
                <a:noFill/>
              </a:ln>
              <a:solidFill>
                <a:prstClr val="black"/>
              </a:solidFill>
              <a:effectLst/>
              <a:uLnTx/>
              <a:uFillTx/>
              <a:latin typeface="Arial"/>
              <a:ea typeface="+mn-ea"/>
              <a:cs typeface="Arial"/>
            </a:endParaRPr>
          </a:p>
          <a:p>
            <a:pPr marL="347472" indent="-342900" defTabSz="457200" fontAlgn="auto">
              <a:spcBef>
                <a:spcPts val="1200"/>
              </a:spcBef>
              <a:spcAft>
                <a:spcPts val="0"/>
              </a:spcAft>
              <a:buClr>
                <a:prstClr val="black"/>
              </a:buClr>
              <a:buFont typeface="Arial" panose="020B0604020202020204" pitchFamily="34" charset="0"/>
              <a:buChar char="•"/>
              <a:defRPr/>
            </a:pPr>
            <a:r>
              <a:rPr lang="en-US" sz="1800" dirty="0">
                <a:solidFill>
                  <a:prstClr val="black"/>
                </a:solidFill>
                <a:latin typeface="Arial" panose="020B0604020202020204" pitchFamily="34" charset="0"/>
                <a:ea typeface="Calibri"/>
                <a:cs typeface="Arial" panose="020B0604020202020204" pitchFamily="34" charset="0"/>
              </a:rPr>
              <a:t>MassHealth Updates </a:t>
            </a:r>
            <a:r>
              <a:rPr lang="en-US" sz="1800" b="0" dirty="0">
                <a:solidFill>
                  <a:prstClr val="black"/>
                </a:solidFill>
                <a:latin typeface="Arial" panose="020B0604020202020204" pitchFamily="34" charset="0"/>
                <a:ea typeface="Calibri"/>
                <a:cs typeface="Arial" panose="020B0604020202020204" pitchFamily="34" charset="0"/>
              </a:rPr>
              <a:t>–  Michelle Croy, Senior Provider Relations Specialist, MassHealth Business Support Services  </a:t>
            </a:r>
          </a:p>
          <a:p>
            <a:pPr marL="804672" lvl="2" indent="-342900" defTabSz="457200" fontAlgn="auto">
              <a:spcBef>
                <a:spcPts val="0"/>
              </a:spcBef>
              <a:spcAft>
                <a:spcPts val="0"/>
              </a:spcAft>
              <a:buClr>
                <a:prstClr val="black"/>
              </a:buClr>
              <a:buFont typeface="Arial" panose="020B0604020202020204" pitchFamily="34" charset="0"/>
              <a:buChar char="•"/>
              <a:defRPr/>
            </a:pPr>
            <a:r>
              <a:rPr lang="en-US" sz="1800" b="0" dirty="0">
                <a:solidFill>
                  <a:prstClr val="black"/>
                </a:solidFill>
                <a:latin typeface="Arial"/>
                <a:ea typeface="Calibri"/>
                <a:cs typeface="Arial"/>
              </a:rPr>
              <a:t>Provider Learning Management System Enhancement (Non-LTSS, Non-dental) </a:t>
            </a:r>
          </a:p>
          <a:p>
            <a:pPr marL="804672" lvl="2" indent="-342900" defTabSz="457200" fontAlgn="auto">
              <a:spcBef>
                <a:spcPts val="0"/>
              </a:spcBef>
              <a:spcAft>
                <a:spcPts val="0"/>
              </a:spcAft>
              <a:buClr>
                <a:prstClr val="black"/>
              </a:buClr>
              <a:buFont typeface="Arial" panose="020B0604020202020204" pitchFamily="34" charset="0"/>
              <a:buChar char="•"/>
              <a:defRPr/>
            </a:pPr>
            <a:r>
              <a:rPr lang="en-US" sz="1800" b="0" dirty="0">
                <a:solidFill>
                  <a:prstClr val="black"/>
                </a:solidFill>
                <a:latin typeface="Arial" panose="020B0604020202020204" pitchFamily="34" charset="0"/>
                <a:ea typeface="Calibri"/>
                <a:cs typeface="Arial" panose="020B0604020202020204" pitchFamily="34" charset="0"/>
              </a:rPr>
              <a:t>Training Opportunities​ </a:t>
            </a:r>
          </a:p>
          <a:p>
            <a:pPr marL="804672" lvl="2" indent="-342900" defTabSz="457200" fontAlgn="auto">
              <a:spcBef>
                <a:spcPts val="0"/>
              </a:spcBef>
              <a:spcAft>
                <a:spcPts val="0"/>
              </a:spcAft>
              <a:buClr>
                <a:prstClr val="black"/>
              </a:buClr>
              <a:buFont typeface="Arial" panose="020B0604020202020204" pitchFamily="34" charset="0"/>
              <a:buChar char="•"/>
              <a:defRPr/>
            </a:pPr>
            <a:r>
              <a:rPr lang="en-US" sz="1800" b="0" dirty="0">
                <a:solidFill>
                  <a:prstClr val="black"/>
                </a:solidFill>
                <a:latin typeface="Arial" panose="020B0604020202020204" pitchFamily="34" charset="0"/>
                <a:ea typeface="Calibri"/>
                <a:cs typeface="Arial" panose="020B0604020202020204" pitchFamily="34" charset="0"/>
              </a:rPr>
              <a:t>Bulletins</a:t>
            </a:r>
            <a:endParaRPr lang="en-US" sz="1400" b="0" dirty="0">
              <a:solidFill>
                <a:prstClr val="black"/>
              </a:solidFill>
              <a:latin typeface="Calibri"/>
              <a:ea typeface="Calibri"/>
              <a:cs typeface="Calibri"/>
            </a:endParaRPr>
          </a:p>
        </p:txBody>
      </p:sp>
      <p:sp>
        <p:nvSpPr>
          <p:cNvPr id="2" name="Slide Number Placeholder 1">
            <a:extLst>
              <a:ext uri="{FF2B5EF4-FFF2-40B4-BE49-F238E27FC236}">
                <a16:creationId xmlns:a16="http://schemas.microsoft.com/office/drawing/2014/main" id="{CCBA67DB-CFB4-24BC-15CC-CA09D09DB215}"/>
              </a:ext>
              <a:ext uri="{C183D7F6-B498-43B3-948B-1728B52AA6E4}">
                <adec:decorative xmlns:adec="http://schemas.microsoft.com/office/drawing/2017/decorative" val="1"/>
              </a:ext>
            </a:extLst>
          </p:cNvPr>
          <p:cNvSpPr>
            <a:spLocks noGrp="1"/>
          </p:cNvSpPr>
          <p:nvPr>
            <p:ph type="sldNum" sz="quarter" idx="12"/>
          </p:nvPr>
        </p:nvSpPr>
        <p:spPr/>
        <p:txBody>
          <a:bodyPr/>
          <a:lstStyle/>
          <a:p>
            <a:pPr defTabSz="457200" fontAlgn="auto">
              <a:spcBef>
                <a:spcPts val="0"/>
              </a:spcBef>
              <a:spcAft>
                <a:spcPts val="0"/>
              </a:spcAft>
              <a:defRPr/>
            </a:pPr>
            <a:fld id="{20D403C3-47BC-4C7E-BA49-79840169F64A}" type="slidenum">
              <a:rPr lang="en-US" altLang="en-US" b="0">
                <a:latin typeface="Calibri"/>
                <a:ea typeface="+mn-ea"/>
                <a:cs typeface="+mn-cs"/>
              </a:rPr>
              <a:pPr defTabSz="457200" fontAlgn="auto">
                <a:spcBef>
                  <a:spcPts val="0"/>
                </a:spcBef>
                <a:spcAft>
                  <a:spcPts val="0"/>
                </a:spcAft>
                <a:defRPr/>
              </a:pPr>
              <a:t>3</a:t>
            </a:fld>
            <a:endParaRPr lang="en-US" altLang="en-US" b="0" dirty="0">
              <a:latin typeface="Calibri"/>
              <a:ea typeface="+mn-ea"/>
              <a:cs typeface="+mn-cs"/>
            </a:endParaRP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1E193-2B87-39FD-287B-F829188F9B33}"/>
              </a:ext>
            </a:extLst>
          </p:cNvPr>
          <p:cNvSpPr>
            <a:spLocks noGrp="1"/>
          </p:cNvSpPr>
          <p:nvPr>
            <p:ph type="title"/>
          </p:nvPr>
        </p:nvSpPr>
        <p:spPr>
          <a:xfrm>
            <a:off x="1662363" y="3200401"/>
            <a:ext cx="8737600" cy="864354"/>
          </a:xfrm>
        </p:spPr>
        <p:txBody>
          <a:bodyPr/>
          <a:lstStyle/>
          <a:p>
            <a:pPr algn="ctr"/>
            <a:r>
              <a:rPr lang="en-US" sz="3200" dirty="0">
                <a:latin typeface="Arial" panose="020B0604020202020204" pitchFamily="34" charset="0"/>
                <a:cs typeface="Arial" panose="020B0604020202020204" pitchFamily="34" charset="0"/>
              </a:rPr>
              <a:t>One Big Beautiful Bill (OB3) : Federal Changes Impacting MassHealth</a:t>
            </a:r>
            <a:r>
              <a:rPr lang="en-US" sz="3200" b="0" dirty="0">
                <a:latin typeface="Arial" panose="020B0604020202020204" pitchFamily="34" charset="0"/>
                <a:cs typeface="Arial" panose="020B0604020202020204" pitchFamily="34" charset="0"/>
              </a:rPr>
              <a:t> </a:t>
            </a:r>
            <a:br>
              <a:rPr lang="en-US" b="0" dirty="0">
                <a:latin typeface="Arial" panose="020B0604020202020204" pitchFamily="34" charset="0"/>
                <a:cs typeface="Arial" panose="020B0604020202020204" pitchFamily="34" charset="0"/>
              </a:rPr>
            </a:br>
            <a:br>
              <a:rPr lang="en-US" b="0" dirty="0">
                <a:latin typeface="Arial" panose="020B0604020202020204" pitchFamily="34" charset="0"/>
                <a:cs typeface="Arial" panose="020B0604020202020204" pitchFamily="34" charset="0"/>
              </a:rPr>
            </a:br>
            <a:r>
              <a:rPr lang="en-US" sz="2400" b="0" dirty="0">
                <a:latin typeface="Arial" panose="020B0604020202020204" pitchFamily="34" charset="0"/>
                <a:cs typeface="Arial" panose="020B0604020202020204" pitchFamily="34" charset="0"/>
              </a:rPr>
              <a:t>Presented by - </a:t>
            </a:r>
            <a:r>
              <a:rPr lang="en-US" sz="2400" b="0" dirty="0">
                <a:latin typeface="Arial" panose="020B0604020202020204" pitchFamily="34" charset="0"/>
                <a:ea typeface="Calibri" panose="020F0502020204030204" pitchFamily="34" charset="0"/>
                <a:cs typeface="Arial" panose="020B0604020202020204" pitchFamily="34" charset="0"/>
              </a:rPr>
              <a:t>Nestor Rivera, Senior Provider Relations Specialist, MassHealth Business Support Services   </a:t>
            </a:r>
            <a:br>
              <a:rPr lang="en-US" b="0" dirty="0">
                <a:latin typeface="Arial" panose="020B0604020202020204" pitchFamily="34" charset="0"/>
                <a:cs typeface="Arial" panose="020B0604020202020204" pitchFamily="34" charset="0"/>
              </a:rPr>
            </a:br>
            <a:endParaRPr lang="en-US" dirty="0"/>
          </a:p>
        </p:txBody>
      </p:sp>
      <p:sp>
        <p:nvSpPr>
          <p:cNvPr id="3" name="Slide Number Placeholder 2">
            <a:extLst>
              <a:ext uri="{FF2B5EF4-FFF2-40B4-BE49-F238E27FC236}">
                <a16:creationId xmlns:a16="http://schemas.microsoft.com/office/drawing/2014/main" id="{45FF68BB-6D52-1EE8-4AA7-34BB50A33BE9}"/>
              </a:ext>
              <a:ext uri="{C183D7F6-B498-43B3-948B-1728B52AA6E4}">
                <adec:decorative xmlns:adec="http://schemas.microsoft.com/office/drawing/2017/decorative" val="1"/>
              </a:ext>
            </a:extLst>
          </p:cNvPr>
          <p:cNvSpPr>
            <a:spLocks noGrp="1"/>
          </p:cNvSpPr>
          <p:nvPr>
            <p:ph type="sldNum" sz="quarter" idx="12"/>
          </p:nvPr>
        </p:nvSpPr>
        <p:spPr/>
        <p:txBody>
          <a:bodyPr/>
          <a:lstStyle/>
          <a:p>
            <a:pPr>
              <a:defRPr/>
            </a:pPr>
            <a:fld id="{EAADC162-776C-4996-B2F6-7720B30F3999}" type="slidenum">
              <a:rPr lang="en-US" altLang="en-US" smtClean="0"/>
              <a:pPr>
                <a:defRPr/>
              </a:pPr>
              <a:t>4</a:t>
            </a:fld>
            <a:endParaRPr lang="en-US" altLang="en-US" dirty="0"/>
          </a:p>
        </p:txBody>
      </p:sp>
    </p:spTree>
    <p:extLst>
      <p:ext uri="{BB962C8B-B14F-4D97-AF65-F5344CB8AC3E}">
        <p14:creationId xmlns:p14="http://schemas.microsoft.com/office/powerpoint/2010/main" val="27652820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Title 127">
            <a:extLst>
              <a:ext uri="{FF2B5EF4-FFF2-40B4-BE49-F238E27FC236}">
                <a16:creationId xmlns:a16="http://schemas.microsoft.com/office/drawing/2014/main" id="{8D6CBD87-2E88-40B3-9413-68B9BE17CB7C}"/>
              </a:ext>
            </a:extLst>
          </p:cNvPr>
          <p:cNvSpPr>
            <a:spLocks noGrp="1"/>
          </p:cNvSpPr>
          <p:nvPr>
            <p:ph type="title"/>
          </p:nvPr>
        </p:nvSpPr>
        <p:spPr>
          <a:xfrm>
            <a:off x="228600" y="283464"/>
            <a:ext cx="10294618" cy="479839"/>
          </a:xfrm>
        </p:spPr>
        <p:txBody>
          <a:bodyPr/>
          <a:lstStyle/>
          <a:p>
            <a:pPr>
              <a:lnSpc>
                <a:spcPct val="100000"/>
              </a:lnSpc>
            </a:pPr>
            <a:r>
              <a:rPr lang="en-US" dirty="0"/>
              <a:t>Overview of MassHealth: Massachusetts’ state Medicaid and Children’s Health Insurance Program (CHIP) program</a:t>
            </a:r>
          </a:p>
        </p:txBody>
      </p:sp>
      <p:sp>
        <p:nvSpPr>
          <p:cNvPr id="3" name="TextBox 2">
            <a:extLst>
              <a:ext uri="{FF2B5EF4-FFF2-40B4-BE49-F238E27FC236}">
                <a16:creationId xmlns:a16="http://schemas.microsoft.com/office/drawing/2014/main" id="{C53782DE-27CC-4945-8882-6F2A6434984D}"/>
              </a:ext>
            </a:extLst>
          </p:cNvPr>
          <p:cNvSpPr txBox="1"/>
          <p:nvPr/>
        </p:nvSpPr>
        <p:spPr bwMode="auto">
          <a:xfrm>
            <a:off x="583671" y="966503"/>
            <a:ext cx="11185435" cy="1057050"/>
          </a:xfrm>
          <a:prstGeom prst="rect">
            <a:avLst/>
          </a:prstGeom>
          <a:solidFill>
            <a:schemeClr val="bg1">
              <a:lumMod val="95000"/>
            </a:schemeClr>
          </a:solid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pPr algn="ctr"/>
            <a:r>
              <a:rPr lang="en-US" sz="1800" b="1" i="0" dirty="0">
                <a:solidFill>
                  <a:srgbClr val="141414"/>
                </a:solidFill>
                <a:effectLst/>
                <a:latin typeface="Arial" panose="020B0604020202020204" pitchFamily="34" charset="0"/>
                <a:cs typeface="Arial" panose="020B0604020202020204" pitchFamily="34" charset="0"/>
              </a:rPr>
              <a:t>MassHealth provides health benefits and help paying for them to qualifying children, families, seniors, and people with disabilities living in Massachusetts</a:t>
            </a:r>
            <a:r>
              <a:rPr lang="en-US" sz="2000" b="1" i="0" dirty="0">
                <a:solidFill>
                  <a:srgbClr val="141414"/>
                </a:solidFill>
                <a:effectLst/>
                <a:latin typeface="Arial" panose="020B0604020202020204" pitchFamily="34" charset="0"/>
                <a:cs typeface="Arial" panose="020B0604020202020204" pitchFamily="34" charset="0"/>
              </a:rPr>
              <a:t>.</a:t>
            </a:r>
            <a:endParaRPr lang="en-US" sz="2000" b="1" kern="0" dirty="0">
              <a:solidFill>
                <a:srgbClr val="000000"/>
              </a:solidFill>
              <a:latin typeface="Arial" panose="020B0604020202020204" pitchFamily="34" charset="0"/>
              <a:cs typeface="Arial" panose="020B0604020202020204" pitchFamily="34" charset="0"/>
            </a:endParaRPr>
          </a:p>
        </p:txBody>
      </p:sp>
      <p:grpSp>
        <p:nvGrpSpPr>
          <p:cNvPr id="41" name="Group 40" descr=" ~2M Members">
            <a:extLst>
              <a:ext uri="{FF2B5EF4-FFF2-40B4-BE49-F238E27FC236}">
                <a16:creationId xmlns:a16="http://schemas.microsoft.com/office/drawing/2014/main" id="{DE231AEA-A857-402C-B286-8A4DFCA262E6}"/>
              </a:ext>
              <a:ext uri="{C183D7F6-B498-43B3-948B-1728B52AA6E4}">
                <adec:decorative xmlns:adec="http://schemas.microsoft.com/office/drawing/2017/decorative" val="0"/>
              </a:ext>
            </a:extLst>
          </p:cNvPr>
          <p:cNvGrpSpPr/>
          <p:nvPr/>
        </p:nvGrpSpPr>
        <p:grpSpPr>
          <a:xfrm>
            <a:off x="773077" y="2257080"/>
            <a:ext cx="2454746" cy="2077718"/>
            <a:chOff x="415908" y="3092091"/>
            <a:chExt cx="2454746" cy="2077718"/>
          </a:xfrm>
        </p:grpSpPr>
        <p:sp>
          <p:nvSpPr>
            <p:cNvPr id="36" name="TextBox 35" descr="~2M members">
              <a:extLst>
                <a:ext uri="{FF2B5EF4-FFF2-40B4-BE49-F238E27FC236}">
                  <a16:creationId xmlns:a16="http://schemas.microsoft.com/office/drawing/2014/main" id="{96096D77-E519-43FD-B8EB-6C00E645B29E}"/>
                </a:ext>
                <a:ext uri="{C183D7F6-B498-43B3-948B-1728B52AA6E4}">
                  <adec:decorative xmlns:adec="http://schemas.microsoft.com/office/drawing/2017/decorative" val="0"/>
                </a:ext>
              </a:extLst>
            </p:cNvPr>
            <p:cNvSpPr txBox="1"/>
            <p:nvPr/>
          </p:nvSpPr>
          <p:spPr bwMode="auto">
            <a:xfrm>
              <a:off x="415908" y="3513900"/>
              <a:ext cx="2454746" cy="1006642"/>
            </a:xfrm>
            <a:prstGeom prst="rect">
              <a:avLst/>
            </a:prstGeom>
            <a:no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pPr algn="ctr"/>
              <a:r>
                <a:rPr lang="en-US" sz="1900" b="1" kern="0" dirty="0">
                  <a:solidFill>
                    <a:srgbClr val="0066CC"/>
                  </a:solidFill>
                  <a:latin typeface="Arial" panose="020B0604020202020204" pitchFamily="34" charset="0"/>
                  <a:cs typeface="Arial" panose="020B0604020202020204" pitchFamily="34" charset="0"/>
                </a:rPr>
                <a:t>Approximately </a:t>
              </a:r>
            </a:p>
            <a:p>
              <a:pPr algn="ctr"/>
              <a:r>
                <a:rPr lang="en-US" sz="1900" b="1" kern="0" dirty="0">
                  <a:solidFill>
                    <a:srgbClr val="0066CC"/>
                  </a:solidFill>
                  <a:latin typeface="Arial" panose="020B0604020202020204" pitchFamily="34" charset="0"/>
                  <a:cs typeface="Arial" panose="020B0604020202020204" pitchFamily="34" charset="0"/>
                </a:rPr>
                <a:t>2 million </a:t>
              </a:r>
              <a:r>
                <a:rPr lang="en-US" sz="1900" b="1" kern="0" dirty="0">
                  <a:solidFill>
                    <a:srgbClr val="000000"/>
                  </a:solidFill>
                  <a:latin typeface="Arial" panose="020B0604020202020204" pitchFamily="34" charset="0"/>
                  <a:cs typeface="Arial" panose="020B0604020202020204" pitchFamily="34" charset="0"/>
                </a:rPr>
                <a:t>members</a:t>
              </a:r>
            </a:p>
          </p:txBody>
        </p:sp>
        <p:sp>
          <p:nvSpPr>
            <p:cNvPr id="40" name="Oval 39">
              <a:extLst>
                <a:ext uri="{FF2B5EF4-FFF2-40B4-BE49-F238E27FC236}">
                  <a16:creationId xmlns:a16="http://schemas.microsoft.com/office/drawing/2014/main" id="{0D28538D-18C9-486F-8B45-5BC157D66989}"/>
                </a:ext>
              </a:extLst>
            </p:cNvPr>
            <p:cNvSpPr/>
            <p:nvPr/>
          </p:nvSpPr>
          <p:spPr>
            <a:xfrm>
              <a:off x="545405" y="3092091"/>
              <a:ext cx="2224066" cy="2077718"/>
            </a:xfrm>
            <a:prstGeom prst="ellipse">
              <a:avLst/>
            </a:prstGeom>
            <a:noFill/>
            <a:ln>
              <a:solidFill>
                <a:srgbClr val="00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15" name="Straight Arrow Connector 14">
            <a:extLst>
              <a:ext uri="{FF2B5EF4-FFF2-40B4-BE49-F238E27FC236}">
                <a16:creationId xmlns:a16="http://schemas.microsoft.com/office/drawing/2014/main" id="{F1D7FBE4-3658-4B22-9EE3-49D3895C79AE}"/>
              </a:ext>
              <a:ext uri="{C183D7F6-B498-43B3-948B-1728B52AA6E4}">
                <adec:decorative xmlns:adec="http://schemas.microsoft.com/office/drawing/2017/decorative" val="1"/>
              </a:ext>
            </a:extLst>
          </p:cNvPr>
          <p:cNvCxnSpPr>
            <a:cxnSpLocks/>
            <a:stCxn id="40" idx="4"/>
          </p:cNvCxnSpPr>
          <p:nvPr/>
        </p:nvCxnSpPr>
        <p:spPr>
          <a:xfrm>
            <a:off x="2014607" y="4334798"/>
            <a:ext cx="0" cy="3852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AC35FB64-5577-4F74-81D1-402F8DD79A6E}"/>
              </a:ext>
            </a:extLst>
          </p:cNvPr>
          <p:cNvSpPr txBox="1"/>
          <p:nvPr/>
        </p:nvSpPr>
        <p:spPr bwMode="auto">
          <a:xfrm>
            <a:off x="583671" y="4600920"/>
            <a:ext cx="2736619" cy="1957458"/>
          </a:xfrm>
          <a:prstGeom prst="rect">
            <a:avLst/>
          </a:prstGeom>
          <a:no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pPr algn="ctr"/>
            <a:r>
              <a:rPr lang="en-US" sz="1800" b="1" kern="0" dirty="0">
                <a:solidFill>
                  <a:schemeClr val="tx1"/>
                </a:solidFill>
                <a:latin typeface="Arial"/>
                <a:cs typeface="Arial"/>
              </a:rPr>
              <a:t>including 280,000 seniors </a:t>
            </a:r>
            <a:r>
              <a:rPr lang="en-US" sz="1800" b="0" kern="0" dirty="0">
                <a:solidFill>
                  <a:schemeClr val="tx1"/>
                </a:solidFill>
                <a:latin typeface="Arial"/>
                <a:cs typeface="Arial"/>
              </a:rPr>
              <a:t>(individuals 65 years or older)</a:t>
            </a:r>
          </a:p>
          <a:p>
            <a:pPr algn="ctr"/>
            <a:r>
              <a:rPr lang="en-US" sz="1800" b="0" kern="0" dirty="0">
                <a:solidFill>
                  <a:schemeClr val="tx1"/>
                </a:solidFill>
                <a:latin typeface="Arial"/>
                <a:cs typeface="Arial"/>
              </a:rPr>
              <a:t>and</a:t>
            </a:r>
            <a:r>
              <a:rPr lang="en-US" sz="1800" b="1" kern="0" dirty="0">
                <a:solidFill>
                  <a:schemeClr val="tx1"/>
                </a:solidFill>
                <a:latin typeface="Arial"/>
                <a:cs typeface="Arial"/>
              </a:rPr>
              <a:t> 33% plus of individuals with disabilities</a:t>
            </a:r>
          </a:p>
        </p:txBody>
      </p:sp>
      <p:sp>
        <p:nvSpPr>
          <p:cNvPr id="8" name="TextBox 7">
            <a:extLst>
              <a:ext uri="{FF2B5EF4-FFF2-40B4-BE49-F238E27FC236}">
                <a16:creationId xmlns:a16="http://schemas.microsoft.com/office/drawing/2014/main" id="{63876BAF-53E8-43D7-8555-0A31234DCB5F}"/>
              </a:ext>
            </a:extLst>
          </p:cNvPr>
          <p:cNvSpPr txBox="1"/>
          <p:nvPr/>
        </p:nvSpPr>
        <p:spPr bwMode="auto">
          <a:xfrm>
            <a:off x="4238785" y="1857553"/>
            <a:ext cx="1485927" cy="1006642"/>
          </a:xfrm>
          <a:prstGeom prst="rect">
            <a:avLst/>
          </a:prstGeom>
          <a:no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pPr algn="ctr"/>
            <a:r>
              <a:rPr lang="en-US" sz="2800" b="1" kern="0" dirty="0">
                <a:solidFill>
                  <a:srgbClr val="0066CC"/>
                </a:solidFill>
                <a:latin typeface="Arial"/>
                <a:cs typeface="Arial"/>
              </a:rPr>
              <a:t>28%</a:t>
            </a:r>
          </a:p>
        </p:txBody>
      </p:sp>
      <p:sp>
        <p:nvSpPr>
          <p:cNvPr id="26" name="TextBox 25">
            <a:extLst>
              <a:ext uri="{FF2B5EF4-FFF2-40B4-BE49-F238E27FC236}">
                <a16:creationId xmlns:a16="http://schemas.microsoft.com/office/drawing/2014/main" id="{AB1CA406-1863-4893-9F46-697E81CA0F8B}"/>
              </a:ext>
            </a:extLst>
          </p:cNvPr>
          <p:cNvSpPr txBox="1"/>
          <p:nvPr/>
        </p:nvSpPr>
        <p:spPr bwMode="auto">
          <a:xfrm>
            <a:off x="3714088" y="2574955"/>
            <a:ext cx="2364847" cy="875899"/>
          </a:xfrm>
          <a:prstGeom prst="rect">
            <a:avLst/>
          </a:prstGeom>
          <a:no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pPr algn="ctr"/>
            <a:r>
              <a:rPr lang="en-US" sz="2000" b="1" kern="0" dirty="0">
                <a:solidFill>
                  <a:srgbClr val="000000"/>
                </a:solidFill>
                <a:latin typeface="Arial" panose="020B0604020202020204" pitchFamily="34" charset="0"/>
                <a:cs typeface="Arial" panose="020B0604020202020204" pitchFamily="34" charset="0"/>
              </a:rPr>
              <a:t>1 in 4 </a:t>
            </a:r>
            <a:br>
              <a:rPr lang="en-US" sz="2000" b="1" kern="0" dirty="0">
                <a:solidFill>
                  <a:srgbClr val="000000"/>
                </a:solidFill>
                <a:latin typeface="Arial" panose="020B0604020202020204" pitchFamily="34" charset="0"/>
                <a:cs typeface="Arial" panose="020B0604020202020204" pitchFamily="34" charset="0"/>
              </a:rPr>
            </a:br>
            <a:r>
              <a:rPr lang="en-US" sz="2000" b="1" kern="0" dirty="0">
                <a:solidFill>
                  <a:srgbClr val="000000"/>
                </a:solidFill>
                <a:latin typeface="Arial" panose="020B0604020202020204" pitchFamily="34" charset="0"/>
                <a:cs typeface="Arial" panose="020B0604020202020204" pitchFamily="34" charset="0"/>
              </a:rPr>
              <a:t>Massachusetts residents</a:t>
            </a:r>
          </a:p>
        </p:txBody>
      </p:sp>
      <p:sp>
        <p:nvSpPr>
          <p:cNvPr id="9" name="TextBox 8">
            <a:extLst>
              <a:ext uri="{FF2B5EF4-FFF2-40B4-BE49-F238E27FC236}">
                <a16:creationId xmlns:a16="http://schemas.microsoft.com/office/drawing/2014/main" id="{A21A9A82-9FA2-4A99-ABB4-703CCB27906D}"/>
              </a:ext>
            </a:extLst>
          </p:cNvPr>
          <p:cNvSpPr txBox="1"/>
          <p:nvPr/>
        </p:nvSpPr>
        <p:spPr bwMode="auto">
          <a:xfrm>
            <a:off x="6096001" y="1857553"/>
            <a:ext cx="2764946" cy="1006642"/>
          </a:xfrm>
          <a:prstGeom prst="rect">
            <a:avLst/>
          </a:prstGeom>
          <a:no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pPr algn="ctr"/>
            <a:r>
              <a:rPr lang="en-US" sz="2000" b="1" kern="0" dirty="0">
                <a:solidFill>
                  <a:srgbClr val="0066CC"/>
                </a:solidFill>
                <a:latin typeface="Arial" panose="020B0604020202020204" pitchFamily="34" charset="0"/>
                <a:cs typeface="Arial" panose="020B0604020202020204" pitchFamily="34" charset="0"/>
              </a:rPr>
              <a:t>Approximately 50%</a:t>
            </a:r>
          </a:p>
        </p:txBody>
      </p:sp>
      <p:sp>
        <p:nvSpPr>
          <p:cNvPr id="27" name="TextBox 26">
            <a:extLst>
              <a:ext uri="{FF2B5EF4-FFF2-40B4-BE49-F238E27FC236}">
                <a16:creationId xmlns:a16="http://schemas.microsoft.com/office/drawing/2014/main" id="{F7A2DAD9-9DB9-48D3-BA23-7F0900BF8DC8}"/>
              </a:ext>
            </a:extLst>
          </p:cNvPr>
          <p:cNvSpPr txBox="1"/>
          <p:nvPr/>
        </p:nvSpPr>
        <p:spPr bwMode="auto">
          <a:xfrm>
            <a:off x="6420601" y="2574955"/>
            <a:ext cx="2098680" cy="875899"/>
          </a:xfrm>
          <a:prstGeom prst="rect">
            <a:avLst/>
          </a:prstGeom>
          <a:no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pPr algn="ctr"/>
            <a:r>
              <a:rPr lang="en-US" sz="2000" b="1" kern="0" dirty="0">
                <a:solidFill>
                  <a:srgbClr val="000000"/>
                </a:solidFill>
                <a:latin typeface="Arial" panose="020B0604020202020204" pitchFamily="34" charset="0"/>
                <a:cs typeface="Arial" panose="020B0604020202020204" pitchFamily="34" charset="0"/>
              </a:rPr>
              <a:t>of children of all incomes</a:t>
            </a:r>
          </a:p>
        </p:txBody>
      </p:sp>
      <p:sp>
        <p:nvSpPr>
          <p:cNvPr id="39" name="Left Brace 38">
            <a:extLst>
              <a:ext uri="{FF2B5EF4-FFF2-40B4-BE49-F238E27FC236}">
                <a16:creationId xmlns:a16="http://schemas.microsoft.com/office/drawing/2014/main" id="{1D9550BD-FE31-4640-A525-2A221AEBB046}"/>
              </a:ext>
              <a:ext uri="{C183D7F6-B498-43B3-948B-1728B52AA6E4}">
                <adec:decorative xmlns:adec="http://schemas.microsoft.com/office/drawing/2017/decorative" val="1"/>
              </a:ext>
            </a:extLst>
          </p:cNvPr>
          <p:cNvSpPr/>
          <p:nvPr/>
        </p:nvSpPr>
        <p:spPr>
          <a:xfrm>
            <a:off x="3144102" y="2073416"/>
            <a:ext cx="528619" cy="248260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9" name="TextBox 18">
            <a:extLst>
              <a:ext uri="{FF2B5EF4-FFF2-40B4-BE49-F238E27FC236}">
                <a16:creationId xmlns:a16="http://schemas.microsoft.com/office/drawing/2014/main" id="{C5CEC130-6D69-4EEB-BECC-082C11D8C1A1}"/>
              </a:ext>
            </a:extLst>
          </p:cNvPr>
          <p:cNvSpPr txBox="1"/>
          <p:nvPr/>
        </p:nvSpPr>
        <p:spPr bwMode="auto">
          <a:xfrm>
            <a:off x="9655522" y="1855243"/>
            <a:ext cx="1485927" cy="1006642"/>
          </a:xfrm>
          <a:prstGeom prst="rect">
            <a:avLst/>
          </a:prstGeom>
          <a:no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pPr algn="ctr"/>
            <a:r>
              <a:rPr lang="en-US" b="1" kern="0" dirty="0">
                <a:solidFill>
                  <a:srgbClr val="0066CC"/>
                </a:solidFill>
                <a:latin typeface="Arial" panose="020B0604020202020204" pitchFamily="34" charset="0"/>
                <a:cs typeface="Arial" panose="020B0604020202020204" pitchFamily="34" charset="0"/>
              </a:rPr>
              <a:t>60% plus</a:t>
            </a:r>
          </a:p>
        </p:txBody>
      </p:sp>
      <p:sp>
        <p:nvSpPr>
          <p:cNvPr id="21" name="TextBox 20">
            <a:extLst>
              <a:ext uri="{FF2B5EF4-FFF2-40B4-BE49-F238E27FC236}">
                <a16:creationId xmlns:a16="http://schemas.microsoft.com/office/drawing/2014/main" id="{3042C48B-8537-4580-8F99-5BD36B102028}"/>
              </a:ext>
            </a:extLst>
          </p:cNvPr>
          <p:cNvSpPr txBox="1"/>
          <p:nvPr/>
        </p:nvSpPr>
        <p:spPr bwMode="auto">
          <a:xfrm>
            <a:off x="9130825" y="2627878"/>
            <a:ext cx="2364847" cy="875899"/>
          </a:xfrm>
          <a:prstGeom prst="rect">
            <a:avLst/>
          </a:prstGeom>
          <a:no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pPr algn="ctr"/>
            <a:r>
              <a:rPr lang="en-US" sz="2000" b="1" kern="0" dirty="0">
                <a:solidFill>
                  <a:schemeClr val="tx1"/>
                </a:solidFill>
                <a:latin typeface="Arial" panose="020B0604020202020204" pitchFamily="34" charset="0"/>
                <a:cs typeface="Arial" panose="020B0604020202020204" pitchFamily="34" charset="0"/>
              </a:rPr>
              <a:t>of </a:t>
            </a:r>
            <a:r>
              <a:rPr lang="en-US" sz="2000" b="1" kern="0" dirty="0">
                <a:solidFill>
                  <a:srgbClr val="000000"/>
                </a:solidFill>
                <a:latin typeface="Arial" panose="020B0604020202020204" pitchFamily="34" charset="0"/>
                <a:cs typeface="Arial" panose="020B0604020202020204" pitchFamily="34" charset="0"/>
              </a:rPr>
              <a:t>residents in nursing facilities</a:t>
            </a:r>
          </a:p>
        </p:txBody>
      </p:sp>
      <p:sp>
        <p:nvSpPr>
          <p:cNvPr id="35" name="TextBox 34">
            <a:extLst>
              <a:ext uri="{FF2B5EF4-FFF2-40B4-BE49-F238E27FC236}">
                <a16:creationId xmlns:a16="http://schemas.microsoft.com/office/drawing/2014/main" id="{2DD60136-759F-46DD-BE53-D6FDD9F5744A}"/>
              </a:ext>
            </a:extLst>
          </p:cNvPr>
          <p:cNvSpPr txBox="1"/>
          <p:nvPr/>
        </p:nvSpPr>
        <p:spPr bwMode="auto">
          <a:xfrm>
            <a:off x="3320290" y="5348087"/>
            <a:ext cx="8595358" cy="923330"/>
          </a:xfrm>
          <a:prstGeom prst="rect">
            <a:avLst/>
          </a:prstGeom>
          <a:solidFill>
            <a:srgbClr val="F2F2F2"/>
          </a:solidFill>
          <a:ln w="9525">
            <a:noFill/>
            <a:miter lim="800000"/>
            <a:headEnd/>
            <a:tailEnd/>
          </a:ln>
          <a:effectLst/>
        </p:spPr>
        <p:txBody>
          <a:bodyPr wrap="square">
            <a:spAutoFit/>
          </a:bodyPr>
          <a:lstStyle/>
          <a:p>
            <a:pPr marL="0" lvl="1"/>
            <a:r>
              <a:rPr lang="en-US" altLang="en-US" sz="1800" b="0" dirty="0">
                <a:solidFill>
                  <a:schemeClr val="tx1"/>
                </a:solidFill>
                <a:latin typeface="Arial" panose="020B0604020202020204" pitchFamily="34" charset="0"/>
                <a:cs typeface="Arial" panose="020B0604020202020204" pitchFamily="34" charset="0"/>
              </a:rPr>
              <a:t>MassHealth covers </a:t>
            </a:r>
            <a:r>
              <a:rPr lang="en-US" altLang="en-US" sz="1800" b="1" dirty="0">
                <a:solidFill>
                  <a:schemeClr val="tx1"/>
                </a:solidFill>
                <a:latin typeface="Arial" panose="020B0604020202020204" pitchFamily="34" charset="0"/>
                <a:cs typeface="Arial" panose="020B0604020202020204" pitchFamily="34" charset="0"/>
              </a:rPr>
              <a:t>services comparable to commercial insurance </a:t>
            </a:r>
            <a:r>
              <a:rPr lang="en-US" altLang="en-US" sz="1800" b="1" u="sng" dirty="0">
                <a:solidFill>
                  <a:schemeClr val="tx1"/>
                </a:solidFill>
                <a:latin typeface="Arial" panose="020B0604020202020204" pitchFamily="34" charset="0"/>
                <a:cs typeface="Arial" panose="020B0604020202020204" pitchFamily="34" charset="0"/>
              </a:rPr>
              <a:t>and</a:t>
            </a:r>
            <a:r>
              <a:rPr lang="en-US" altLang="en-US" sz="1800" b="1" dirty="0">
                <a:solidFill>
                  <a:schemeClr val="tx1"/>
                </a:solidFill>
                <a:latin typeface="Arial" panose="020B0604020202020204" pitchFamily="34" charset="0"/>
                <a:cs typeface="Arial" panose="020B0604020202020204" pitchFamily="34" charset="0"/>
              </a:rPr>
              <a:t> services not covered by other insurers</a:t>
            </a:r>
            <a:r>
              <a:rPr lang="en-US" altLang="en-US" sz="1800" dirty="0">
                <a:solidFill>
                  <a:schemeClr val="tx1"/>
                </a:solidFill>
                <a:latin typeface="Arial" panose="020B0604020202020204" pitchFamily="34" charset="0"/>
                <a:cs typeface="Arial" panose="020B0604020202020204" pitchFamily="34" charset="0"/>
              </a:rPr>
              <a:t> </a:t>
            </a:r>
            <a:r>
              <a:rPr lang="en-US" altLang="en-US" sz="1800" b="0" dirty="0">
                <a:solidFill>
                  <a:schemeClr val="tx1"/>
                </a:solidFill>
                <a:latin typeface="Arial" panose="020B0604020202020204" pitchFamily="34" charset="0"/>
                <a:cs typeface="Arial" panose="020B0604020202020204" pitchFamily="34" charset="0"/>
              </a:rPr>
              <a:t>(example, long term services &amp; supports; certain behavioral health services).</a:t>
            </a:r>
          </a:p>
        </p:txBody>
      </p:sp>
      <p:grpSp>
        <p:nvGrpSpPr>
          <p:cNvPr id="24" name="Group 23">
            <a:extLst>
              <a:ext uri="{FF2B5EF4-FFF2-40B4-BE49-F238E27FC236}">
                <a16:creationId xmlns:a16="http://schemas.microsoft.com/office/drawing/2014/main" id="{841FA052-0337-6D2D-A8EF-958A5958EE20}"/>
              </a:ext>
              <a:ext uri="{C183D7F6-B498-43B3-948B-1728B52AA6E4}">
                <adec:decorative xmlns:adec="http://schemas.microsoft.com/office/drawing/2017/decorative" val="1"/>
              </a:ext>
            </a:extLst>
          </p:cNvPr>
          <p:cNvGrpSpPr/>
          <p:nvPr/>
        </p:nvGrpSpPr>
        <p:grpSpPr>
          <a:xfrm>
            <a:off x="4225139" y="3748743"/>
            <a:ext cx="1266245" cy="845331"/>
            <a:chOff x="7702550" y="904875"/>
            <a:chExt cx="1096963" cy="735013"/>
          </a:xfrm>
        </p:grpSpPr>
        <p:sp>
          <p:nvSpPr>
            <p:cNvPr id="32" name="Freeform 77">
              <a:extLst>
                <a:ext uri="{FF2B5EF4-FFF2-40B4-BE49-F238E27FC236}">
                  <a16:creationId xmlns:a16="http://schemas.microsoft.com/office/drawing/2014/main" id="{B705A921-36C1-73C6-C2ED-F3281233A55E}"/>
                </a:ext>
              </a:extLst>
            </p:cNvPr>
            <p:cNvSpPr>
              <a:spLocks/>
            </p:cNvSpPr>
            <p:nvPr/>
          </p:nvSpPr>
          <p:spPr bwMode="auto">
            <a:xfrm>
              <a:off x="8372475" y="1062038"/>
              <a:ext cx="192088" cy="220663"/>
            </a:xfrm>
            <a:custGeom>
              <a:avLst/>
              <a:gdLst>
                <a:gd name="T0" fmla="*/ 77 w 608"/>
                <a:gd name="T1" fmla="*/ 683 h 702"/>
                <a:gd name="T2" fmla="*/ 206 w 608"/>
                <a:gd name="T3" fmla="*/ 664 h 702"/>
                <a:gd name="T4" fmla="*/ 588 w 608"/>
                <a:gd name="T5" fmla="*/ 104 h 702"/>
                <a:gd name="T6" fmla="*/ 531 w 608"/>
                <a:gd name="T7" fmla="*/ 18 h 702"/>
                <a:gd name="T8" fmla="*/ 531 w 608"/>
                <a:gd name="T9" fmla="*/ 18 h 702"/>
                <a:gd name="T10" fmla="*/ 403 w 608"/>
                <a:gd name="T11" fmla="*/ 38 h 702"/>
                <a:gd name="T12" fmla="*/ 20 w 608"/>
                <a:gd name="T13" fmla="*/ 598 h 702"/>
                <a:gd name="T14" fmla="*/ 77 w 608"/>
                <a:gd name="T15" fmla="*/ 683 h 7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8" h="702">
                  <a:moveTo>
                    <a:pt x="77" y="683"/>
                  </a:moveTo>
                  <a:cubicBezTo>
                    <a:pt x="128" y="702"/>
                    <a:pt x="186" y="693"/>
                    <a:pt x="206" y="664"/>
                  </a:cubicBezTo>
                  <a:cubicBezTo>
                    <a:pt x="588" y="104"/>
                    <a:pt x="588" y="104"/>
                    <a:pt x="588" y="104"/>
                  </a:cubicBezTo>
                  <a:cubicBezTo>
                    <a:pt x="608" y="75"/>
                    <a:pt x="583" y="37"/>
                    <a:pt x="531" y="18"/>
                  </a:cubicBezTo>
                  <a:cubicBezTo>
                    <a:pt x="531" y="18"/>
                    <a:pt x="531" y="18"/>
                    <a:pt x="531" y="18"/>
                  </a:cubicBezTo>
                  <a:cubicBezTo>
                    <a:pt x="480" y="0"/>
                    <a:pt x="423" y="9"/>
                    <a:pt x="403" y="38"/>
                  </a:cubicBezTo>
                  <a:cubicBezTo>
                    <a:pt x="20" y="598"/>
                    <a:pt x="20" y="598"/>
                    <a:pt x="20" y="598"/>
                  </a:cubicBezTo>
                  <a:cubicBezTo>
                    <a:pt x="0" y="627"/>
                    <a:pt x="26" y="665"/>
                    <a:pt x="77" y="683"/>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3" name="Freeform 78">
              <a:extLst>
                <a:ext uri="{FF2B5EF4-FFF2-40B4-BE49-F238E27FC236}">
                  <a16:creationId xmlns:a16="http://schemas.microsoft.com/office/drawing/2014/main" id="{D21FC223-C356-0686-C9A6-00B0F5D66195}"/>
                </a:ext>
              </a:extLst>
            </p:cNvPr>
            <p:cNvSpPr>
              <a:spLocks/>
            </p:cNvSpPr>
            <p:nvPr/>
          </p:nvSpPr>
          <p:spPr bwMode="auto">
            <a:xfrm>
              <a:off x="8607425" y="1068388"/>
              <a:ext cx="192088" cy="220663"/>
            </a:xfrm>
            <a:custGeom>
              <a:avLst/>
              <a:gdLst>
                <a:gd name="T0" fmla="*/ 531 w 608"/>
                <a:gd name="T1" fmla="*/ 683 h 701"/>
                <a:gd name="T2" fmla="*/ 403 w 608"/>
                <a:gd name="T3" fmla="*/ 663 h 701"/>
                <a:gd name="T4" fmla="*/ 20 w 608"/>
                <a:gd name="T5" fmla="*/ 103 h 701"/>
                <a:gd name="T6" fmla="*/ 77 w 608"/>
                <a:gd name="T7" fmla="*/ 18 h 701"/>
                <a:gd name="T8" fmla="*/ 77 w 608"/>
                <a:gd name="T9" fmla="*/ 18 h 701"/>
                <a:gd name="T10" fmla="*/ 205 w 608"/>
                <a:gd name="T11" fmla="*/ 37 h 701"/>
                <a:gd name="T12" fmla="*/ 588 w 608"/>
                <a:gd name="T13" fmla="*/ 597 h 701"/>
                <a:gd name="T14" fmla="*/ 531 w 608"/>
                <a:gd name="T15" fmla="*/ 683 h 7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8" h="701">
                  <a:moveTo>
                    <a:pt x="531" y="683"/>
                  </a:moveTo>
                  <a:cubicBezTo>
                    <a:pt x="480" y="701"/>
                    <a:pt x="423" y="692"/>
                    <a:pt x="403" y="663"/>
                  </a:cubicBezTo>
                  <a:cubicBezTo>
                    <a:pt x="20" y="103"/>
                    <a:pt x="20" y="103"/>
                    <a:pt x="20" y="103"/>
                  </a:cubicBezTo>
                  <a:cubicBezTo>
                    <a:pt x="0" y="74"/>
                    <a:pt x="26" y="36"/>
                    <a:pt x="77" y="18"/>
                  </a:cubicBezTo>
                  <a:cubicBezTo>
                    <a:pt x="77" y="18"/>
                    <a:pt x="77" y="18"/>
                    <a:pt x="77" y="18"/>
                  </a:cubicBezTo>
                  <a:cubicBezTo>
                    <a:pt x="128" y="0"/>
                    <a:pt x="186" y="8"/>
                    <a:pt x="205" y="37"/>
                  </a:cubicBezTo>
                  <a:cubicBezTo>
                    <a:pt x="588" y="597"/>
                    <a:pt x="588" y="597"/>
                    <a:pt x="588" y="597"/>
                  </a:cubicBezTo>
                  <a:cubicBezTo>
                    <a:pt x="608" y="626"/>
                    <a:pt x="582" y="665"/>
                    <a:pt x="531" y="683"/>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4" name="Freeform 79">
              <a:extLst>
                <a:ext uri="{FF2B5EF4-FFF2-40B4-BE49-F238E27FC236}">
                  <a16:creationId xmlns:a16="http://schemas.microsoft.com/office/drawing/2014/main" id="{6069902E-C2AF-31AB-9DA9-61C2667DDC61}"/>
                </a:ext>
              </a:extLst>
            </p:cNvPr>
            <p:cNvSpPr>
              <a:spLocks/>
            </p:cNvSpPr>
            <p:nvPr/>
          </p:nvSpPr>
          <p:spPr bwMode="auto">
            <a:xfrm>
              <a:off x="8485188" y="1304925"/>
              <a:ext cx="82550" cy="334963"/>
            </a:xfrm>
            <a:custGeom>
              <a:avLst/>
              <a:gdLst>
                <a:gd name="T0" fmla="*/ 1 w 262"/>
                <a:gd name="T1" fmla="*/ 960 h 1059"/>
                <a:gd name="T2" fmla="*/ 95 w 262"/>
                <a:gd name="T3" fmla="*/ 1054 h 1059"/>
                <a:gd name="T4" fmla="*/ 145 w 262"/>
                <a:gd name="T5" fmla="*/ 1056 h 1059"/>
                <a:gd name="T6" fmla="*/ 246 w 262"/>
                <a:gd name="T7" fmla="*/ 967 h 1059"/>
                <a:gd name="T8" fmla="*/ 261 w 262"/>
                <a:gd name="T9" fmla="*/ 81 h 1059"/>
                <a:gd name="T10" fmla="*/ 138 w 262"/>
                <a:gd name="T11" fmla="*/ 1 h 1059"/>
                <a:gd name="T12" fmla="*/ 13 w 262"/>
                <a:gd name="T13" fmla="*/ 87 h 1059"/>
                <a:gd name="T14" fmla="*/ 1 w 262"/>
                <a:gd name="T15" fmla="*/ 960 h 10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2" h="1059">
                  <a:moveTo>
                    <a:pt x="1" y="960"/>
                  </a:moveTo>
                  <a:cubicBezTo>
                    <a:pt x="0" y="1003"/>
                    <a:pt x="27" y="1059"/>
                    <a:pt x="95" y="1054"/>
                  </a:cubicBezTo>
                  <a:cubicBezTo>
                    <a:pt x="145" y="1056"/>
                    <a:pt x="145" y="1056"/>
                    <a:pt x="145" y="1056"/>
                  </a:cubicBezTo>
                  <a:cubicBezTo>
                    <a:pt x="214" y="1051"/>
                    <a:pt x="245" y="1009"/>
                    <a:pt x="246" y="967"/>
                  </a:cubicBezTo>
                  <a:cubicBezTo>
                    <a:pt x="261" y="81"/>
                    <a:pt x="261" y="81"/>
                    <a:pt x="261" y="81"/>
                  </a:cubicBezTo>
                  <a:cubicBezTo>
                    <a:pt x="262" y="38"/>
                    <a:pt x="218" y="0"/>
                    <a:pt x="138" y="1"/>
                  </a:cubicBezTo>
                  <a:cubicBezTo>
                    <a:pt x="72" y="1"/>
                    <a:pt x="13" y="44"/>
                    <a:pt x="13" y="87"/>
                  </a:cubicBezTo>
                  <a:lnTo>
                    <a:pt x="1" y="960"/>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2" name="Freeform 80">
              <a:extLst>
                <a:ext uri="{FF2B5EF4-FFF2-40B4-BE49-F238E27FC236}">
                  <a16:creationId xmlns:a16="http://schemas.microsoft.com/office/drawing/2014/main" id="{5AEDB6A9-30DC-5320-33F1-BE5CE83BB02E}"/>
                </a:ext>
              </a:extLst>
            </p:cNvPr>
            <p:cNvSpPr>
              <a:spLocks/>
            </p:cNvSpPr>
            <p:nvPr/>
          </p:nvSpPr>
          <p:spPr bwMode="auto">
            <a:xfrm>
              <a:off x="8594725" y="1304925"/>
              <a:ext cx="84138" cy="334963"/>
            </a:xfrm>
            <a:custGeom>
              <a:avLst/>
              <a:gdLst>
                <a:gd name="T0" fmla="*/ 1 w 262"/>
                <a:gd name="T1" fmla="*/ 960 h 1059"/>
                <a:gd name="T2" fmla="*/ 95 w 262"/>
                <a:gd name="T3" fmla="*/ 1054 h 1059"/>
                <a:gd name="T4" fmla="*/ 145 w 262"/>
                <a:gd name="T5" fmla="*/ 1056 h 1059"/>
                <a:gd name="T6" fmla="*/ 246 w 262"/>
                <a:gd name="T7" fmla="*/ 967 h 1059"/>
                <a:gd name="T8" fmla="*/ 261 w 262"/>
                <a:gd name="T9" fmla="*/ 81 h 1059"/>
                <a:gd name="T10" fmla="*/ 138 w 262"/>
                <a:gd name="T11" fmla="*/ 1 h 1059"/>
                <a:gd name="T12" fmla="*/ 12 w 262"/>
                <a:gd name="T13" fmla="*/ 87 h 1059"/>
                <a:gd name="T14" fmla="*/ 1 w 262"/>
                <a:gd name="T15" fmla="*/ 960 h 10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2" h="1059">
                  <a:moveTo>
                    <a:pt x="1" y="960"/>
                  </a:moveTo>
                  <a:cubicBezTo>
                    <a:pt x="0" y="1003"/>
                    <a:pt x="26" y="1059"/>
                    <a:pt x="95" y="1054"/>
                  </a:cubicBezTo>
                  <a:cubicBezTo>
                    <a:pt x="145" y="1056"/>
                    <a:pt x="145" y="1056"/>
                    <a:pt x="145" y="1056"/>
                  </a:cubicBezTo>
                  <a:cubicBezTo>
                    <a:pt x="213" y="1051"/>
                    <a:pt x="245" y="1009"/>
                    <a:pt x="246" y="967"/>
                  </a:cubicBezTo>
                  <a:cubicBezTo>
                    <a:pt x="261" y="81"/>
                    <a:pt x="261" y="81"/>
                    <a:pt x="261" y="81"/>
                  </a:cubicBezTo>
                  <a:cubicBezTo>
                    <a:pt x="262" y="38"/>
                    <a:pt x="218" y="0"/>
                    <a:pt x="138" y="1"/>
                  </a:cubicBezTo>
                  <a:cubicBezTo>
                    <a:pt x="71" y="1"/>
                    <a:pt x="13" y="44"/>
                    <a:pt x="12" y="87"/>
                  </a:cubicBezTo>
                  <a:lnTo>
                    <a:pt x="1" y="960"/>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3" name="Freeform 81">
              <a:extLst>
                <a:ext uri="{FF2B5EF4-FFF2-40B4-BE49-F238E27FC236}">
                  <a16:creationId xmlns:a16="http://schemas.microsoft.com/office/drawing/2014/main" id="{5976A26E-F6E9-4899-5203-D5830CF15C23}"/>
                </a:ext>
              </a:extLst>
            </p:cNvPr>
            <p:cNvSpPr>
              <a:spLocks/>
            </p:cNvSpPr>
            <p:nvPr/>
          </p:nvSpPr>
          <p:spPr bwMode="auto">
            <a:xfrm>
              <a:off x="8489950" y="1057275"/>
              <a:ext cx="187325" cy="307975"/>
            </a:xfrm>
            <a:custGeom>
              <a:avLst/>
              <a:gdLst>
                <a:gd name="T0" fmla="*/ 598 w 598"/>
                <a:gd name="T1" fmla="*/ 851 h 977"/>
                <a:gd name="T2" fmla="*/ 423 w 598"/>
                <a:gd name="T3" fmla="*/ 977 h 977"/>
                <a:gd name="T4" fmla="*/ 175 w 598"/>
                <a:gd name="T5" fmla="*/ 977 h 977"/>
                <a:gd name="T6" fmla="*/ 0 w 598"/>
                <a:gd name="T7" fmla="*/ 851 h 977"/>
                <a:gd name="T8" fmla="*/ 0 w 598"/>
                <a:gd name="T9" fmla="*/ 125 h 977"/>
                <a:gd name="T10" fmla="*/ 175 w 598"/>
                <a:gd name="T11" fmla="*/ 0 h 977"/>
                <a:gd name="T12" fmla="*/ 423 w 598"/>
                <a:gd name="T13" fmla="*/ 0 h 977"/>
                <a:gd name="T14" fmla="*/ 598 w 598"/>
                <a:gd name="T15" fmla="*/ 125 h 977"/>
                <a:gd name="T16" fmla="*/ 598 w 598"/>
                <a:gd name="T17" fmla="*/ 851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8" h="977">
                  <a:moveTo>
                    <a:pt x="598" y="851"/>
                  </a:moveTo>
                  <a:cubicBezTo>
                    <a:pt x="598" y="921"/>
                    <a:pt x="520" y="977"/>
                    <a:pt x="423" y="977"/>
                  </a:cubicBezTo>
                  <a:cubicBezTo>
                    <a:pt x="175" y="977"/>
                    <a:pt x="175" y="977"/>
                    <a:pt x="175" y="977"/>
                  </a:cubicBezTo>
                  <a:cubicBezTo>
                    <a:pt x="78" y="977"/>
                    <a:pt x="0" y="921"/>
                    <a:pt x="0" y="851"/>
                  </a:cubicBezTo>
                  <a:cubicBezTo>
                    <a:pt x="0" y="125"/>
                    <a:pt x="0" y="125"/>
                    <a:pt x="0" y="125"/>
                  </a:cubicBezTo>
                  <a:cubicBezTo>
                    <a:pt x="0" y="56"/>
                    <a:pt x="78" y="0"/>
                    <a:pt x="175" y="0"/>
                  </a:cubicBezTo>
                  <a:cubicBezTo>
                    <a:pt x="423" y="0"/>
                    <a:pt x="423" y="0"/>
                    <a:pt x="423" y="0"/>
                  </a:cubicBezTo>
                  <a:cubicBezTo>
                    <a:pt x="520" y="0"/>
                    <a:pt x="598" y="56"/>
                    <a:pt x="598" y="125"/>
                  </a:cubicBezTo>
                  <a:lnTo>
                    <a:pt x="598" y="851"/>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4" name="Oval 82">
              <a:extLst>
                <a:ext uri="{FF2B5EF4-FFF2-40B4-BE49-F238E27FC236}">
                  <a16:creationId xmlns:a16="http://schemas.microsoft.com/office/drawing/2014/main" id="{BB46CBF8-D1BD-5253-8762-FB7229B3C3C8}"/>
                </a:ext>
              </a:extLst>
            </p:cNvPr>
            <p:cNvSpPr>
              <a:spLocks noChangeArrowheads="1"/>
            </p:cNvSpPr>
            <p:nvPr/>
          </p:nvSpPr>
          <p:spPr bwMode="auto">
            <a:xfrm>
              <a:off x="8524875" y="904875"/>
              <a:ext cx="125413" cy="144463"/>
            </a:xfrm>
            <a:prstGeom prst="ellipse">
              <a:avLst/>
            </a:pr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5" name="Freeform 83">
              <a:extLst>
                <a:ext uri="{FF2B5EF4-FFF2-40B4-BE49-F238E27FC236}">
                  <a16:creationId xmlns:a16="http://schemas.microsoft.com/office/drawing/2014/main" id="{0F5AA6F6-707E-485C-B4D8-CA6E11CF05A2}"/>
                </a:ext>
              </a:extLst>
            </p:cNvPr>
            <p:cNvSpPr>
              <a:spLocks/>
            </p:cNvSpPr>
            <p:nvPr/>
          </p:nvSpPr>
          <p:spPr bwMode="auto">
            <a:xfrm>
              <a:off x="7891463" y="1093788"/>
              <a:ext cx="150813" cy="195263"/>
            </a:xfrm>
            <a:custGeom>
              <a:avLst/>
              <a:gdLst>
                <a:gd name="T0" fmla="*/ 431 w 477"/>
                <a:gd name="T1" fmla="*/ 598 h 619"/>
                <a:gd name="T2" fmla="*/ 341 w 477"/>
                <a:gd name="T3" fmla="*/ 591 h 619"/>
                <a:gd name="T4" fmla="*/ 17 w 477"/>
                <a:gd name="T5" fmla="*/ 107 h 619"/>
                <a:gd name="T6" fmla="*/ 46 w 477"/>
                <a:gd name="T7" fmla="*/ 22 h 619"/>
                <a:gd name="T8" fmla="*/ 46 w 477"/>
                <a:gd name="T9" fmla="*/ 22 h 619"/>
                <a:gd name="T10" fmla="*/ 135 w 477"/>
                <a:gd name="T11" fmla="*/ 28 h 619"/>
                <a:gd name="T12" fmla="*/ 460 w 477"/>
                <a:gd name="T13" fmla="*/ 513 h 619"/>
                <a:gd name="T14" fmla="*/ 431 w 477"/>
                <a:gd name="T15" fmla="*/ 598 h 6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7" h="619">
                  <a:moveTo>
                    <a:pt x="431" y="598"/>
                  </a:moveTo>
                  <a:cubicBezTo>
                    <a:pt x="398" y="619"/>
                    <a:pt x="358" y="617"/>
                    <a:pt x="341" y="591"/>
                  </a:cubicBezTo>
                  <a:cubicBezTo>
                    <a:pt x="17" y="107"/>
                    <a:pt x="17" y="107"/>
                    <a:pt x="17" y="107"/>
                  </a:cubicBezTo>
                  <a:cubicBezTo>
                    <a:pt x="0" y="82"/>
                    <a:pt x="13" y="44"/>
                    <a:pt x="46" y="22"/>
                  </a:cubicBezTo>
                  <a:cubicBezTo>
                    <a:pt x="46" y="22"/>
                    <a:pt x="46" y="22"/>
                    <a:pt x="46" y="22"/>
                  </a:cubicBezTo>
                  <a:cubicBezTo>
                    <a:pt x="79" y="0"/>
                    <a:pt x="119" y="3"/>
                    <a:pt x="135" y="28"/>
                  </a:cubicBezTo>
                  <a:cubicBezTo>
                    <a:pt x="460" y="513"/>
                    <a:pt x="460" y="513"/>
                    <a:pt x="460" y="513"/>
                  </a:cubicBezTo>
                  <a:cubicBezTo>
                    <a:pt x="477" y="538"/>
                    <a:pt x="464" y="576"/>
                    <a:pt x="431" y="598"/>
                  </a:cubicBezTo>
                  <a:close/>
                </a:path>
              </a:pathLst>
            </a:custGeom>
            <a:solidFill>
              <a:srgbClr val="0061C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6" name="Freeform 84">
              <a:extLst>
                <a:ext uri="{FF2B5EF4-FFF2-40B4-BE49-F238E27FC236}">
                  <a16:creationId xmlns:a16="http://schemas.microsoft.com/office/drawing/2014/main" id="{F2DFE38D-C64F-D02F-F9D5-86BD117C886E}"/>
                </a:ext>
              </a:extLst>
            </p:cNvPr>
            <p:cNvSpPr>
              <a:spLocks/>
            </p:cNvSpPr>
            <p:nvPr/>
          </p:nvSpPr>
          <p:spPr bwMode="auto">
            <a:xfrm>
              <a:off x="7702550" y="1093788"/>
              <a:ext cx="149225" cy="195263"/>
            </a:xfrm>
            <a:custGeom>
              <a:avLst/>
              <a:gdLst>
                <a:gd name="T0" fmla="*/ 46 w 476"/>
                <a:gd name="T1" fmla="*/ 598 h 619"/>
                <a:gd name="T2" fmla="*/ 135 w 476"/>
                <a:gd name="T3" fmla="*/ 591 h 619"/>
                <a:gd name="T4" fmla="*/ 460 w 476"/>
                <a:gd name="T5" fmla="*/ 107 h 619"/>
                <a:gd name="T6" fmla="*/ 431 w 476"/>
                <a:gd name="T7" fmla="*/ 22 h 619"/>
                <a:gd name="T8" fmla="*/ 431 w 476"/>
                <a:gd name="T9" fmla="*/ 22 h 619"/>
                <a:gd name="T10" fmla="*/ 341 w 476"/>
                <a:gd name="T11" fmla="*/ 28 h 619"/>
                <a:gd name="T12" fmla="*/ 17 w 476"/>
                <a:gd name="T13" fmla="*/ 513 h 619"/>
                <a:gd name="T14" fmla="*/ 46 w 476"/>
                <a:gd name="T15" fmla="*/ 598 h 6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6" h="619">
                  <a:moveTo>
                    <a:pt x="46" y="598"/>
                  </a:moveTo>
                  <a:cubicBezTo>
                    <a:pt x="78" y="619"/>
                    <a:pt x="119" y="617"/>
                    <a:pt x="135" y="591"/>
                  </a:cubicBezTo>
                  <a:cubicBezTo>
                    <a:pt x="460" y="107"/>
                    <a:pt x="460" y="107"/>
                    <a:pt x="460" y="107"/>
                  </a:cubicBezTo>
                  <a:cubicBezTo>
                    <a:pt x="476" y="82"/>
                    <a:pt x="464" y="44"/>
                    <a:pt x="431" y="22"/>
                  </a:cubicBezTo>
                  <a:cubicBezTo>
                    <a:pt x="431" y="22"/>
                    <a:pt x="431" y="22"/>
                    <a:pt x="431" y="22"/>
                  </a:cubicBezTo>
                  <a:cubicBezTo>
                    <a:pt x="398" y="0"/>
                    <a:pt x="358" y="3"/>
                    <a:pt x="341" y="28"/>
                  </a:cubicBezTo>
                  <a:cubicBezTo>
                    <a:pt x="17" y="513"/>
                    <a:pt x="17" y="513"/>
                    <a:pt x="17" y="513"/>
                  </a:cubicBezTo>
                  <a:cubicBezTo>
                    <a:pt x="0" y="538"/>
                    <a:pt x="13" y="576"/>
                    <a:pt x="46" y="598"/>
                  </a:cubicBezTo>
                  <a:close/>
                </a:path>
              </a:pathLst>
            </a:custGeom>
            <a:solidFill>
              <a:srgbClr val="0061C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7" name="Freeform 85">
              <a:extLst>
                <a:ext uri="{FF2B5EF4-FFF2-40B4-BE49-F238E27FC236}">
                  <a16:creationId xmlns:a16="http://schemas.microsoft.com/office/drawing/2014/main" id="{39D35556-2B4E-1482-5D20-FBA3144C0D19}"/>
                </a:ext>
              </a:extLst>
            </p:cNvPr>
            <p:cNvSpPr>
              <a:spLocks/>
            </p:cNvSpPr>
            <p:nvPr/>
          </p:nvSpPr>
          <p:spPr bwMode="auto">
            <a:xfrm>
              <a:off x="7785100" y="1322388"/>
              <a:ext cx="88900" cy="317500"/>
            </a:xfrm>
            <a:custGeom>
              <a:avLst/>
              <a:gdLst>
                <a:gd name="T0" fmla="*/ 5 w 282"/>
                <a:gd name="T1" fmla="*/ 909 h 1007"/>
                <a:gd name="T2" fmla="*/ 83 w 282"/>
                <a:gd name="T3" fmla="*/ 998 h 1007"/>
                <a:gd name="T4" fmla="*/ 83 w 282"/>
                <a:gd name="T5" fmla="*/ 998 h 1007"/>
                <a:gd name="T6" fmla="*/ 178 w 282"/>
                <a:gd name="T7" fmla="*/ 941 h 1007"/>
                <a:gd name="T8" fmla="*/ 277 w 282"/>
                <a:gd name="T9" fmla="*/ 98 h 1007"/>
                <a:gd name="T10" fmla="*/ 199 w 282"/>
                <a:gd name="T11" fmla="*/ 9 h 1007"/>
                <a:gd name="T12" fmla="*/ 199 w 282"/>
                <a:gd name="T13" fmla="*/ 9 h 1007"/>
                <a:gd name="T14" fmla="*/ 104 w 282"/>
                <a:gd name="T15" fmla="*/ 65 h 1007"/>
                <a:gd name="T16" fmla="*/ 5 w 282"/>
                <a:gd name="T17" fmla="*/ 909 h 1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2" h="1007">
                  <a:moveTo>
                    <a:pt x="5" y="909"/>
                  </a:moveTo>
                  <a:cubicBezTo>
                    <a:pt x="0" y="949"/>
                    <a:pt x="35" y="989"/>
                    <a:pt x="83" y="998"/>
                  </a:cubicBezTo>
                  <a:cubicBezTo>
                    <a:pt x="83" y="998"/>
                    <a:pt x="83" y="998"/>
                    <a:pt x="83" y="998"/>
                  </a:cubicBezTo>
                  <a:cubicBezTo>
                    <a:pt x="130" y="1007"/>
                    <a:pt x="173" y="982"/>
                    <a:pt x="178" y="941"/>
                  </a:cubicBezTo>
                  <a:cubicBezTo>
                    <a:pt x="277" y="98"/>
                    <a:pt x="277" y="98"/>
                    <a:pt x="277" y="98"/>
                  </a:cubicBezTo>
                  <a:cubicBezTo>
                    <a:pt x="282" y="58"/>
                    <a:pt x="247" y="18"/>
                    <a:pt x="199" y="9"/>
                  </a:cubicBezTo>
                  <a:cubicBezTo>
                    <a:pt x="199" y="9"/>
                    <a:pt x="199" y="9"/>
                    <a:pt x="199" y="9"/>
                  </a:cubicBezTo>
                  <a:cubicBezTo>
                    <a:pt x="151" y="0"/>
                    <a:pt x="109" y="25"/>
                    <a:pt x="104" y="65"/>
                  </a:cubicBezTo>
                  <a:lnTo>
                    <a:pt x="5" y="909"/>
                  </a:lnTo>
                  <a:close/>
                </a:path>
              </a:pathLst>
            </a:custGeom>
            <a:solidFill>
              <a:srgbClr val="0061C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8" name="Freeform 86">
              <a:extLst>
                <a:ext uri="{FF2B5EF4-FFF2-40B4-BE49-F238E27FC236}">
                  <a16:creationId xmlns:a16="http://schemas.microsoft.com/office/drawing/2014/main" id="{E3610852-9C5B-DDC3-EF41-577B96FDC8C5}"/>
                </a:ext>
              </a:extLst>
            </p:cNvPr>
            <p:cNvSpPr>
              <a:spLocks/>
            </p:cNvSpPr>
            <p:nvPr/>
          </p:nvSpPr>
          <p:spPr bwMode="auto">
            <a:xfrm>
              <a:off x="7872413" y="1322388"/>
              <a:ext cx="88900" cy="317500"/>
            </a:xfrm>
            <a:custGeom>
              <a:avLst/>
              <a:gdLst>
                <a:gd name="T0" fmla="*/ 277 w 282"/>
                <a:gd name="T1" fmla="*/ 909 h 1007"/>
                <a:gd name="T2" fmla="*/ 199 w 282"/>
                <a:gd name="T3" fmla="*/ 998 h 1007"/>
                <a:gd name="T4" fmla="*/ 199 w 282"/>
                <a:gd name="T5" fmla="*/ 998 h 1007"/>
                <a:gd name="T6" fmla="*/ 104 w 282"/>
                <a:gd name="T7" fmla="*/ 941 h 1007"/>
                <a:gd name="T8" fmla="*/ 5 w 282"/>
                <a:gd name="T9" fmla="*/ 98 h 1007"/>
                <a:gd name="T10" fmla="*/ 83 w 282"/>
                <a:gd name="T11" fmla="*/ 9 h 1007"/>
                <a:gd name="T12" fmla="*/ 83 w 282"/>
                <a:gd name="T13" fmla="*/ 9 h 1007"/>
                <a:gd name="T14" fmla="*/ 178 w 282"/>
                <a:gd name="T15" fmla="*/ 65 h 1007"/>
                <a:gd name="T16" fmla="*/ 277 w 282"/>
                <a:gd name="T17" fmla="*/ 909 h 1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2" h="1007">
                  <a:moveTo>
                    <a:pt x="277" y="909"/>
                  </a:moveTo>
                  <a:cubicBezTo>
                    <a:pt x="282" y="949"/>
                    <a:pt x="247" y="989"/>
                    <a:pt x="199" y="998"/>
                  </a:cubicBezTo>
                  <a:cubicBezTo>
                    <a:pt x="199" y="998"/>
                    <a:pt x="199" y="998"/>
                    <a:pt x="199" y="998"/>
                  </a:cubicBezTo>
                  <a:cubicBezTo>
                    <a:pt x="151" y="1007"/>
                    <a:pt x="109" y="982"/>
                    <a:pt x="104" y="941"/>
                  </a:cubicBezTo>
                  <a:cubicBezTo>
                    <a:pt x="5" y="98"/>
                    <a:pt x="5" y="98"/>
                    <a:pt x="5" y="98"/>
                  </a:cubicBezTo>
                  <a:cubicBezTo>
                    <a:pt x="0" y="58"/>
                    <a:pt x="35" y="18"/>
                    <a:pt x="83" y="9"/>
                  </a:cubicBezTo>
                  <a:cubicBezTo>
                    <a:pt x="83" y="9"/>
                    <a:pt x="83" y="9"/>
                    <a:pt x="83" y="9"/>
                  </a:cubicBezTo>
                  <a:cubicBezTo>
                    <a:pt x="130" y="0"/>
                    <a:pt x="173" y="25"/>
                    <a:pt x="178" y="65"/>
                  </a:cubicBezTo>
                  <a:lnTo>
                    <a:pt x="277" y="909"/>
                  </a:lnTo>
                  <a:close/>
                </a:path>
              </a:pathLst>
            </a:custGeom>
            <a:solidFill>
              <a:srgbClr val="0061C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9" name="Freeform 87">
              <a:extLst>
                <a:ext uri="{FF2B5EF4-FFF2-40B4-BE49-F238E27FC236}">
                  <a16:creationId xmlns:a16="http://schemas.microsoft.com/office/drawing/2014/main" id="{D1315FCC-A7C7-B6C8-1A78-83A16E2DC803}"/>
                </a:ext>
              </a:extLst>
            </p:cNvPr>
            <p:cNvSpPr>
              <a:spLocks/>
            </p:cNvSpPr>
            <p:nvPr/>
          </p:nvSpPr>
          <p:spPr bwMode="auto">
            <a:xfrm>
              <a:off x="7800974" y="1084263"/>
              <a:ext cx="144463" cy="188913"/>
            </a:xfrm>
            <a:custGeom>
              <a:avLst/>
              <a:gdLst>
                <a:gd name="T0" fmla="*/ 353 w 461"/>
                <a:gd name="T1" fmla="*/ 18 h 596"/>
                <a:gd name="T2" fmla="*/ 112 w 461"/>
                <a:gd name="T3" fmla="*/ 18 h 596"/>
                <a:gd name="T4" fmla="*/ 0 w 461"/>
                <a:gd name="T5" fmla="*/ 137 h 596"/>
                <a:gd name="T6" fmla="*/ 55 w 461"/>
                <a:gd name="T7" fmla="*/ 590 h 596"/>
                <a:gd name="T8" fmla="*/ 406 w 461"/>
                <a:gd name="T9" fmla="*/ 589 h 596"/>
                <a:gd name="T10" fmla="*/ 461 w 461"/>
                <a:gd name="T11" fmla="*/ 137 h 596"/>
                <a:gd name="T12" fmla="*/ 353 w 461"/>
                <a:gd name="T13" fmla="*/ 18 h 596"/>
              </a:gdLst>
              <a:ahLst/>
              <a:cxnLst>
                <a:cxn ang="0">
                  <a:pos x="T0" y="T1"/>
                </a:cxn>
                <a:cxn ang="0">
                  <a:pos x="T2" y="T3"/>
                </a:cxn>
                <a:cxn ang="0">
                  <a:pos x="T4" y="T5"/>
                </a:cxn>
                <a:cxn ang="0">
                  <a:pos x="T6" y="T7"/>
                </a:cxn>
                <a:cxn ang="0">
                  <a:pos x="T8" y="T9"/>
                </a:cxn>
                <a:cxn ang="0">
                  <a:pos x="T10" y="T11"/>
                </a:cxn>
                <a:cxn ang="0">
                  <a:pos x="T12" y="T13"/>
                </a:cxn>
              </a:cxnLst>
              <a:rect l="0" t="0" r="r" b="b"/>
              <a:pathLst>
                <a:path w="461" h="596">
                  <a:moveTo>
                    <a:pt x="353" y="18"/>
                  </a:moveTo>
                  <a:cubicBezTo>
                    <a:pt x="300" y="0"/>
                    <a:pt x="183" y="0"/>
                    <a:pt x="112" y="18"/>
                  </a:cubicBezTo>
                  <a:cubicBezTo>
                    <a:pt x="48" y="28"/>
                    <a:pt x="0" y="77"/>
                    <a:pt x="0" y="137"/>
                  </a:cubicBezTo>
                  <a:cubicBezTo>
                    <a:pt x="55" y="590"/>
                    <a:pt x="55" y="590"/>
                    <a:pt x="55" y="590"/>
                  </a:cubicBezTo>
                  <a:cubicBezTo>
                    <a:pt x="203" y="596"/>
                    <a:pt x="227" y="589"/>
                    <a:pt x="406" y="589"/>
                  </a:cubicBezTo>
                  <a:cubicBezTo>
                    <a:pt x="461" y="137"/>
                    <a:pt x="461" y="137"/>
                    <a:pt x="461" y="137"/>
                  </a:cubicBezTo>
                  <a:cubicBezTo>
                    <a:pt x="461" y="79"/>
                    <a:pt x="415" y="29"/>
                    <a:pt x="353" y="18"/>
                  </a:cubicBezTo>
                  <a:close/>
                </a:path>
              </a:pathLst>
            </a:custGeom>
            <a:solidFill>
              <a:srgbClr val="0061C4"/>
            </a:solidFill>
            <a:ln>
              <a:noFill/>
            </a:ln>
          </p:spPr>
          <p:txBody>
            <a:bodyPr vert="horz" wrap="square" lIns="91440" tIns="45720" rIns="91440" bIns="45720" numCol="1" anchor="t" anchorCtr="0" compatLnSpc="1">
              <a:prstTxWarp prst="textNoShape">
                <a:avLst/>
              </a:prstTxWarp>
            </a:bodyPr>
            <a:lstStyle/>
            <a:p>
              <a:endParaRPr lang="en-US" dirty="0">
                <a:solidFill>
                  <a:srgbClr val="FFFFFF"/>
                </a:solidFill>
              </a:endParaRPr>
            </a:p>
          </p:txBody>
        </p:sp>
        <p:sp>
          <p:nvSpPr>
            <p:cNvPr id="50" name="Freeform 88">
              <a:extLst>
                <a:ext uri="{FF2B5EF4-FFF2-40B4-BE49-F238E27FC236}">
                  <a16:creationId xmlns:a16="http://schemas.microsoft.com/office/drawing/2014/main" id="{46953B0E-52C1-6A8A-324B-8079680FE3E1}"/>
                </a:ext>
              </a:extLst>
            </p:cNvPr>
            <p:cNvSpPr>
              <a:spLocks/>
            </p:cNvSpPr>
            <p:nvPr/>
          </p:nvSpPr>
          <p:spPr bwMode="auto">
            <a:xfrm>
              <a:off x="7802563" y="935038"/>
              <a:ext cx="141288" cy="146050"/>
            </a:xfrm>
            <a:custGeom>
              <a:avLst/>
              <a:gdLst>
                <a:gd name="T0" fmla="*/ 440 w 447"/>
                <a:gd name="T1" fmla="*/ 275 h 462"/>
                <a:gd name="T2" fmla="*/ 223 w 447"/>
                <a:gd name="T3" fmla="*/ 0 h 462"/>
                <a:gd name="T4" fmla="*/ 7 w 447"/>
                <a:gd name="T5" fmla="*/ 275 h 462"/>
                <a:gd name="T6" fmla="*/ 20 w 447"/>
                <a:gd name="T7" fmla="*/ 462 h 462"/>
                <a:gd name="T8" fmla="*/ 427 w 447"/>
                <a:gd name="T9" fmla="*/ 462 h 462"/>
                <a:gd name="T10" fmla="*/ 440 w 447"/>
                <a:gd name="T11" fmla="*/ 275 h 462"/>
              </a:gdLst>
              <a:ahLst/>
              <a:cxnLst>
                <a:cxn ang="0">
                  <a:pos x="T0" y="T1"/>
                </a:cxn>
                <a:cxn ang="0">
                  <a:pos x="T2" y="T3"/>
                </a:cxn>
                <a:cxn ang="0">
                  <a:pos x="T4" y="T5"/>
                </a:cxn>
                <a:cxn ang="0">
                  <a:pos x="T6" y="T7"/>
                </a:cxn>
                <a:cxn ang="0">
                  <a:pos x="T8" y="T9"/>
                </a:cxn>
                <a:cxn ang="0">
                  <a:pos x="T10" y="T11"/>
                </a:cxn>
              </a:cxnLst>
              <a:rect l="0" t="0" r="r" b="b"/>
              <a:pathLst>
                <a:path w="447" h="462">
                  <a:moveTo>
                    <a:pt x="440" y="275"/>
                  </a:moveTo>
                  <a:cubicBezTo>
                    <a:pt x="431" y="129"/>
                    <a:pt x="356" y="2"/>
                    <a:pt x="223" y="0"/>
                  </a:cubicBezTo>
                  <a:cubicBezTo>
                    <a:pt x="91" y="2"/>
                    <a:pt x="16" y="129"/>
                    <a:pt x="7" y="275"/>
                  </a:cubicBezTo>
                  <a:cubicBezTo>
                    <a:pt x="0" y="385"/>
                    <a:pt x="11" y="417"/>
                    <a:pt x="20" y="462"/>
                  </a:cubicBezTo>
                  <a:cubicBezTo>
                    <a:pt x="427" y="462"/>
                    <a:pt x="427" y="462"/>
                    <a:pt x="427" y="462"/>
                  </a:cubicBezTo>
                  <a:cubicBezTo>
                    <a:pt x="436" y="417"/>
                    <a:pt x="447" y="385"/>
                    <a:pt x="440" y="275"/>
                  </a:cubicBezTo>
                  <a:close/>
                </a:path>
              </a:pathLst>
            </a:custGeom>
            <a:solidFill>
              <a:srgbClr val="0061C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1" name="Freeform 89">
              <a:extLst>
                <a:ext uri="{FF2B5EF4-FFF2-40B4-BE49-F238E27FC236}">
                  <a16:creationId xmlns:a16="http://schemas.microsoft.com/office/drawing/2014/main" id="{E16F9530-3F74-1270-228E-1257E13B4E0E}"/>
                </a:ext>
              </a:extLst>
            </p:cNvPr>
            <p:cNvSpPr>
              <a:spLocks/>
            </p:cNvSpPr>
            <p:nvPr/>
          </p:nvSpPr>
          <p:spPr bwMode="auto">
            <a:xfrm>
              <a:off x="7826375" y="995363"/>
              <a:ext cx="95250" cy="98425"/>
            </a:xfrm>
            <a:custGeom>
              <a:avLst/>
              <a:gdLst>
                <a:gd name="T0" fmla="*/ 171 w 301"/>
                <a:gd name="T1" fmla="*/ 0 h 314"/>
                <a:gd name="T2" fmla="*/ 3 w 301"/>
                <a:gd name="T3" fmla="*/ 98 h 314"/>
                <a:gd name="T4" fmla="*/ 0 w 301"/>
                <a:gd name="T5" fmla="*/ 132 h 314"/>
                <a:gd name="T6" fmla="*/ 151 w 301"/>
                <a:gd name="T7" fmla="*/ 314 h 314"/>
                <a:gd name="T8" fmla="*/ 301 w 301"/>
                <a:gd name="T9" fmla="*/ 132 h 314"/>
                <a:gd name="T10" fmla="*/ 301 w 301"/>
                <a:gd name="T11" fmla="*/ 131 h 314"/>
                <a:gd name="T12" fmla="*/ 171 w 301"/>
                <a:gd name="T13" fmla="*/ 0 h 314"/>
              </a:gdLst>
              <a:ahLst/>
              <a:cxnLst>
                <a:cxn ang="0">
                  <a:pos x="T0" y="T1"/>
                </a:cxn>
                <a:cxn ang="0">
                  <a:pos x="T2" y="T3"/>
                </a:cxn>
                <a:cxn ang="0">
                  <a:pos x="T4" y="T5"/>
                </a:cxn>
                <a:cxn ang="0">
                  <a:pos x="T6" y="T7"/>
                </a:cxn>
                <a:cxn ang="0">
                  <a:pos x="T8" y="T9"/>
                </a:cxn>
                <a:cxn ang="0">
                  <a:pos x="T10" y="T11"/>
                </a:cxn>
                <a:cxn ang="0">
                  <a:pos x="T12" y="T13"/>
                </a:cxn>
              </a:cxnLst>
              <a:rect l="0" t="0" r="r" b="b"/>
              <a:pathLst>
                <a:path w="301" h="314">
                  <a:moveTo>
                    <a:pt x="171" y="0"/>
                  </a:moveTo>
                  <a:cubicBezTo>
                    <a:pt x="156" y="56"/>
                    <a:pt x="98" y="93"/>
                    <a:pt x="3" y="98"/>
                  </a:cubicBezTo>
                  <a:cubicBezTo>
                    <a:pt x="1" y="109"/>
                    <a:pt x="0" y="120"/>
                    <a:pt x="0" y="132"/>
                  </a:cubicBezTo>
                  <a:cubicBezTo>
                    <a:pt x="0" y="232"/>
                    <a:pt x="68" y="314"/>
                    <a:pt x="151" y="314"/>
                  </a:cubicBezTo>
                  <a:cubicBezTo>
                    <a:pt x="234" y="314"/>
                    <a:pt x="301" y="232"/>
                    <a:pt x="301" y="132"/>
                  </a:cubicBezTo>
                  <a:cubicBezTo>
                    <a:pt x="301" y="132"/>
                    <a:pt x="301" y="132"/>
                    <a:pt x="301" y="131"/>
                  </a:cubicBezTo>
                  <a:cubicBezTo>
                    <a:pt x="245" y="124"/>
                    <a:pt x="188" y="82"/>
                    <a:pt x="171" y="0"/>
                  </a:cubicBezTo>
                  <a:close/>
                </a:path>
              </a:pathLst>
            </a:custGeom>
            <a:solidFill>
              <a:srgbClr val="0061C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2" name="Freeform 90">
              <a:extLst>
                <a:ext uri="{FF2B5EF4-FFF2-40B4-BE49-F238E27FC236}">
                  <a16:creationId xmlns:a16="http://schemas.microsoft.com/office/drawing/2014/main" id="{923BE04A-F344-6E48-FE7E-84C13E5F5B67}"/>
                </a:ext>
              </a:extLst>
            </p:cNvPr>
            <p:cNvSpPr>
              <a:spLocks/>
            </p:cNvSpPr>
            <p:nvPr/>
          </p:nvSpPr>
          <p:spPr bwMode="auto">
            <a:xfrm>
              <a:off x="7754938" y="1254125"/>
              <a:ext cx="233363" cy="209550"/>
            </a:xfrm>
            <a:custGeom>
              <a:avLst/>
              <a:gdLst>
                <a:gd name="T0" fmla="*/ 147 w 147"/>
                <a:gd name="T1" fmla="*/ 132 h 132"/>
                <a:gd name="T2" fmla="*/ 0 w 147"/>
                <a:gd name="T3" fmla="*/ 132 h 132"/>
                <a:gd name="T4" fmla="*/ 40 w 147"/>
                <a:gd name="T5" fmla="*/ 0 h 132"/>
                <a:gd name="T6" fmla="*/ 109 w 147"/>
                <a:gd name="T7" fmla="*/ 0 h 132"/>
                <a:gd name="T8" fmla="*/ 147 w 147"/>
                <a:gd name="T9" fmla="*/ 132 h 132"/>
              </a:gdLst>
              <a:ahLst/>
              <a:cxnLst>
                <a:cxn ang="0">
                  <a:pos x="T0" y="T1"/>
                </a:cxn>
                <a:cxn ang="0">
                  <a:pos x="T2" y="T3"/>
                </a:cxn>
                <a:cxn ang="0">
                  <a:pos x="T4" y="T5"/>
                </a:cxn>
                <a:cxn ang="0">
                  <a:pos x="T6" y="T7"/>
                </a:cxn>
                <a:cxn ang="0">
                  <a:pos x="T8" y="T9"/>
                </a:cxn>
              </a:cxnLst>
              <a:rect l="0" t="0" r="r" b="b"/>
              <a:pathLst>
                <a:path w="147" h="132">
                  <a:moveTo>
                    <a:pt x="147" y="132"/>
                  </a:moveTo>
                  <a:lnTo>
                    <a:pt x="0" y="132"/>
                  </a:lnTo>
                  <a:lnTo>
                    <a:pt x="40" y="0"/>
                  </a:lnTo>
                  <a:lnTo>
                    <a:pt x="109" y="0"/>
                  </a:lnTo>
                  <a:lnTo>
                    <a:pt x="147" y="132"/>
                  </a:lnTo>
                  <a:close/>
                </a:path>
              </a:pathLst>
            </a:custGeom>
            <a:solidFill>
              <a:srgbClr val="0061C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3" name="Freeform 91">
              <a:extLst>
                <a:ext uri="{FF2B5EF4-FFF2-40B4-BE49-F238E27FC236}">
                  <a16:creationId xmlns:a16="http://schemas.microsoft.com/office/drawing/2014/main" id="{02682D40-9EBB-B9DD-CC20-79E2382D2DCE}"/>
                </a:ext>
              </a:extLst>
            </p:cNvPr>
            <p:cNvSpPr>
              <a:spLocks/>
            </p:cNvSpPr>
            <p:nvPr/>
          </p:nvSpPr>
          <p:spPr bwMode="auto">
            <a:xfrm>
              <a:off x="8194675" y="1241425"/>
              <a:ext cx="244475" cy="398463"/>
            </a:xfrm>
            <a:custGeom>
              <a:avLst/>
              <a:gdLst>
                <a:gd name="T0" fmla="*/ 11 w 772"/>
                <a:gd name="T1" fmla="*/ 556 h 1263"/>
                <a:gd name="T2" fmla="*/ 215 w 772"/>
                <a:gd name="T3" fmla="*/ 292 h 1263"/>
                <a:gd name="T4" fmla="*/ 223 w 772"/>
                <a:gd name="T5" fmla="*/ 282 h 1263"/>
                <a:gd name="T6" fmla="*/ 227 w 772"/>
                <a:gd name="T7" fmla="*/ 276 h 1263"/>
                <a:gd name="T8" fmla="*/ 244 w 772"/>
                <a:gd name="T9" fmla="*/ 265 h 1263"/>
                <a:gd name="T10" fmla="*/ 261 w 772"/>
                <a:gd name="T11" fmla="*/ 254 h 1263"/>
                <a:gd name="T12" fmla="*/ 473 w 772"/>
                <a:gd name="T13" fmla="*/ 255 h 1263"/>
                <a:gd name="T14" fmla="*/ 492 w 772"/>
                <a:gd name="T15" fmla="*/ 262 h 1263"/>
                <a:gd name="T16" fmla="*/ 682 w 772"/>
                <a:gd name="T17" fmla="*/ 16 h 1263"/>
                <a:gd name="T18" fmla="*/ 742 w 772"/>
                <a:gd name="T19" fmla="*/ 13 h 1263"/>
                <a:gd name="T20" fmla="*/ 761 w 772"/>
                <a:gd name="T21" fmla="*/ 62 h 1263"/>
                <a:gd name="T22" fmla="*/ 544 w 772"/>
                <a:gd name="T23" fmla="*/ 342 h 1263"/>
                <a:gd name="T24" fmla="*/ 514 w 772"/>
                <a:gd name="T25" fmla="*/ 354 h 1263"/>
                <a:gd name="T26" fmla="*/ 484 w 772"/>
                <a:gd name="T27" fmla="*/ 564 h 1263"/>
                <a:gd name="T28" fmla="*/ 613 w 772"/>
                <a:gd name="T29" fmla="*/ 939 h 1263"/>
                <a:gd name="T30" fmla="*/ 510 w 772"/>
                <a:gd name="T31" fmla="*/ 939 h 1263"/>
                <a:gd name="T32" fmla="*/ 546 w 772"/>
                <a:gd name="T33" fmla="*/ 1206 h 1263"/>
                <a:gd name="T34" fmla="*/ 494 w 772"/>
                <a:gd name="T35" fmla="*/ 1258 h 1263"/>
                <a:gd name="T36" fmla="*/ 431 w 772"/>
                <a:gd name="T37" fmla="*/ 1225 h 1263"/>
                <a:gd name="T38" fmla="*/ 392 w 772"/>
                <a:gd name="T39" fmla="*/ 939 h 1263"/>
                <a:gd name="T40" fmla="*/ 336 w 772"/>
                <a:gd name="T41" fmla="*/ 939 h 1263"/>
                <a:gd name="T42" fmla="*/ 298 w 772"/>
                <a:gd name="T43" fmla="*/ 1225 h 1263"/>
                <a:gd name="T44" fmla="*/ 234 w 772"/>
                <a:gd name="T45" fmla="*/ 1258 h 1263"/>
                <a:gd name="T46" fmla="*/ 182 w 772"/>
                <a:gd name="T47" fmla="*/ 1206 h 1263"/>
                <a:gd name="T48" fmla="*/ 219 w 772"/>
                <a:gd name="T49" fmla="*/ 939 h 1263"/>
                <a:gd name="T50" fmla="*/ 120 w 772"/>
                <a:gd name="T51" fmla="*/ 939 h 1263"/>
                <a:gd name="T52" fmla="*/ 244 w 772"/>
                <a:gd name="T53" fmla="*/ 563 h 1263"/>
                <a:gd name="T54" fmla="*/ 225 w 772"/>
                <a:gd name="T55" fmla="*/ 427 h 1263"/>
                <a:gd name="T56" fmla="*/ 90 w 772"/>
                <a:gd name="T57" fmla="*/ 602 h 1263"/>
                <a:gd name="T58" fmla="*/ 30 w 772"/>
                <a:gd name="T59" fmla="*/ 605 h 1263"/>
                <a:gd name="T60" fmla="*/ 11 w 772"/>
                <a:gd name="T61" fmla="*/ 556 h 1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2" h="1263">
                  <a:moveTo>
                    <a:pt x="11" y="556"/>
                  </a:moveTo>
                  <a:cubicBezTo>
                    <a:pt x="215" y="292"/>
                    <a:pt x="215" y="292"/>
                    <a:pt x="215" y="292"/>
                  </a:cubicBezTo>
                  <a:cubicBezTo>
                    <a:pt x="217" y="288"/>
                    <a:pt x="219" y="285"/>
                    <a:pt x="223" y="282"/>
                  </a:cubicBezTo>
                  <a:cubicBezTo>
                    <a:pt x="227" y="276"/>
                    <a:pt x="227" y="276"/>
                    <a:pt x="227" y="276"/>
                  </a:cubicBezTo>
                  <a:cubicBezTo>
                    <a:pt x="231" y="271"/>
                    <a:pt x="237" y="267"/>
                    <a:pt x="244" y="265"/>
                  </a:cubicBezTo>
                  <a:cubicBezTo>
                    <a:pt x="249" y="262"/>
                    <a:pt x="255" y="259"/>
                    <a:pt x="261" y="254"/>
                  </a:cubicBezTo>
                  <a:cubicBezTo>
                    <a:pt x="284" y="239"/>
                    <a:pt x="418" y="235"/>
                    <a:pt x="473" y="255"/>
                  </a:cubicBezTo>
                  <a:cubicBezTo>
                    <a:pt x="480" y="257"/>
                    <a:pt x="486" y="259"/>
                    <a:pt x="492" y="262"/>
                  </a:cubicBezTo>
                  <a:cubicBezTo>
                    <a:pt x="682" y="16"/>
                    <a:pt x="682" y="16"/>
                    <a:pt x="682" y="16"/>
                  </a:cubicBezTo>
                  <a:cubicBezTo>
                    <a:pt x="693" y="2"/>
                    <a:pt x="720" y="0"/>
                    <a:pt x="742" y="13"/>
                  </a:cubicBezTo>
                  <a:cubicBezTo>
                    <a:pt x="763" y="25"/>
                    <a:pt x="772" y="47"/>
                    <a:pt x="761" y="62"/>
                  </a:cubicBezTo>
                  <a:cubicBezTo>
                    <a:pt x="544" y="342"/>
                    <a:pt x="544" y="342"/>
                    <a:pt x="544" y="342"/>
                  </a:cubicBezTo>
                  <a:cubicBezTo>
                    <a:pt x="538" y="350"/>
                    <a:pt x="527" y="354"/>
                    <a:pt x="514" y="354"/>
                  </a:cubicBezTo>
                  <a:cubicBezTo>
                    <a:pt x="484" y="564"/>
                    <a:pt x="484" y="564"/>
                    <a:pt x="484" y="564"/>
                  </a:cubicBezTo>
                  <a:cubicBezTo>
                    <a:pt x="613" y="939"/>
                    <a:pt x="613" y="939"/>
                    <a:pt x="613" y="939"/>
                  </a:cubicBezTo>
                  <a:cubicBezTo>
                    <a:pt x="510" y="939"/>
                    <a:pt x="510" y="939"/>
                    <a:pt x="510" y="939"/>
                  </a:cubicBezTo>
                  <a:cubicBezTo>
                    <a:pt x="546" y="1206"/>
                    <a:pt x="546" y="1206"/>
                    <a:pt x="546" y="1206"/>
                  </a:cubicBezTo>
                  <a:cubicBezTo>
                    <a:pt x="549" y="1229"/>
                    <a:pt x="526" y="1252"/>
                    <a:pt x="494" y="1258"/>
                  </a:cubicBezTo>
                  <a:cubicBezTo>
                    <a:pt x="462" y="1263"/>
                    <a:pt x="434" y="1248"/>
                    <a:pt x="431" y="1225"/>
                  </a:cubicBezTo>
                  <a:cubicBezTo>
                    <a:pt x="392" y="939"/>
                    <a:pt x="392" y="939"/>
                    <a:pt x="392" y="939"/>
                  </a:cubicBezTo>
                  <a:cubicBezTo>
                    <a:pt x="336" y="939"/>
                    <a:pt x="336" y="939"/>
                    <a:pt x="336" y="939"/>
                  </a:cubicBezTo>
                  <a:cubicBezTo>
                    <a:pt x="298" y="1225"/>
                    <a:pt x="298" y="1225"/>
                    <a:pt x="298" y="1225"/>
                  </a:cubicBezTo>
                  <a:cubicBezTo>
                    <a:pt x="294" y="1248"/>
                    <a:pt x="266" y="1263"/>
                    <a:pt x="234" y="1258"/>
                  </a:cubicBezTo>
                  <a:cubicBezTo>
                    <a:pt x="202" y="1252"/>
                    <a:pt x="179" y="1229"/>
                    <a:pt x="182" y="1206"/>
                  </a:cubicBezTo>
                  <a:cubicBezTo>
                    <a:pt x="219" y="939"/>
                    <a:pt x="219" y="939"/>
                    <a:pt x="219" y="939"/>
                  </a:cubicBezTo>
                  <a:cubicBezTo>
                    <a:pt x="120" y="939"/>
                    <a:pt x="120" y="939"/>
                    <a:pt x="120" y="939"/>
                  </a:cubicBezTo>
                  <a:cubicBezTo>
                    <a:pt x="244" y="563"/>
                    <a:pt x="244" y="563"/>
                    <a:pt x="244" y="563"/>
                  </a:cubicBezTo>
                  <a:cubicBezTo>
                    <a:pt x="225" y="427"/>
                    <a:pt x="225" y="427"/>
                    <a:pt x="225" y="427"/>
                  </a:cubicBezTo>
                  <a:cubicBezTo>
                    <a:pt x="90" y="602"/>
                    <a:pt x="90" y="602"/>
                    <a:pt x="90" y="602"/>
                  </a:cubicBezTo>
                  <a:cubicBezTo>
                    <a:pt x="79" y="616"/>
                    <a:pt x="52" y="618"/>
                    <a:pt x="30" y="605"/>
                  </a:cubicBezTo>
                  <a:cubicBezTo>
                    <a:pt x="8" y="593"/>
                    <a:pt x="0" y="571"/>
                    <a:pt x="11" y="556"/>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4" name="Freeform 92">
              <a:extLst>
                <a:ext uri="{FF2B5EF4-FFF2-40B4-BE49-F238E27FC236}">
                  <a16:creationId xmlns:a16="http://schemas.microsoft.com/office/drawing/2014/main" id="{BFFAFD83-F28B-B28C-EED4-85E443720D93}"/>
                </a:ext>
              </a:extLst>
            </p:cNvPr>
            <p:cNvSpPr>
              <a:spLocks/>
            </p:cNvSpPr>
            <p:nvPr/>
          </p:nvSpPr>
          <p:spPr bwMode="auto">
            <a:xfrm>
              <a:off x="8262938" y="1225550"/>
              <a:ext cx="93663" cy="90488"/>
            </a:xfrm>
            <a:custGeom>
              <a:avLst/>
              <a:gdLst>
                <a:gd name="T0" fmla="*/ 191 w 298"/>
                <a:gd name="T1" fmla="*/ 279 h 290"/>
                <a:gd name="T2" fmla="*/ 147 w 298"/>
                <a:gd name="T3" fmla="*/ 290 h 290"/>
                <a:gd name="T4" fmla="*/ 103 w 298"/>
                <a:gd name="T5" fmla="*/ 279 h 290"/>
                <a:gd name="T6" fmla="*/ 13 w 298"/>
                <a:gd name="T7" fmla="*/ 279 h 290"/>
                <a:gd name="T8" fmla="*/ 5 w 298"/>
                <a:gd name="T9" fmla="*/ 166 h 290"/>
                <a:gd name="T10" fmla="*/ 149 w 298"/>
                <a:gd name="T11" fmla="*/ 0 h 290"/>
                <a:gd name="T12" fmla="*/ 294 w 298"/>
                <a:gd name="T13" fmla="*/ 166 h 290"/>
                <a:gd name="T14" fmla="*/ 285 w 298"/>
                <a:gd name="T15" fmla="*/ 279 h 290"/>
                <a:gd name="T16" fmla="*/ 191 w 298"/>
                <a:gd name="T17" fmla="*/ 279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290">
                  <a:moveTo>
                    <a:pt x="191" y="279"/>
                  </a:moveTo>
                  <a:cubicBezTo>
                    <a:pt x="178" y="286"/>
                    <a:pt x="163" y="290"/>
                    <a:pt x="147" y="290"/>
                  </a:cubicBezTo>
                  <a:cubicBezTo>
                    <a:pt x="131" y="290"/>
                    <a:pt x="116" y="286"/>
                    <a:pt x="103" y="279"/>
                  </a:cubicBezTo>
                  <a:cubicBezTo>
                    <a:pt x="13" y="279"/>
                    <a:pt x="13" y="279"/>
                    <a:pt x="13" y="279"/>
                  </a:cubicBezTo>
                  <a:cubicBezTo>
                    <a:pt x="7" y="252"/>
                    <a:pt x="0" y="232"/>
                    <a:pt x="5" y="166"/>
                  </a:cubicBezTo>
                  <a:cubicBezTo>
                    <a:pt x="10" y="78"/>
                    <a:pt x="60" y="1"/>
                    <a:pt x="149" y="0"/>
                  </a:cubicBezTo>
                  <a:cubicBezTo>
                    <a:pt x="238" y="1"/>
                    <a:pt x="288" y="78"/>
                    <a:pt x="294" y="166"/>
                  </a:cubicBezTo>
                  <a:cubicBezTo>
                    <a:pt x="298" y="232"/>
                    <a:pt x="291" y="252"/>
                    <a:pt x="285" y="279"/>
                  </a:cubicBezTo>
                  <a:lnTo>
                    <a:pt x="191" y="279"/>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5" name="Freeform 93">
              <a:extLst>
                <a:ext uri="{FF2B5EF4-FFF2-40B4-BE49-F238E27FC236}">
                  <a16:creationId xmlns:a16="http://schemas.microsoft.com/office/drawing/2014/main" id="{24A0CCB4-6CA2-C1E8-7C13-CDCF336A794B}"/>
                </a:ext>
              </a:extLst>
            </p:cNvPr>
            <p:cNvSpPr>
              <a:spLocks/>
            </p:cNvSpPr>
            <p:nvPr/>
          </p:nvSpPr>
          <p:spPr bwMode="auto">
            <a:xfrm>
              <a:off x="8120063" y="1355725"/>
              <a:ext cx="92075" cy="90488"/>
            </a:xfrm>
            <a:custGeom>
              <a:avLst/>
              <a:gdLst>
                <a:gd name="T0" fmla="*/ 203 w 290"/>
                <a:gd name="T1" fmla="*/ 269 h 285"/>
                <a:gd name="T2" fmla="*/ 10 w 290"/>
                <a:gd name="T3" fmla="*/ 48 h 285"/>
                <a:gd name="T4" fmla="*/ 33 w 290"/>
                <a:gd name="T5" fmla="*/ 10 h 285"/>
                <a:gd name="T6" fmla="*/ 33 w 290"/>
                <a:gd name="T7" fmla="*/ 10 h 285"/>
                <a:gd name="T8" fmla="*/ 92 w 290"/>
                <a:gd name="T9" fmla="*/ 13 h 285"/>
                <a:gd name="T10" fmla="*/ 285 w 290"/>
                <a:gd name="T11" fmla="*/ 234 h 285"/>
                <a:gd name="T12" fmla="*/ 264 w 290"/>
                <a:gd name="T13" fmla="*/ 276 h 285"/>
                <a:gd name="T14" fmla="*/ 203 w 290"/>
                <a:gd name="T15" fmla="*/ 269 h 2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285">
                  <a:moveTo>
                    <a:pt x="203" y="269"/>
                  </a:moveTo>
                  <a:cubicBezTo>
                    <a:pt x="10" y="48"/>
                    <a:pt x="10" y="48"/>
                    <a:pt x="10" y="48"/>
                  </a:cubicBezTo>
                  <a:cubicBezTo>
                    <a:pt x="0" y="37"/>
                    <a:pt x="10" y="20"/>
                    <a:pt x="33" y="10"/>
                  </a:cubicBezTo>
                  <a:cubicBezTo>
                    <a:pt x="33" y="10"/>
                    <a:pt x="33" y="10"/>
                    <a:pt x="33" y="10"/>
                  </a:cubicBezTo>
                  <a:cubicBezTo>
                    <a:pt x="55" y="0"/>
                    <a:pt x="82" y="2"/>
                    <a:pt x="92" y="13"/>
                  </a:cubicBezTo>
                  <a:cubicBezTo>
                    <a:pt x="285" y="234"/>
                    <a:pt x="285" y="234"/>
                    <a:pt x="285" y="234"/>
                  </a:cubicBezTo>
                  <a:cubicBezTo>
                    <a:pt x="290" y="240"/>
                    <a:pt x="285" y="267"/>
                    <a:pt x="264" y="276"/>
                  </a:cubicBezTo>
                  <a:cubicBezTo>
                    <a:pt x="244" y="285"/>
                    <a:pt x="208" y="275"/>
                    <a:pt x="203" y="269"/>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6" name="Freeform 94">
              <a:extLst>
                <a:ext uri="{FF2B5EF4-FFF2-40B4-BE49-F238E27FC236}">
                  <a16:creationId xmlns:a16="http://schemas.microsoft.com/office/drawing/2014/main" id="{12D9AC73-7F33-DA92-0A20-BF44A9F655E8}"/>
                </a:ext>
              </a:extLst>
            </p:cNvPr>
            <p:cNvSpPr>
              <a:spLocks/>
            </p:cNvSpPr>
            <p:nvPr/>
          </p:nvSpPr>
          <p:spPr bwMode="auto">
            <a:xfrm>
              <a:off x="8015288" y="1273175"/>
              <a:ext cx="87313" cy="111125"/>
            </a:xfrm>
            <a:custGeom>
              <a:avLst/>
              <a:gdLst>
                <a:gd name="T0" fmla="*/ 35 w 278"/>
                <a:gd name="T1" fmla="*/ 9 h 353"/>
                <a:gd name="T2" fmla="*/ 94 w 278"/>
                <a:gd name="T3" fmla="*/ 19 h 353"/>
                <a:gd name="T4" fmla="*/ 268 w 278"/>
                <a:gd name="T5" fmla="*/ 300 h 353"/>
                <a:gd name="T6" fmla="*/ 243 w 278"/>
                <a:gd name="T7" fmla="*/ 344 h 353"/>
                <a:gd name="T8" fmla="*/ 243 w 278"/>
                <a:gd name="T9" fmla="*/ 344 h 353"/>
                <a:gd name="T10" fmla="*/ 184 w 278"/>
                <a:gd name="T11" fmla="*/ 334 h 353"/>
                <a:gd name="T12" fmla="*/ 9 w 278"/>
                <a:gd name="T13" fmla="*/ 52 h 353"/>
                <a:gd name="T14" fmla="*/ 35 w 278"/>
                <a:gd name="T15" fmla="*/ 9 h 3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8" h="353">
                  <a:moveTo>
                    <a:pt x="35" y="9"/>
                  </a:moveTo>
                  <a:cubicBezTo>
                    <a:pt x="59" y="0"/>
                    <a:pt x="85" y="4"/>
                    <a:pt x="94" y="19"/>
                  </a:cubicBezTo>
                  <a:cubicBezTo>
                    <a:pt x="268" y="300"/>
                    <a:pt x="268" y="300"/>
                    <a:pt x="268" y="300"/>
                  </a:cubicBezTo>
                  <a:cubicBezTo>
                    <a:pt x="278" y="315"/>
                    <a:pt x="266" y="334"/>
                    <a:pt x="243" y="344"/>
                  </a:cubicBezTo>
                  <a:cubicBezTo>
                    <a:pt x="243" y="344"/>
                    <a:pt x="243" y="344"/>
                    <a:pt x="243" y="344"/>
                  </a:cubicBezTo>
                  <a:cubicBezTo>
                    <a:pt x="219" y="353"/>
                    <a:pt x="193" y="348"/>
                    <a:pt x="184" y="334"/>
                  </a:cubicBezTo>
                  <a:cubicBezTo>
                    <a:pt x="9" y="52"/>
                    <a:pt x="9" y="52"/>
                    <a:pt x="9" y="52"/>
                  </a:cubicBezTo>
                  <a:cubicBezTo>
                    <a:pt x="0" y="37"/>
                    <a:pt x="12" y="18"/>
                    <a:pt x="35" y="9"/>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7" name="Freeform 95">
              <a:extLst>
                <a:ext uri="{FF2B5EF4-FFF2-40B4-BE49-F238E27FC236}">
                  <a16:creationId xmlns:a16="http://schemas.microsoft.com/office/drawing/2014/main" id="{DFDFD935-CCA2-A3F1-F0AD-1D7C6EF0D37C}"/>
                </a:ext>
              </a:extLst>
            </p:cNvPr>
            <p:cNvSpPr>
              <a:spLocks/>
            </p:cNvSpPr>
            <p:nvPr/>
          </p:nvSpPr>
          <p:spPr bwMode="auto">
            <a:xfrm>
              <a:off x="8067675" y="1352550"/>
              <a:ext cx="87313" cy="168275"/>
            </a:xfrm>
            <a:custGeom>
              <a:avLst/>
              <a:gdLst>
                <a:gd name="T0" fmla="*/ 0 w 273"/>
                <a:gd name="T1" fmla="*/ 466 h 534"/>
                <a:gd name="T2" fmla="*/ 80 w 273"/>
                <a:gd name="T3" fmla="*/ 534 h 534"/>
                <a:gd name="T4" fmla="*/ 193 w 273"/>
                <a:gd name="T5" fmla="*/ 534 h 534"/>
                <a:gd name="T6" fmla="*/ 273 w 273"/>
                <a:gd name="T7" fmla="*/ 466 h 534"/>
                <a:gd name="T8" fmla="*/ 273 w 273"/>
                <a:gd name="T9" fmla="*/ 69 h 534"/>
                <a:gd name="T10" fmla="*/ 193 w 273"/>
                <a:gd name="T11" fmla="*/ 0 h 534"/>
                <a:gd name="T12" fmla="*/ 80 w 273"/>
                <a:gd name="T13" fmla="*/ 0 h 534"/>
                <a:gd name="T14" fmla="*/ 0 w 273"/>
                <a:gd name="T15" fmla="*/ 69 h 534"/>
                <a:gd name="T16" fmla="*/ 0 w 273"/>
                <a:gd name="T17" fmla="*/ 466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3" h="534">
                  <a:moveTo>
                    <a:pt x="0" y="466"/>
                  </a:moveTo>
                  <a:cubicBezTo>
                    <a:pt x="0" y="504"/>
                    <a:pt x="36" y="534"/>
                    <a:pt x="80" y="534"/>
                  </a:cubicBezTo>
                  <a:cubicBezTo>
                    <a:pt x="193" y="534"/>
                    <a:pt x="193" y="534"/>
                    <a:pt x="193" y="534"/>
                  </a:cubicBezTo>
                  <a:cubicBezTo>
                    <a:pt x="237" y="534"/>
                    <a:pt x="273" y="504"/>
                    <a:pt x="273" y="466"/>
                  </a:cubicBezTo>
                  <a:cubicBezTo>
                    <a:pt x="273" y="69"/>
                    <a:pt x="273" y="69"/>
                    <a:pt x="273" y="69"/>
                  </a:cubicBezTo>
                  <a:cubicBezTo>
                    <a:pt x="273" y="31"/>
                    <a:pt x="237" y="0"/>
                    <a:pt x="193" y="0"/>
                  </a:cubicBezTo>
                  <a:cubicBezTo>
                    <a:pt x="80" y="0"/>
                    <a:pt x="80" y="0"/>
                    <a:pt x="80" y="0"/>
                  </a:cubicBezTo>
                  <a:cubicBezTo>
                    <a:pt x="36" y="0"/>
                    <a:pt x="0" y="31"/>
                    <a:pt x="0" y="69"/>
                  </a:cubicBezTo>
                  <a:lnTo>
                    <a:pt x="0" y="466"/>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8" name="Oval 96">
              <a:extLst>
                <a:ext uri="{FF2B5EF4-FFF2-40B4-BE49-F238E27FC236}">
                  <a16:creationId xmlns:a16="http://schemas.microsoft.com/office/drawing/2014/main" id="{CED4701E-71E7-B2C8-73C2-3FE104A865F6}"/>
                </a:ext>
              </a:extLst>
            </p:cNvPr>
            <p:cNvSpPr>
              <a:spLocks noChangeArrowheads="1"/>
            </p:cNvSpPr>
            <p:nvPr/>
          </p:nvSpPr>
          <p:spPr bwMode="auto">
            <a:xfrm>
              <a:off x="8078788" y="1273175"/>
              <a:ext cx="65088" cy="69850"/>
            </a:xfrm>
            <a:prstGeom prst="ellipse">
              <a:avLst/>
            </a:pr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9" name="Freeform 97">
              <a:extLst>
                <a:ext uri="{FF2B5EF4-FFF2-40B4-BE49-F238E27FC236}">
                  <a16:creationId xmlns:a16="http://schemas.microsoft.com/office/drawing/2014/main" id="{AFAA362A-54A5-4DD5-0574-C640B1F1EC36}"/>
                </a:ext>
              </a:extLst>
            </p:cNvPr>
            <p:cNvSpPr>
              <a:spLocks/>
            </p:cNvSpPr>
            <p:nvPr/>
          </p:nvSpPr>
          <p:spPr bwMode="auto">
            <a:xfrm>
              <a:off x="8067675" y="1481138"/>
              <a:ext cx="87313" cy="80963"/>
            </a:xfrm>
            <a:custGeom>
              <a:avLst/>
              <a:gdLst>
                <a:gd name="T0" fmla="*/ 55 w 55"/>
                <a:gd name="T1" fmla="*/ 0 h 51"/>
                <a:gd name="T2" fmla="*/ 0 w 55"/>
                <a:gd name="T3" fmla="*/ 0 h 51"/>
                <a:gd name="T4" fmla="*/ 0 w 55"/>
                <a:gd name="T5" fmla="*/ 51 h 51"/>
                <a:gd name="T6" fmla="*/ 25 w 55"/>
                <a:gd name="T7" fmla="*/ 51 h 51"/>
                <a:gd name="T8" fmla="*/ 25 w 55"/>
                <a:gd name="T9" fmla="*/ 26 h 51"/>
                <a:gd name="T10" fmla="*/ 30 w 55"/>
                <a:gd name="T11" fmla="*/ 26 h 51"/>
                <a:gd name="T12" fmla="*/ 30 w 55"/>
                <a:gd name="T13" fmla="*/ 51 h 51"/>
                <a:gd name="T14" fmla="*/ 55 w 55"/>
                <a:gd name="T15" fmla="*/ 51 h 51"/>
                <a:gd name="T16" fmla="*/ 55 w 55"/>
                <a:gd name="T17"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1">
                  <a:moveTo>
                    <a:pt x="55" y="0"/>
                  </a:moveTo>
                  <a:lnTo>
                    <a:pt x="0" y="0"/>
                  </a:lnTo>
                  <a:lnTo>
                    <a:pt x="0" y="51"/>
                  </a:lnTo>
                  <a:lnTo>
                    <a:pt x="25" y="51"/>
                  </a:lnTo>
                  <a:lnTo>
                    <a:pt x="25" y="26"/>
                  </a:lnTo>
                  <a:lnTo>
                    <a:pt x="30" y="26"/>
                  </a:lnTo>
                  <a:lnTo>
                    <a:pt x="30" y="51"/>
                  </a:lnTo>
                  <a:lnTo>
                    <a:pt x="55" y="51"/>
                  </a:lnTo>
                  <a:lnTo>
                    <a:pt x="55" y="0"/>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0" name="Freeform 98">
              <a:extLst>
                <a:ext uri="{FF2B5EF4-FFF2-40B4-BE49-F238E27FC236}">
                  <a16:creationId xmlns:a16="http://schemas.microsoft.com/office/drawing/2014/main" id="{D89166B7-A7DA-1645-0DE2-CAA1CA95EA1A}"/>
                </a:ext>
              </a:extLst>
            </p:cNvPr>
            <p:cNvSpPr>
              <a:spLocks/>
            </p:cNvSpPr>
            <p:nvPr/>
          </p:nvSpPr>
          <p:spPr bwMode="auto">
            <a:xfrm>
              <a:off x="8123238" y="1508125"/>
              <a:ext cx="28575" cy="130175"/>
            </a:xfrm>
            <a:custGeom>
              <a:avLst/>
              <a:gdLst>
                <a:gd name="T0" fmla="*/ 93 w 93"/>
                <a:gd name="T1" fmla="*/ 368 h 412"/>
                <a:gd name="T2" fmla="*/ 47 w 93"/>
                <a:gd name="T3" fmla="*/ 412 h 412"/>
                <a:gd name="T4" fmla="*/ 47 w 93"/>
                <a:gd name="T5" fmla="*/ 412 h 412"/>
                <a:gd name="T6" fmla="*/ 0 w 93"/>
                <a:gd name="T7" fmla="*/ 368 h 412"/>
                <a:gd name="T8" fmla="*/ 0 w 93"/>
                <a:gd name="T9" fmla="*/ 44 h 412"/>
                <a:gd name="T10" fmla="*/ 47 w 93"/>
                <a:gd name="T11" fmla="*/ 0 h 412"/>
                <a:gd name="T12" fmla="*/ 47 w 93"/>
                <a:gd name="T13" fmla="*/ 0 h 412"/>
                <a:gd name="T14" fmla="*/ 93 w 93"/>
                <a:gd name="T15" fmla="*/ 44 h 412"/>
                <a:gd name="T16" fmla="*/ 93 w 93"/>
                <a:gd name="T17" fmla="*/ 368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412">
                  <a:moveTo>
                    <a:pt x="93" y="368"/>
                  </a:moveTo>
                  <a:cubicBezTo>
                    <a:pt x="93" y="392"/>
                    <a:pt x="72" y="412"/>
                    <a:pt x="47" y="412"/>
                  </a:cubicBezTo>
                  <a:cubicBezTo>
                    <a:pt x="47" y="412"/>
                    <a:pt x="47" y="412"/>
                    <a:pt x="47" y="412"/>
                  </a:cubicBezTo>
                  <a:cubicBezTo>
                    <a:pt x="21" y="412"/>
                    <a:pt x="0" y="392"/>
                    <a:pt x="0" y="368"/>
                  </a:cubicBezTo>
                  <a:cubicBezTo>
                    <a:pt x="0" y="44"/>
                    <a:pt x="0" y="44"/>
                    <a:pt x="0" y="44"/>
                  </a:cubicBezTo>
                  <a:cubicBezTo>
                    <a:pt x="0" y="20"/>
                    <a:pt x="21" y="0"/>
                    <a:pt x="47" y="0"/>
                  </a:cubicBezTo>
                  <a:cubicBezTo>
                    <a:pt x="47" y="0"/>
                    <a:pt x="47" y="0"/>
                    <a:pt x="47" y="0"/>
                  </a:cubicBezTo>
                  <a:cubicBezTo>
                    <a:pt x="72" y="0"/>
                    <a:pt x="93" y="20"/>
                    <a:pt x="93" y="44"/>
                  </a:cubicBezTo>
                  <a:lnTo>
                    <a:pt x="93" y="368"/>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1" name="Freeform 99">
              <a:extLst>
                <a:ext uri="{FF2B5EF4-FFF2-40B4-BE49-F238E27FC236}">
                  <a16:creationId xmlns:a16="http://schemas.microsoft.com/office/drawing/2014/main" id="{C5451C1C-6ABC-3A6F-6FC8-55BA91DC070B}"/>
                </a:ext>
              </a:extLst>
            </p:cNvPr>
            <p:cNvSpPr>
              <a:spLocks/>
            </p:cNvSpPr>
            <p:nvPr/>
          </p:nvSpPr>
          <p:spPr bwMode="auto">
            <a:xfrm>
              <a:off x="8069263" y="1508125"/>
              <a:ext cx="30163" cy="130175"/>
            </a:xfrm>
            <a:custGeom>
              <a:avLst/>
              <a:gdLst>
                <a:gd name="T0" fmla="*/ 93 w 93"/>
                <a:gd name="T1" fmla="*/ 368 h 412"/>
                <a:gd name="T2" fmla="*/ 47 w 93"/>
                <a:gd name="T3" fmla="*/ 412 h 412"/>
                <a:gd name="T4" fmla="*/ 47 w 93"/>
                <a:gd name="T5" fmla="*/ 412 h 412"/>
                <a:gd name="T6" fmla="*/ 0 w 93"/>
                <a:gd name="T7" fmla="*/ 368 h 412"/>
                <a:gd name="T8" fmla="*/ 0 w 93"/>
                <a:gd name="T9" fmla="*/ 44 h 412"/>
                <a:gd name="T10" fmla="*/ 47 w 93"/>
                <a:gd name="T11" fmla="*/ 0 h 412"/>
                <a:gd name="T12" fmla="*/ 47 w 93"/>
                <a:gd name="T13" fmla="*/ 0 h 412"/>
                <a:gd name="T14" fmla="*/ 93 w 93"/>
                <a:gd name="T15" fmla="*/ 44 h 412"/>
                <a:gd name="T16" fmla="*/ 93 w 93"/>
                <a:gd name="T17" fmla="*/ 368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412">
                  <a:moveTo>
                    <a:pt x="93" y="368"/>
                  </a:moveTo>
                  <a:cubicBezTo>
                    <a:pt x="93" y="392"/>
                    <a:pt x="72" y="412"/>
                    <a:pt x="47" y="412"/>
                  </a:cubicBezTo>
                  <a:cubicBezTo>
                    <a:pt x="47" y="412"/>
                    <a:pt x="47" y="412"/>
                    <a:pt x="47" y="412"/>
                  </a:cubicBezTo>
                  <a:cubicBezTo>
                    <a:pt x="21" y="412"/>
                    <a:pt x="0" y="392"/>
                    <a:pt x="0" y="368"/>
                  </a:cubicBezTo>
                  <a:cubicBezTo>
                    <a:pt x="0" y="44"/>
                    <a:pt x="0" y="44"/>
                    <a:pt x="0" y="44"/>
                  </a:cubicBezTo>
                  <a:cubicBezTo>
                    <a:pt x="0" y="20"/>
                    <a:pt x="21" y="0"/>
                    <a:pt x="47" y="0"/>
                  </a:cubicBezTo>
                  <a:cubicBezTo>
                    <a:pt x="47" y="0"/>
                    <a:pt x="47" y="0"/>
                    <a:pt x="47" y="0"/>
                  </a:cubicBezTo>
                  <a:cubicBezTo>
                    <a:pt x="72" y="0"/>
                    <a:pt x="93" y="20"/>
                    <a:pt x="93" y="44"/>
                  </a:cubicBezTo>
                  <a:lnTo>
                    <a:pt x="93" y="368"/>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101" name="Group 100">
            <a:extLst>
              <a:ext uri="{FF2B5EF4-FFF2-40B4-BE49-F238E27FC236}">
                <a16:creationId xmlns:a16="http://schemas.microsoft.com/office/drawing/2014/main" id="{F87CA6F6-8FA0-2FCB-DAE7-D5C1715B7669}"/>
              </a:ext>
              <a:ext uri="{C183D7F6-B498-43B3-948B-1728B52AA6E4}">
                <adec:decorative xmlns:adec="http://schemas.microsoft.com/office/drawing/2017/decorative" val="1"/>
              </a:ext>
            </a:extLst>
          </p:cNvPr>
          <p:cNvGrpSpPr/>
          <p:nvPr/>
        </p:nvGrpSpPr>
        <p:grpSpPr>
          <a:xfrm>
            <a:off x="6844553" y="3940769"/>
            <a:ext cx="1427855" cy="612874"/>
            <a:chOff x="6850394" y="3534261"/>
            <a:chExt cx="1562082" cy="717525"/>
          </a:xfrm>
        </p:grpSpPr>
        <p:grpSp>
          <p:nvGrpSpPr>
            <p:cNvPr id="73" name="Group 72">
              <a:extLst>
                <a:ext uri="{FF2B5EF4-FFF2-40B4-BE49-F238E27FC236}">
                  <a16:creationId xmlns:a16="http://schemas.microsoft.com/office/drawing/2014/main" id="{E8F8F76E-60B7-BE60-95C2-77E113056C76}"/>
                </a:ext>
              </a:extLst>
            </p:cNvPr>
            <p:cNvGrpSpPr/>
            <p:nvPr/>
          </p:nvGrpSpPr>
          <p:grpSpPr>
            <a:xfrm>
              <a:off x="6951978" y="3599283"/>
              <a:ext cx="656017" cy="652503"/>
              <a:chOff x="7321597" y="3712480"/>
              <a:chExt cx="371475" cy="414338"/>
            </a:xfrm>
          </p:grpSpPr>
          <p:sp>
            <p:nvSpPr>
              <p:cNvPr id="64" name="Freeform 91">
                <a:extLst>
                  <a:ext uri="{FF2B5EF4-FFF2-40B4-BE49-F238E27FC236}">
                    <a16:creationId xmlns:a16="http://schemas.microsoft.com/office/drawing/2014/main" id="{56744313-E527-7543-895B-93C00A2777CA}"/>
                  </a:ext>
                </a:extLst>
              </p:cNvPr>
              <p:cNvSpPr>
                <a:spLocks/>
              </p:cNvSpPr>
              <p:nvPr/>
            </p:nvSpPr>
            <p:spPr bwMode="auto">
              <a:xfrm>
                <a:off x="7448597" y="3728355"/>
                <a:ext cx="244475" cy="398463"/>
              </a:xfrm>
              <a:custGeom>
                <a:avLst/>
                <a:gdLst>
                  <a:gd name="T0" fmla="*/ 11 w 772"/>
                  <a:gd name="T1" fmla="*/ 556 h 1263"/>
                  <a:gd name="T2" fmla="*/ 215 w 772"/>
                  <a:gd name="T3" fmla="*/ 292 h 1263"/>
                  <a:gd name="T4" fmla="*/ 223 w 772"/>
                  <a:gd name="T5" fmla="*/ 282 h 1263"/>
                  <a:gd name="T6" fmla="*/ 227 w 772"/>
                  <a:gd name="T7" fmla="*/ 276 h 1263"/>
                  <a:gd name="T8" fmla="*/ 244 w 772"/>
                  <a:gd name="T9" fmla="*/ 265 h 1263"/>
                  <a:gd name="T10" fmla="*/ 261 w 772"/>
                  <a:gd name="T11" fmla="*/ 254 h 1263"/>
                  <a:gd name="T12" fmla="*/ 473 w 772"/>
                  <a:gd name="T13" fmla="*/ 255 h 1263"/>
                  <a:gd name="T14" fmla="*/ 492 w 772"/>
                  <a:gd name="T15" fmla="*/ 262 h 1263"/>
                  <a:gd name="T16" fmla="*/ 682 w 772"/>
                  <a:gd name="T17" fmla="*/ 16 h 1263"/>
                  <a:gd name="T18" fmla="*/ 742 w 772"/>
                  <a:gd name="T19" fmla="*/ 13 h 1263"/>
                  <a:gd name="T20" fmla="*/ 761 w 772"/>
                  <a:gd name="T21" fmla="*/ 62 h 1263"/>
                  <a:gd name="T22" fmla="*/ 544 w 772"/>
                  <a:gd name="T23" fmla="*/ 342 h 1263"/>
                  <a:gd name="T24" fmla="*/ 514 w 772"/>
                  <a:gd name="T25" fmla="*/ 354 h 1263"/>
                  <a:gd name="T26" fmla="*/ 484 w 772"/>
                  <a:gd name="T27" fmla="*/ 564 h 1263"/>
                  <a:gd name="T28" fmla="*/ 613 w 772"/>
                  <a:gd name="T29" fmla="*/ 939 h 1263"/>
                  <a:gd name="T30" fmla="*/ 510 w 772"/>
                  <a:gd name="T31" fmla="*/ 939 h 1263"/>
                  <a:gd name="T32" fmla="*/ 546 w 772"/>
                  <a:gd name="T33" fmla="*/ 1206 h 1263"/>
                  <a:gd name="T34" fmla="*/ 494 w 772"/>
                  <a:gd name="T35" fmla="*/ 1258 h 1263"/>
                  <a:gd name="T36" fmla="*/ 431 w 772"/>
                  <a:gd name="T37" fmla="*/ 1225 h 1263"/>
                  <a:gd name="T38" fmla="*/ 392 w 772"/>
                  <a:gd name="T39" fmla="*/ 939 h 1263"/>
                  <a:gd name="T40" fmla="*/ 336 w 772"/>
                  <a:gd name="T41" fmla="*/ 939 h 1263"/>
                  <a:gd name="T42" fmla="*/ 298 w 772"/>
                  <a:gd name="T43" fmla="*/ 1225 h 1263"/>
                  <a:gd name="T44" fmla="*/ 234 w 772"/>
                  <a:gd name="T45" fmla="*/ 1258 h 1263"/>
                  <a:gd name="T46" fmla="*/ 182 w 772"/>
                  <a:gd name="T47" fmla="*/ 1206 h 1263"/>
                  <a:gd name="T48" fmla="*/ 219 w 772"/>
                  <a:gd name="T49" fmla="*/ 939 h 1263"/>
                  <a:gd name="T50" fmla="*/ 120 w 772"/>
                  <a:gd name="T51" fmla="*/ 939 h 1263"/>
                  <a:gd name="T52" fmla="*/ 244 w 772"/>
                  <a:gd name="T53" fmla="*/ 563 h 1263"/>
                  <a:gd name="T54" fmla="*/ 225 w 772"/>
                  <a:gd name="T55" fmla="*/ 427 h 1263"/>
                  <a:gd name="T56" fmla="*/ 90 w 772"/>
                  <a:gd name="T57" fmla="*/ 602 h 1263"/>
                  <a:gd name="T58" fmla="*/ 30 w 772"/>
                  <a:gd name="T59" fmla="*/ 605 h 1263"/>
                  <a:gd name="T60" fmla="*/ 11 w 772"/>
                  <a:gd name="T61" fmla="*/ 556 h 1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2" h="1263">
                    <a:moveTo>
                      <a:pt x="11" y="556"/>
                    </a:moveTo>
                    <a:cubicBezTo>
                      <a:pt x="215" y="292"/>
                      <a:pt x="215" y="292"/>
                      <a:pt x="215" y="292"/>
                    </a:cubicBezTo>
                    <a:cubicBezTo>
                      <a:pt x="217" y="288"/>
                      <a:pt x="219" y="285"/>
                      <a:pt x="223" y="282"/>
                    </a:cubicBezTo>
                    <a:cubicBezTo>
                      <a:pt x="227" y="276"/>
                      <a:pt x="227" y="276"/>
                      <a:pt x="227" y="276"/>
                    </a:cubicBezTo>
                    <a:cubicBezTo>
                      <a:pt x="231" y="271"/>
                      <a:pt x="237" y="267"/>
                      <a:pt x="244" y="265"/>
                    </a:cubicBezTo>
                    <a:cubicBezTo>
                      <a:pt x="249" y="262"/>
                      <a:pt x="255" y="259"/>
                      <a:pt x="261" y="254"/>
                    </a:cubicBezTo>
                    <a:cubicBezTo>
                      <a:pt x="284" y="239"/>
                      <a:pt x="418" y="235"/>
                      <a:pt x="473" y="255"/>
                    </a:cubicBezTo>
                    <a:cubicBezTo>
                      <a:pt x="480" y="257"/>
                      <a:pt x="486" y="259"/>
                      <a:pt x="492" y="262"/>
                    </a:cubicBezTo>
                    <a:cubicBezTo>
                      <a:pt x="682" y="16"/>
                      <a:pt x="682" y="16"/>
                      <a:pt x="682" y="16"/>
                    </a:cubicBezTo>
                    <a:cubicBezTo>
                      <a:pt x="693" y="2"/>
                      <a:pt x="720" y="0"/>
                      <a:pt x="742" y="13"/>
                    </a:cubicBezTo>
                    <a:cubicBezTo>
                      <a:pt x="763" y="25"/>
                      <a:pt x="772" y="47"/>
                      <a:pt x="761" y="62"/>
                    </a:cubicBezTo>
                    <a:cubicBezTo>
                      <a:pt x="544" y="342"/>
                      <a:pt x="544" y="342"/>
                      <a:pt x="544" y="342"/>
                    </a:cubicBezTo>
                    <a:cubicBezTo>
                      <a:pt x="538" y="350"/>
                      <a:pt x="527" y="354"/>
                      <a:pt x="514" y="354"/>
                    </a:cubicBezTo>
                    <a:cubicBezTo>
                      <a:pt x="484" y="564"/>
                      <a:pt x="484" y="564"/>
                      <a:pt x="484" y="564"/>
                    </a:cubicBezTo>
                    <a:cubicBezTo>
                      <a:pt x="613" y="939"/>
                      <a:pt x="613" y="939"/>
                      <a:pt x="613" y="939"/>
                    </a:cubicBezTo>
                    <a:cubicBezTo>
                      <a:pt x="510" y="939"/>
                      <a:pt x="510" y="939"/>
                      <a:pt x="510" y="939"/>
                    </a:cubicBezTo>
                    <a:cubicBezTo>
                      <a:pt x="546" y="1206"/>
                      <a:pt x="546" y="1206"/>
                      <a:pt x="546" y="1206"/>
                    </a:cubicBezTo>
                    <a:cubicBezTo>
                      <a:pt x="549" y="1229"/>
                      <a:pt x="526" y="1252"/>
                      <a:pt x="494" y="1258"/>
                    </a:cubicBezTo>
                    <a:cubicBezTo>
                      <a:pt x="462" y="1263"/>
                      <a:pt x="434" y="1248"/>
                      <a:pt x="431" y="1225"/>
                    </a:cubicBezTo>
                    <a:cubicBezTo>
                      <a:pt x="392" y="939"/>
                      <a:pt x="392" y="939"/>
                      <a:pt x="392" y="939"/>
                    </a:cubicBezTo>
                    <a:cubicBezTo>
                      <a:pt x="336" y="939"/>
                      <a:pt x="336" y="939"/>
                      <a:pt x="336" y="939"/>
                    </a:cubicBezTo>
                    <a:cubicBezTo>
                      <a:pt x="298" y="1225"/>
                      <a:pt x="298" y="1225"/>
                      <a:pt x="298" y="1225"/>
                    </a:cubicBezTo>
                    <a:cubicBezTo>
                      <a:pt x="294" y="1248"/>
                      <a:pt x="266" y="1263"/>
                      <a:pt x="234" y="1258"/>
                    </a:cubicBezTo>
                    <a:cubicBezTo>
                      <a:pt x="202" y="1252"/>
                      <a:pt x="179" y="1229"/>
                      <a:pt x="182" y="1206"/>
                    </a:cubicBezTo>
                    <a:cubicBezTo>
                      <a:pt x="219" y="939"/>
                      <a:pt x="219" y="939"/>
                      <a:pt x="219" y="939"/>
                    </a:cubicBezTo>
                    <a:cubicBezTo>
                      <a:pt x="120" y="939"/>
                      <a:pt x="120" y="939"/>
                      <a:pt x="120" y="939"/>
                    </a:cubicBezTo>
                    <a:cubicBezTo>
                      <a:pt x="244" y="563"/>
                      <a:pt x="244" y="563"/>
                      <a:pt x="244" y="563"/>
                    </a:cubicBezTo>
                    <a:cubicBezTo>
                      <a:pt x="225" y="427"/>
                      <a:pt x="225" y="427"/>
                      <a:pt x="225" y="427"/>
                    </a:cubicBezTo>
                    <a:cubicBezTo>
                      <a:pt x="90" y="602"/>
                      <a:pt x="90" y="602"/>
                      <a:pt x="90" y="602"/>
                    </a:cubicBezTo>
                    <a:cubicBezTo>
                      <a:pt x="79" y="616"/>
                      <a:pt x="52" y="618"/>
                      <a:pt x="30" y="605"/>
                    </a:cubicBezTo>
                    <a:cubicBezTo>
                      <a:pt x="8" y="593"/>
                      <a:pt x="0" y="571"/>
                      <a:pt x="11" y="556"/>
                    </a:cubicBezTo>
                    <a:close/>
                  </a:path>
                </a:pathLst>
              </a:custGeom>
              <a:solidFill>
                <a:srgbClr val="0061C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5" name="Freeform 92">
                <a:extLst>
                  <a:ext uri="{FF2B5EF4-FFF2-40B4-BE49-F238E27FC236}">
                    <a16:creationId xmlns:a16="http://schemas.microsoft.com/office/drawing/2014/main" id="{8E40709A-8E3B-BCF1-0BB8-18A0531BBD8B}"/>
                  </a:ext>
                </a:extLst>
              </p:cNvPr>
              <p:cNvSpPr>
                <a:spLocks/>
              </p:cNvSpPr>
              <p:nvPr/>
            </p:nvSpPr>
            <p:spPr bwMode="auto">
              <a:xfrm>
                <a:off x="7516860" y="3712480"/>
                <a:ext cx="93663" cy="90488"/>
              </a:xfrm>
              <a:custGeom>
                <a:avLst/>
                <a:gdLst>
                  <a:gd name="T0" fmla="*/ 191 w 298"/>
                  <a:gd name="T1" fmla="*/ 279 h 290"/>
                  <a:gd name="T2" fmla="*/ 147 w 298"/>
                  <a:gd name="T3" fmla="*/ 290 h 290"/>
                  <a:gd name="T4" fmla="*/ 103 w 298"/>
                  <a:gd name="T5" fmla="*/ 279 h 290"/>
                  <a:gd name="T6" fmla="*/ 13 w 298"/>
                  <a:gd name="T7" fmla="*/ 279 h 290"/>
                  <a:gd name="T8" fmla="*/ 5 w 298"/>
                  <a:gd name="T9" fmla="*/ 166 h 290"/>
                  <a:gd name="T10" fmla="*/ 149 w 298"/>
                  <a:gd name="T11" fmla="*/ 0 h 290"/>
                  <a:gd name="T12" fmla="*/ 294 w 298"/>
                  <a:gd name="T13" fmla="*/ 166 h 290"/>
                  <a:gd name="T14" fmla="*/ 285 w 298"/>
                  <a:gd name="T15" fmla="*/ 279 h 290"/>
                  <a:gd name="T16" fmla="*/ 191 w 298"/>
                  <a:gd name="T17" fmla="*/ 279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290">
                    <a:moveTo>
                      <a:pt x="191" y="279"/>
                    </a:moveTo>
                    <a:cubicBezTo>
                      <a:pt x="178" y="286"/>
                      <a:pt x="163" y="290"/>
                      <a:pt x="147" y="290"/>
                    </a:cubicBezTo>
                    <a:cubicBezTo>
                      <a:pt x="131" y="290"/>
                      <a:pt x="116" y="286"/>
                      <a:pt x="103" y="279"/>
                    </a:cubicBezTo>
                    <a:cubicBezTo>
                      <a:pt x="13" y="279"/>
                      <a:pt x="13" y="279"/>
                      <a:pt x="13" y="279"/>
                    </a:cubicBezTo>
                    <a:cubicBezTo>
                      <a:pt x="7" y="252"/>
                      <a:pt x="0" y="232"/>
                      <a:pt x="5" y="166"/>
                    </a:cubicBezTo>
                    <a:cubicBezTo>
                      <a:pt x="10" y="78"/>
                      <a:pt x="60" y="1"/>
                      <a:pt x="149" y="0"/>
                    </a:cubicBezTo>
                    <a:cubicBezTo>
                      <a:pt x="238" y="1"/>
                      <a:pt x="288" y="78"/>
                      <a:pt x="294" y="166"/>
                    </a:cubicBezTo>
                    <a:cubicBezTo>
                      <a:pt x="298" y="232"/>
                      <a:pt x="291" y="252"/>
                      <a:pt x="285" y="279"/>
                    </a:cubicBezTo>
                    <a:lnTo>
                      <a:pt x="191" y="279"/>
                    </a:lnTo>
                    <a:close/>
                  </a:path>
                </a:pathLst>
              </a:custGeom>
              <a:solidFill>
                <a:srgbClr val="0061C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6" name="Freeform 93">
                <a:extLst>
                  <a:ext uri="{FF2B5EF4-FFF2-40B4-BE49-F238E27FC236}">
                    <a16:creationId xmlns:a16="http://schemas.microsoft.com/office/drawing/2014/main" id="{B6D2C112-15BC-BE1E-E12C-9C134350D73C}"/>
                  </a:ext>
                </a:extLst>
              </p:cNvPr>
              <p:cNvSpPr>
                <a:spLocks/>
              </p:cNvSpPr>
              <p:nvPr/>
            </p:nvSpPr>
            <p:spPr bwMode="auto">
              <a:xfrm>
                <a:off x="7373985" y="3842655"/>
                <a:ext cx="92075" cy="90488"/>
              </a:xfrm>
              <a:custGeom>
                <a:avLst/>
                <a:gdLst>
                  <a:gd name="T0" fmla="*/ 203 w 290"/>
                  <a:gd name="T1" fmla="*/ 269 h 285"/>
                  <a:gd name="T2" fmla="*/ 10 w 290"/>
                  <a:gd name="T3" fmla="*/ 48 h 285"/>
                  <a:gd name="T4" fmla="*/ 33 w 290"/>
                  <a:gd name="T5" fmla="*/ 10 h 285"/>
                  <a:gd name="T6" fmla="*/ 33 w 290"/>
                  <a:gd name="T7" fmla="*/ 10 h 285"/>
                  <a:gd name="T8" fmla="*/ 92 w 290"/>
                  <a:gd name="T9" fmla="*/ 13 h 285"/>
                  <a:gd name="T10" fmla="*/ 285 w 290"/>
                  <a:gd name="T11" fmla="*/ 234 h 285"/>
                  <a:gd name="T12" fmla="*/ 264 w 290"/>
                  <a:gd name="T13" fmla="*/ 276 h 285"/>
                  <a:gd name="T14" fmla="*/ 203 w 290"/>
                  <a:gd name="T15" fmla="*/ 269 h 2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285">
                    <a:moveTo>
                      <a:pt x="203" y="269"/>
                    </a:moveTo>
                    <a:cubicBezTo>
                      <a:pt x="10" y="48"/>
                      <a:pt x="10" y="48"/>
                      <a:pt x="10" y="48"/>
                    </a:cubicBezTo>
                    <a:cubicBezTo>
                      <a:pt x="0" y="37"/>
                      <a:pt x="10" y="20"/>
                      <a:pt x="33" y="10"/>
                    </a:cubicBezTo>
                    <a:cubicBezTo>
                      <a:pt x="33" y="10"/>
                      <a:pt x="33" y="10"/>
                      <a:pt x="33" y="10"/>
                    </a:cubicBezTo>
                    <a:cubicBezTo>
                      <a:pt x="55" y="0"/>
                      <a:pt x="82" y="2"/>
                      <a:pt x="92" y="13"/>
                    </a:cubicBezTo>
                    <a:cubicBezTo>
                      <a:pt x="285" y="234"/>
                      <a:pt x="285" y="234"/>
                      <a:pt x="285" y="234"/>
                    </a:cubicBezTo>
                    <a:cubicBezTo>
                      <a:pt x="290" y="240"/>
                      <a:pt x="285" y="267"/>
                      <a:pt x="264" y="276"/>
                    </a:cubicBezTo>
                    <a:cubicBezTo>
                      <a:pt x="244" y="285"/>
                      <a:pt x="208" y="275"/>
                      <a:pt x="203" y="269"/>
                    </a:cubicBezTo>
                    <a:close/>
                  </a:path>
                </a:pathLst>
              </a:custGeom>
              <a:solidFill>
                <a:srgbClr val="0061C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8" name="Freeform 95">
                <a:extLst>
                  <a:ext uri="{FF2B5EF4-FFF2-40B4-BE49-F238E27FC236}">
                    <a16:creationId xmlns:a16="http://schemas.microsoft.com/office/drawing/2014/main" id="{B574CEC3-D117-470C-CFEB-35C066E9951E}"/>
                  </a:ext>
                </a:extLst>
              </p:cNvPr>
              <p:cNvSpPr>
                <a:spLocks/>
              </p:cNvSpPr>
              <p:nvPr/>
            </p:nvSpPr>
            <p:spPr bwMode="auto">
              <a:xfrm>
                <a:off x="7321597" y="3839480"/>
                <a:ext cx="87313" cy="168275"/>
              </a:xfrm>
              <a:custGeom>
                <a:avLst/>
                <a:gdLst>
                  <a:gd name="T0" fmla="*/ 0 w 273"/>
                  <a:gd name="T1" fmla="*/ 466 h 534"/>
                  <a:gd name="T2" fmla="*/ 80 w 273"/>
                  <a:gd name="T3" fmla="*/ 534 h 534"/>
                  <a:gd name="T4" fmla="*/ 193 w 273"/>
                  <a:gd name="T5" fmla="*/ 534 h 534"/>
                  <a:gd name="T6" fmla="*/ 273 w 273"/>
                  <a:gd name="T7" fmla="*/ 466 h 534"/>
                  <a:gd name="T8" fmla="*/ 273 w 273"/>
                  <a:gd name="T9" fmla="*/ 69 h 534"/>
                  <a:gd name="T10" fmla="*/ 193 w 273"/>
                  <a:gd name="T11" fmla="*/ 0 h 534"/>
                  <a:gd name="T12" fmla="*/ 80 w 273"/>
                  <a:gd name="T13" fmla="*/ 0 h 534"/>
                  <a:gd name="T14" fmla="*/ 0 w 273"/>
                  <a:gd name="T15" fmla="*/ 69 h 534"/>
                  <a:gd name="T16" fmla="*/ 0 w 273"/>
                  <a:gd name="T17" fmla="*/ 466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3" h="534">
                    <a:moveTo>
                      <a:pt x="0" y="466"/>
                    </a:moveTo>
                    <a:cubicBezTo>
                      <a:pt x="0" y="504"/>
                      <a:pt x="36" y="534"/>
                      <a:pt x="80" y="534"/>
                    </a:cubicBezTo>
                    <a:cubicBezTo>
                      <a:pt x="193" y="534"/>
                      <a:pt x="193" y="534"/>
                      <a:pt x="193" y="534"/>
                    </a:cubicBezTo>
                    <a:cubicBezTo>
                      <a:pt x="237" y="534"/>
                      <a:pt x="273" y="504"/>
                      <a:pt x="273" y="466"/>
                    </a:cubicBezTo>
                    <a:cubicBezTo>
                      <a:pt x="273" y="69"/>
                      <a:pt x="273" y="69"/>
                      <a:pt x="273" y="69"/>
                    </a:cubicBezTo>
                    <a:cubicBezTo>
                      <a:pt x="273" y="31"/>
                      <a:pt x="237" y="0"/>
                      <a:pt x="193" y="0"/>
                    </a:cubicBezTo>
                    <a:cubicBezTo>
                      <a:pt x="80" y="0"/>
                      <a:pt x="80" y="0"/>
                      <a:pt x="80" y="0"/>
                    </a:cubicBezTo>
                    <a:cubicBezTo>
                      <a:pt x="36" y="0"/>
                      <a:pt x="0" y="31"/>
                      <a:pt x="0" y="69"/>
                    </a:cubicBezTo>
                    <a:lnTo>
                      <a:pt x="0" y="466"/>
                    </a:lnTo>
                    <a:close/>
                  </a:path>
                </a:pathLst>
              </a:custGeom>
              <a:solidFill>
                <a:srgbClr val="0061C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9" name="Oval 96">
                <a:extLst>
                  <a:ext uri="{FF2B5EF4-FFF2-40B4-BE49-F238E27FC236}">
                    <a16:creationId xmlns:a16="http://schemas.microsoft.com/office/drawing/2014/main" id="{C085B6DB-B074-1E4C-CB6A-FF936E059A3F}"/>
                  </a:ext>
                </a:extLst>
              </p:cNvPr>
              <p:cNvSpPr>
                <a:spLocks noChangeArrowheads="1"/>
              </p:cNvSpPr>
              <p:nvPr/>
            </p:nvSpPr>
            <p:spPr bwMode="auto">
              <a:xfrm>
                <a:off x="7332710" y="3760105"/>
                <a:ext cx="65088" cy="69850"/>
              </a:xfrm>
              <a:prstGeom prst="ellipse">
                <a:avLst/>
              </a:prstGeom>
              <a:solidFill>
                <a:srgbClr val="0061C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0" name="Freeform 97">
                <a:extLst>
                  <a:ext uri="{FF2B5EF4-FFF2-40B4-BE49-F238E27FC236}">
                    <a16:creationId xmlns:a16="http://schemas.microsoft.com/office/drawing/2014/main" id="{6D70D640-7F95-3604-F71A-C30DE4F7F3B4}"/>
                  </a:ext>
                </a:extLst>
              </p:cNvPr>
              <p:cNvSpPr>
                <a:spLocks/>
              </p:cNvSpPr>
              <p:nvPr/>
            </p:nvSpPr>
            <p:spPr bwMode="auto">
              <a:xfrm>
                <a:off x="7321597" y="3968068"/>
                <a:ext cx="87313" cy="80963"/>
              </a:xfrm>
              <a:custGeom>
                <a:avLst/>
                <a:gdLst>
                  <a:gd name="T0" fmla="*/ 55 w 55"/>
                  <a:gd name="T1" fmla="*/ 0 h 51"/>
                  <a:gd name="T2" fmla="*/ 0 w 55"/>
                  <a:gd name="T3" fmla="*/ 0 h 51"/>
                  <a:gd name="T4" fmla="*/ 0 w 55"/>
                  <a:gd name="T5" fmla="*/ 51 h 51"/>
                  <a:gd name="T6" fmla="*/ 25 w 55"/>
                  <a:gd name="T7" fmla="*/ 51 h 51"/>
                  <a:gd name="T8" fmla="*/ 25 w 55"/>
                  <a:gd name="T9" fmla="*/ 26 h 51"/>
                  <a:gd name="T10" fmla="*/ 30 w 55"/>
                  <a:gd name="T11" fmla="*/ 26 h 51"/>
                  <a:gd name="T12" fmla="*/ 30 w 55"/>
                  <a:gd name="T13" fmla="*/ 51 h 51"/>
                  <a:gd name="T14" fmla="*/ 55 w 55"/>
                  <a:gd name="T15" fmla="*/ 51 h 51"/>
                  <a:gd name="T16" fmla="*/ 55 w 55"/>
                  <a:gd name="T17"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1">
                    <a:moveTo>
                      <a:pt x="55" y="0"/>
                    </a:moveTo>
                    <a:lnTo>
                      <a:pt x="0" y="0"/>
                    </a:lnTo>
                    <a:lnTo>
                      <a:pt x="0" y="51"/>
                    </a:lnTo>
                    <a:lnTo>
                      <a:pt x="25" y="51"/>
                    </a:lnTo>
                    <a:lnTo>
                      <a:pt x="25" y="26"/>
                    </a:lnTo>
                    <a:lnTo>
                      <a:pt x="30" y="26"/>
                    </a:lnTo>
                    <a:lnTo>
                      <a:pt x="30" y="51"/>
                    </a:lnTo>
                    <a:lnTo>
                      <a:pt x="55" y="51"/>
                    </a:lnTo>
                    <a:lnTo>
                      <a:pt x="55" y="0"/>
                    </a:lnTo>
                    <a:close/>
                  </a:path>
                </a:pathLst>
              </a:custGeom>
              <a:solidFill>
                <a:srgbClr val="0061C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1" name="Freeform 98">
                <a:extLst>
                  <a:ext uri="{FF2B5EF4-FFF2-40B4-BE49-F238E27FC236}">
                    <a16:creationId xmlns:a16="http://schemas.microsoft.com/office/drawing/2014/main" id="{42BAE627-848F-50C1-3C79-DD74BB9A8472}"/>
                  </a:ext>
                </a:extLst>
              </p:cNvPr>
              <p:cNvSpPr>
                <a:spLocks/>
              </p:cNvSpPr>
              <p:nvPr/>
            </p:nvSpPr>
            <p:spPr bwMode="auto">
              <a:xfrm>
                <a:off x="7377160" y="3995055"/>
                <a:ext cx="28575" cy="130175"/>
              </a:xfrm>
              <a:custGeom>
                <a:avLst/>
                <a:gdLst>
                  <a:gd name="T0" fmla="*/ 93 w 93"/>
                  <a:gd name="T1" fmla="*/ 368 h 412"/>
                  <a:gd name="T2" fmla="*/ 47 w 93"/>
                  <a:gd name="T3" fmla="*/ 412 h 412"/>
                  <a:gd name="T4" fmla="*/ 47 w 93"/>
                  <a:gd name="T5" fmla="*/ 412 h 412"/>
                  <a:gd name="T6" fmla="*/ 0 w 93"/>
                  <a:gd name="T7" fmla="*/ 368 h 412"/>
                  <a:gd name="T8" fmla="*/ 0 w 93"/>
                  <a:gd name="T9" fmla="*/ 44 h 412"/>
                  <a:gd name="T10" fmla="*/ 47 w 93"/>
                  <a:gd name="T11" fmla="*/ 0 h 412"/>
                  <a:gd name="T12" fmla="*/ 47 w 93"/>
                  <a:gd name="T13" fmla="*/ 0 h 412"/>
                  <a:gd name="T14" fmla="*/ 93 w 93"/>
                  <a:gd name="T15" fmla="*/ 44 h 412"/>
                  <a:gd name="T16" fmla="*/ 93 w 93"/>
                  <a:gd name="T17" fmla="*/ 368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412">
                    <a:moveTo>
                      <a:pt x="93" y="368"/>
                    </a:moveTo>
                    <a:cubicBezTo>
                      <a:pt x="93" y="392"/>
                      <a:pt x="72" y="412"/>
                      <a:pt x="47" y="412"/>
                    </a:cubicBezTo>
                    <a:cubicBezTo>
                      <a:pt x="47" y="412"/>
                      <a:pt x="47" y="412"/>
                      <a:pt x="47" y="412"/>
                    </a:cubicBezTo>
                    <a:cubicBezTo>
                      <a:pt x="21" y="412"/>
                      <a:pt x="0" y="392"/>
                      <a:pt x="0" y="368"/>
                    </a:cubicBezTo>
                    <a:cubicBezTo>
                      <a:pt x="0" y="44"/>
                      <a:pt x="0" y="44"/>
                      <a:pt x="0" y="44"/>
                    </a:cubicBezTo>
                    <a:cubicBezTo>
                      <a:pt x="0" y="20"/>
                      <a:pt x="21" y="0"/>
                      <a:pt x="47" y="0"/>
                    </a:cubicBezTo>
                    <a:cubicBezTo>
                      <a:pt x="47" y="0"/>
                      <a:pt x="47" y="0"/>
                      <a:pt x="47" y="0"/>
                    </a:cubicBezTo>
                    <a:cubicBezTo>
                      <a:pt x="72" y="0"/>
                      <a:pt x="93" y="20"/>
                      <a:pt x="93" y="44"/>
                    </a:cubicBezTo>
                    <a:lnTo>
                      <a:pt x="93" y="368"/>
                    </a:lnTo>
                    <a:close/>
                  </a:path>
                </a:pathLst>
              </a:custGeom>
              <a:solidFill>
                <a:srgbClr val="0061C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2" name="Freeform 99">
                <a:extLst>
                  <a:ext uri="{FF2B5EF4-FFF2-40B4-BE49-F238E27FC236}">
                    <a16:creationId xmlns:a16="http://schemas.microsoft.com/office/drawing/2014/main" id="{C54D3A53-A8C7-5401-8161-68B37A133DA4}"/>
                  </a:ext>
                </a:extLst>
              </p:cNvPr>
              <p:cNvSpPr>
                <a:spLocks/>
              </p:cNvSpPr>
              <p:nvPr/>
            </p:nvSpPr>
            <p:spPr bwMode="auto">
              <a:xfrm>
                <a:off x="7323185" y="3995055"/>
                <a:ext cx="30163" cy="130175"/>
              </a:xfrm>
              <a:custGeom>
                <a:avLst/>
                <a:gdLst>
                  <a:gd name="T0" fmla="*/ 93 w 93"/>
                  <a:gd name="T1" fmla="*/ 368 h 412"/>
                  <a:gd name="T2" fmla="*/ 47 w 93"/>
                  <a:gd name="T3" fmla="*/ 412 h 412"/>
                  <a:gd name="T4" fmla="*/ 47 w 93"/>
                  <a:gd name="T5" fmla="*/ 412 h 412"/>
                  <a:gd name="T6" fmla="*/ 0 w 93"/>
                  <a:gd name="T7" fmla="*/ 368 h 412"/>
                  <a:gd name="T8" fmla="*/ 0 w 93"/>
                  <a:gd name="T9" fmla="*/ 44 h 412"/>
                  <a:gd name="T10" fmla="*/ 47 w 93"/>
                  <a:gd name="T11" fmla="*/ 0 h 412"/>
                  <a:gd name="T12" fmla="*/ 47 w 93"/>
                  <a:gd name="T13" fmla="*/ 0 h 412"/>
                  <a:gd name="T14" fmla="*/ 93 w 93"/>
                  <a:gd name="T15" fmla="*/ 44 h 412"/>
                  <a:gd name="T16" fmla="*/ 93 w 93"/>
                  <a:gd name="T17" fmla="*/ 368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412">
                    <a:moveTo>
                      <a:pt x="93" y="368"/>
                    </a:moveTo>
                    <a:cubicBezTo>
                      <a:pt x="93" y="392"/>
                      <a:pt x="72" y="412"/>
                      <a:pt x="47" y="412"/>
                    </a:cubicBezTo>
                    <a:cubicBezTo>
                      <a:pt x="47" y="412"/>
                      <a:pt x="47" y="412"/>
                      <a:pt x="47" y="412"/>
                    </a:cubicBezTo>
                    <a:cubicBezTo>
                      <a:pt x="21" y="412"/>
                      <a:pt x="0" y="392"/>
                      <a:pt x="0" y="368"/>
                    </a:cubicBezTo>
                    <a:cubicBezTo>
                      <a:pt x="0" y="44"/>
                      <a:pt x="0" y="44"/>
                      <a:pt x="0" y="44"/>
                    </a:cubicBezTo>
                    <a:cubicBezTo>
                      <a:pt x="0" y="20"/>
                      <a:pt x="21" y="0"/>
                      <a:pt x="47" y="0"/>
                    </a:cubicBezTo>
                    <a:cubicBezTo>
                      <a:pt x="47" y="0"/>
                      <a:pt x="47" y="0"/>
                      <a:pt x="47" y="0"/>
                    </a:cubicBezTo>
                    <a:cubicBezTo>
                      <a:pt x="72" y="0"/>
                      <a:pt x="93" y="20"/>
                      <a:pt x="93" y="44"/>
                    </a:cubicBezTo>
                    <a:lnTo>
                      <a:pt x="93" y="368"/>
                    </a:lnTo>
                    <a:close/>
                  </a:path>
                </a:pathLst>
              </a:custGeom>
              <a:solidFill>
                <a:srgbClr val="0061C4"/>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75" name="Freeform 91">
              <a:extLst>
                <a:ext uri="{FF2B5EF4-FFF2-40B4-BE49-F238E27FC236}">
                  <a16:creationId xmlns:a16="http://schemas.microsoft.com/office/drawing/2014/main" id="{19E9EB76-B255-8C54-3313-25AC71F4BA6D}"/>
                </a:ext>
              </a:extLst>
            </p:cNvPr>
            <p:cNvSpPr>
              <a:spLocks/>
            </p:cNvSpPr>
            <p:nvPr/>
          </p:nvSpPr>
          <p:spPr bwMode="auto">
            <a:xfrm>
              <a:off x="7891379" y="3617022"/>
              <a:ext cx="431738" cy="627503"/>
            </a:xfrm>
            <a:custGeom>
              <a:avLst/>
              <a:gdLst>
                <a:gd name="T0" fmla="*/ 11 w 772"/>
                <a:gd name="T1" fmla="*/ 556 h 1263"/>
                <a:gd name="T2" fmla="*/ 215 w 772"/>
                <a:gd name="T3" fmla="*/ 292 h 1263"/>
                <a:gd name="T4" fmla="*/ 223 w 772"/>
                <a:gd name="T5" fmla="*/ 282 h 1263"/>
                <a:gd name="T6" fmla="*/ 227 w 772"/>
                <a:gd name="T7" fmla="*/ 276 h 1263"/>
                <a:gd name="T8" fmla="*/ 244 w 772"/>
                <a:gd name="T9" fmla="*/ 265 h 1263"/>
                <a:gd name="T10" fmla="*/ 261 w 772"/>
                <a:gd name="T11" fmla="*/ 254 h 1263"/>
                <a:gd name="T12" fmla="*/ 473 w 772"/>
                <a:gd name="T13" fmla="*/ 255 h 1263"/>
                <a:gd name="T14" fmla="*/ 492 w 772"/>
                <a:gd name="T15" fmla="*/ 262 h 1263"/>
                <a:gd name="T16" fmla="*/ 682 w 772"/>
                <a:gd name="T17" fmla="*/ 16 h 1263"/>
                <a:gd name="T18" fmla="*/ 742 w 772"/>
                <a:gd name="T19" fmla="*/ 13 h 1263"/>
                <a:gd name="T20" fmla="*/ 761 w 772"/>
                <a:gd name="T21" fmla="*/ 62 h 1263"/>
                <a:gd name="T22" fmla="*/ 544 w 772"/>
                <a:gd name="T23" fmla="*/ 342 h 1263"/>
                <a:gd name="T24" fmla="*/ 514 w 772"/>
                <a:gd name="T25" fmla="*/ 354 h 1263"/>
                <a:gd name="T26" fmla="*/ 484 w 772"/>
                <a:gd name="T27" fmla="*/ 564 h 1263"/>
                <a:gd name="T28" fmla="*/ 613 w 772"/>
                <a:gd name="T29" fmla="*/ 939 h 1263"/>
                <a:gd name="T30" fmla="*/ 510 w 772"/>
                <a:gd name="T31" fmla="*/ 939 h 1263"/>
                <a:gd name="T32" fmla="*/ 546 w 772"/>
                <a:gd name="T33" fmla="*/ 1206 h 1263"/>
                <a:gd name="T34" fmla="*/ 494 w 772"/>
                <a:gd name="T35" fmla="*/ 1258 h 1263"/>
                <a:gd name="T36" fmla="*/ 431 w 772"/>
                <a:gd name="T37" fmla="*/ 1225 h 1263"/>
                <a:gd name="T38" fmla="*/ 392 w 772"/>
                <a:gd name="T39" fmla="*/ 939 h 1263"/>
                <a:gd name="T40" fmla="*/ 336 w 772"/>
                <a:gd name="T41" fmla="*/ 939 h 1263"/>
                <a:gd name="T42" fmla="*/ 298 w 772"/>
                <a:gd name="T43" fmla="*/ 1225 h 1263"/>
                <a:gd name="T44" fmla="*/ 234 w 772"/>
                <a:gd name="T45" fmla="*/ 1258 h 1263"/>
                <a:gd name="T46" fmla="*/ 182 w 772"/>
                <a:gd name="T47" fmla="*/ 1206 h 1263"/>
                <a:gd name="T48" fmla="*/ 219 w 772"/>
                <a:gd name="T49" fmla="*/ 939 h 1263"/>
                <a:gd name="T50" fmla="*/ 120 w 772"/>
                <a:gd name="T51" fmla="*/ 939 h 1263"/>
                <a:gd name="T52" fmla="*/ 244 w 772"/>
                <a:gd name="T53" fmla="*/ 563 h 1263"/>
                <a:gd name="T54" fmla="*/ 225 w 772"/>
                <a:gd name="T55" fmla="*/ 427 h 1263"/>
                <a:gd name="T56" fmla="*/ 90 w 772"/>
                <a:gd name="T57" fmla="*/ 602 h 1263"/>
                <a:gd name="T58" fmla="*/ 30 w 772"/>
                <a:gd name="T59" fmla="*/ 605 h 1263"/>
                <a:gd name="T60" fmla="*/ 11 w 772"/>
                <a:gd name="T61" fmla="*/ 556 h 1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2" h="1263">
                  <a:moveTo>
                    <a:pt x="11" y="556"/>
                  </a:moveTo>
                  <a:cubicBezTo>
                    <a:pt x="215" y="292"/>
                    <a:pt x="215" y="292"/>
                    <a:pt x="215" y="292"/>
                  </a:cubicBezTo>
                  <a:cubicBezTo>
                    <a:pt x="217" y="288"/>
                    <a:pt x="219" y="285"/>
                    <a:pt x="223" y="282"/>
                  </a:cubicBezTo>
                  <a:cubicBezTo>
                    <a:pt x="227" y="276"/>
                    <a:pt x="227" y="276"/>
                    <a:pt x="227" y="276"/>
                  </a:cubicBezTo>
                  <a:cubicBezTo>
                    <a:pt x="231" y="271"/>
                    <a:pt x="237" y="267"/>
                    <a:pt x="244" y="265"/>
                  </a:cubicBezTo>
                  <a:cubicBezTo>
                    <a:pt x="249" y="262"/>
                    <a:pt x="255" y="259"/>
                    <a:pt x="261" y="254"/>
                  </a:cubicBezTo>
                  <a:cubicBezTo>
                    <a:pt x="284" y="239"/>
                    <a:pt x="418" y="235"/>
                    <a:pt x="473" y="255"/>
                  </a:cubicBezTo>
                  <a:cubicBezTo>
                    <a:pt x="480" y="257"/>
                    <a:pt x="486" y="259"/>
                    <a:pt x="492" y="262"/>
                  </a:cubicBezTo>
                  <a:cubicBezTo>
                    <a:pt x="682" y="16"/>
                    <a:pt x="682" y="16"/>
                    <a:pt x="682" y="16"/>
                  </a:cubicBezTo>
                  <a:cubicBezTo>
                    <a:pt x="693" y="2"/>
                    <a:pt x="720" y="0"/>
                    <a:pt x="742" y="13"/>
                  </a:cubicBezTo>
                  <a:cubicBezTo>
                    <a:pt x="763" y="25"/>
                    <a:pt x="772" y="47"/>
                    <a:pt x="761" y="62"/>
                  </a:cubicBezTo>
                  <a:cubicBezTo>
                    <a:pt x="544" y="342"/>
                    <a:pt x="544" y="342"/>
                    <a:pt x="544" y="342"/>
                  </a:cubicBezTo>
                  <a:cubicBezTo>
                    <a:pt x="538" y="350"/>
                    <a:pt x="527" y="354"/>
                    <a:pt x="514" y="354"/>
                  </a:cubicBezTo>
                  <a:cubicBezTo>
                    <a:pt x="484" y="564"/>
                    <a:pt x="484" y="564"/>
                    <a:pt x="484" y="564"/>
                  </a:cubicBezTo>
                  <a:cubicBezTo>
                    <a:pt x="613" y="939"/>
                    <a:pt x="613" y="939"/>
                    <a:pt x="613" y="939"/>
                  </a:cubicBezTo>
                  <a:cubicBezTo>
                    <a:pt x="510" y="939"/>
                    <a:pt x="510" y="939"/>
                    <a:pt x="510" y="939"/>
                  </a:cubicBezTo>
                  <a:cubicBezTo>
                    <a:pt x="546" y="1206"/>
                    <a:pt x="546" y="1206"/>
                    <a:pt x="546" y="1206"/>
                  </a:cubicBezTo>
                  <a:cubicBezTo>
                    <a:pt x="549" y="1229"/>
                    <a:pt x="526" y="1252"/>
                    <a:pt x="494" y="1258"/>
                  </a:cubicBezTo>
                  <a:cubicBezTo>
                    <a:pt x="462" y="1263"/>
                    <a:pt x="434" y="1248"/>
                    <a:pt x="431" y="1225"/>
                  </a:cubicBezTo>
                  <a:cubicBezTo>
                    <a:pt x="392" y="939"/>
                    <a:pt x="392" y="939"/>
                    <a:pt x="392" y="939"/>
                  </a:cubicBezTo>
                  <a:cubicBezTo>
                    <a:pt x="336" y="939"/>
                    <a:pt x="336" y="939"/>
                    <a:pt x="336" y="939"/>
                  </a:cubicBezTo>
                  <a:cubicBezTo>
                    <a:pt x="298" y="1225"/>
                    <a:pt x="298" y="1225"/>
                    <a:pt x="298" y="1225"/>
                  </a:cubicBezTo>
                  <a:cubicBezTo>
                    <a:pt x="294" y="1248"/>
                    <a:pt x="266" y="1263"/>
                    <a:pt x="234" y="1258"/>
                  </a:cubicBezTo>
                  <a:cubicBezTo>
                    <a:pt x="202" y="1252"/>
                    <a:pt x="179" y="1229"/>
                    <a:pt x="182" y="1206"/>
                  </a:cubicBezTo>
                  <a:cubicBezTo>
                    <a:pt x="219" y="939"/>
                    <a:pt x="219" y="939"/>
                    <a:pt x="219" y="939"/>
                  </a:cubicBezTo>
                  <a:cubicBezTo>
                    <a:pt x="120" y="939"/>
                    <a:pt x="120" y="939"/>
                    <a:pt x="120" y="939"/>
                  </a:cubicBezTo>
                  <a:cubicBezTo>
                    <a:pt x="244" y="563"/>
                    <a:pt x="244" y="563"/>
                    <a:pt x="244" y="563"/>
                  </a:cubicBezTo>
                  <a:cubicBezTo>
                    <a:pt x="225" y="427"/>
                    <a:pt x="225" y="427"/>
                    <a:pt x="225" y="427"/>
                  </a:cubicBezTo>
                  <a:cubicBezTo>
                    <a:pt x="90" y="602"/>
                    <a:pt x="90" y="602"/>
                    <a:pt x="90" y="602"/>
                  </a:cubicBezTo>
                  <a:cubicBezTo>
                    <a:pt x="79" y="616"/>
                    <a:pt x="52" y="618"/>
                    <a:pt x="30" y="605"/>
                  </a:cubicBezTo>
                  <a:cubicBezTo>
                    <a:pt x="8" y="593"/>
                    <a:pt x="0" y="571"/>
                    <a:pt x="11" y="556"/>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6" name="Freeform 92">
              <a:extLst>
                <a:ext uri="{FF2B5EF4-FFF2-40B4-BE49-F238E27FC236}">
                  <a16:creationId xmlns:a16="http://schemas.microsoft.com/office/drawing/2014/main" id="{6F96DB6E-B0BA-8D98-5D5B-FC22B714769D}"/>
                </a:ext>
              </a:extLst>
            </p:cNvPr>
            <p:cNvSpPr>
              <a:spLocks/>
            </p:cNvSpPr>
            <p:nvPr/>
          </p:nvSpPr>
          <p:spPr bwMode="auto">
            <a:xfrm>
              <a:off x="8011930" y="3592022"/>
              <a:ext cx="165407" cy="142501"/>
            </a:xfrm>
            <a:custGeom>
              <a:avLst/>
              <a:gdLst>
                <a:gd name="T0" fmla="*/ 191 w 298"/>
                <a:gd name="T1" fmla="*/ 279 h 290"/>
                <a:gd name="T2" fmla="*/ 147 w 298"/>
                <a:gd name="T3" fmla="*/ 290 h 290"/>
                <a:gd name="T4" fmla="*/ 103 w 298"/>
                <a:gd name="T5" fmla="*/ 279 h 290"/>
                <a:gd name="T6" fmla="*/ 13 w 298"/>
                <a:gd name="T7" fmla="*/ 279 h 290"/>
                <a:gd name="T8" fmla="*/ 5 w 298"/>
                <a:gd name="T9" fmla="*/ 166 h 290"/>
                <a:gd name="T10" fmla="*/ 149 w 298"/>
                <a:gd name="T11" fmla="*/ 0 h 290"/>
                <a:gd name="T12" fmla="*/ 294 w 298"/>
                <a:gd name="T13" fmla="*/ 166 h 290"/>
                <a:gd name="T14" fmla="*/ 285 w 298"/>
                <a:gd name="T15" fmla="*/ 279 h 290"/>
                <a:gd name="T16" fmla="*/ 191 w 298"/>
                <a:gd name="T17" fmla="*/ 279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290">
                  <a:moveTo>
                    <a:pt x="191" y="279"/>
                  </a:moveTo>
                  <a:cubicBezTo>
                    <a:pt x="178" y="286"/>
                    <a:pt x="163" y="290"/>
                    <a:pt x="147" y="290"/>
                  </a:cubicBezTo>
                  <a:cubicBezTo>
                    <a:pt x="131" y="290"/>
                    <a:pt x="116" y="286"/>
                    <a:pt x="103" y="279"/>
                  </a:cubicBezTo>
                  <a:cubicBezTo>
                    <a:pt x="13" y="279"/>
                    <a:pt x="13" y="279"/>
                    <a:pt x="13" y="279"/>
                  </a:cubicBezTo>
                  <a:cubicBezTo>
                    <a:pt x="7" y="252"/>
                    <a:pt x="0" y="232"/>
                    <a:pt x="5" y="166"/>
                  </a:cubicBezTo>
                  <a:cubicBezTo>
                    <a:pt x="10" y="78"/>
                    <a:pt x="60" y="1"/>
                    <a:pt x="149" y="0"/>
                  </a:cubicBezTo>
                  <a:cubicBezTo>
                    <a:pt x="238" y="1"/>
                    <a:pt x="288" y="78"/>
                    <a:pt x="294" y="166"/>
                  </a:cubicBezTo>
                  <a:cubicBezTo>
                    <a:pt x="298" y="232"/>
                    <a:pt x="291" y="252"/>
                    <a:pt x="285" y="279"/>
                  </a:cubicBezTo>
                  <a:lnTo>
                    <a:pt x="191" y="279"/>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7" name="Freeform 93">
              <a:extLst>
                <a:ext uri="{FF2B5EF4-FFF2-40B4-BE49-F238E27FC236}">
                  <a16:creationId xmlns:a16="http://schemas.microsoft.com/office/drawing/2014/main" id="{1F16A873-E05F-E698-274F-38C9A3448317}"/>
                </a:ext>
              </a:extLst>
            </p:cNvPr>
            <p:cNvSpPr>
              <a:spLocks/>
            </p:cNvSpPr>
            <p:nvPr/>
          </p:nvSpPr>
          <p:spPr bwMode="auto">
            <a:xfrm>
              <a:off x="7759616" y="3797023"/>
              <a:ext cx="162603" cy="142501"/>
            </a:xfrm>
            <a:custGeom>
              <a:avLst/>
              <a:gdLst>
                <a:gd name="T0" fmla="*/ 203 w 290"/>
                <a:gd name="T1" fmla="*/ 269 h 285"/>
                <a:gd name="T2" fmla="*/ 10 w 290"/>
                <a:gd name="T3" fmla="*/ 48 h 285"/>
                <a:gd name="T4" fmla="*/ 33 w 290"/>
                <a:gd name="T5" fmla="*/ 10 h 285"/>
                <a:gd name="T6" fmla="*/ 33 w 290"/>
                <a:gd name="T7" fmla="*/ 10 h 285"/>
                <a:gd name="T8" fmla="*/ 92 w 290"/>
                <a:gd name="T9" fmla="*/ 13 h 285"/>
                <a:gd name="T10" fmla="*/ 285 w 290"/>
                <a:gd name="T11" fmla="*/ 234 h 285"/>
                <a:gd name="T12" fmla="*/ 264 w 290"/>
                <a:gd name="T13" fmla="*/ 276 h 285"/>
                <a:gd name="T14" fmla="*/ 203 w 290"/>
                <a:gd name="T15" fmla="*/ 269 h 2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285">
                  <a:moveTo>
                    <a:pt x="203" y="269"/>
                  </a:moveTo>
                  <a:cubicBezTo>
                    <a:pt x="10" y="48"/>
                    <a:pt x="10" y="48"/>
                    <a:pt x="10" y="48"/>
                  </a:cubicBezTo>
                  <a:cubicBezTo>
                    <a:pt x="0" y="37"/>
                    <a:pt x="10" y="20"/>
                    <a:pt x="33" y="10"/>
                  </a:cubicBezTo>
                  <a:cubicBezTo>
                    <a:pt x="33" y="10"/>
                    <a:pt x="33" y="10"/>
                    <a:pt x="33" y="10"/>
                  </a:cubicBezTo>
                  <a:cubicBezTo>
                    <a:pt x="55" y="0"/>
                    <a:pt x="82" y="2"/>
                    <a:pt x="92" y="13"/>
                  </a:cubicBezTo>
                  <a:cubicBezTo>
                    <a:pt x="285" y="234"/>
                    <a:pt x="285" y="234"/>
                    <a:pt x="285" y="234"/>
                  </a:cubicBezTo>
                  <a:cubicBezTo>
                    <a:pt x="290" y="240"/>
                    <a:pt x="285" y="267"/>
                    <a:pt x="264" y="276"/>
                  </a:cubicBezTo>
                  <a:cubicBezTo>
                    <a:pt x="244" y="285"/>
                    <a:pt x="208" y="275"/>
                    <a:pt x="203" y="269"/>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9" name="Freeform 95">
              <a:extLst>
                <a:ext uri="{FF2B5EF4-FFF2-40B4-BE49-F238E27FC236}">
                  <a16:creationId xmlns:a16="http://schemas.microsoft.com/office/drawing/2014/main" id="{5C79A1C7-A399-61AC-2414-C4C8B542FC95}"/>
                </a:ext>
              </a:extLst>
            </p:cNvPr>
            <p:cNvSpPr>
              <a:spLocks/>
            </p:cNvSpPr>
            <p:nvPr/>
          </p:nvSpPr>
          <p:spPr bwMode="auto">
            <a:xfrm>
              <a:off x="7667099" y="3792023"/>
              <a:ext cx="154193" cy="265001"/>
            </a:xfrm>
            <a:custGeom>
              <a:avLst/>
              <a:gdLst>
                <a:gd name="T0" fmla="*/ 0 w 273"/>
                <a:gd name="T1" fmla="*/ 466 h 534"/>
                <a:gd name="T2" fmla="*/ 80 w 273"/>
                <a:gd name="T3" fmla="*/ 534 h 534"/>
                <a:gd name="T4" fmla="*/ 193 w 273"/>
                <a:gd name="T5" fmla="*/ 534 h 534"/>
                <a:gd name="T6" fmla="*/ 273 w 273"/>
                <a:gd name="T7" fmla="*/ 466 h 534"/>
                <a:gd name="T8" fmla="*/ 273 w 273"/>
                <a:gd name="T9" fmla="*/ 69 h 534"/>
                <a:gd name="T10" fmla="*/ 193 w 273"/>
                <a:gd name="T11" fmla="*/ 0 h 534"/>
                <a:gd name="T12" fmla="*/ 80 w 273"/>
                <a:gd name="T13" fmla="*/ 0 h 534"/>
                <a:gd name="T14" fmla="*/ 0 w 273"/>
                <a:gd name="T15" fmla="*/ 69 h 534"/>
                <a:gd name="T16" fmla="*/ 0 w 273"/>
                <a:gd name="T17" fmla="*/ 466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3" h="534">
                  <a:moveTo>
                    <a:pt x="0" y="466"/>
                  </a:moveTo>
                  <a:cubicBezTo>
                    <a:pt x="0" y="504"/>
                    <a:pt x="36" y="534"/>
                    <a:pt x="80" y="534"/>
                  </a:cubicBezTo>
                  <a:cubicBezTo>
                    <a:pt x="193" y="534"/>
                    <a:pt x="193" y="534"/>
                    <a:pt x="193" y="534"/>
                  </a:cubicBezTo>
                  <a:cubicBezTo>
                    <a:pt x="237" y="534"/>
                    <a:pt x="273" y="504"/>
                    <a:pt x="273" y="466"/>
                  </a:cubicBezTo>
                  <a:cubicBezTo>
                    <a:pt x="273" y="69"/>
                    <a:pt x="273" y="69"/>
                    <a:pt x="273" y="69"/>
                  </a:cubicBezTo>
                  <a:cubicBezTo>
                    <a:pt x="273" y="31"/>
                    <a:pt x="237" y="0"/>
                    <a:pt x="193" y="0"/>
                  </a:cubicBezTo>
                  <a:cubicBezTo>
                    <a:pt x="80" y="0"/>
                    <a:pt x="80" y="0"/>
                    <a:pt x="80" y="0"/>
                  </a:cubicBezTo>
                  <a:cubicBezTo>
                    <a:pt x="36" y="0"/>
                    <a:pt x="0" y="31"/>
                    <a:pt x="0" y="69"/>
                  </a:cubicBezTo>
                  <a:lnTo>
                    <a:pt x="0" y="466"/>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0" name="Oval 96">
              <a:extLst>
                <a:ext uri="{FF2B5EF4-FFF2-40B4-BE49-F238E27FC236}">
                  <a16:creationId xmlns:a16="http://schemas.microsoft.com/office/drawing/2014/main" id="{739BFFC5-6B3C-DA10-2E59-01D9A7E36C12}"/>
                </a:ext>
              </a:extLst>
            </p:cNvPr>
            <p:cNvSpPr>
              <a:spLocks noChangeArrowheads="1"/>
            </p:cNvSpPr>
            <p:nvPr/>
          </p:nvSpPr>
          <p:spPr bwMode="auto">
            <a:xfrm>
              <a:off x="7686725" y="3667022"/>
              <a:ext cx="114944" cy="110000"/>
            </a:xfrm>
            <a:prstGeom prst="ellipse">
              <a:avLst/>
            </a:pr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1" name="Freeform 97">
              <a:extLst>
                <a:ext uri="{FF2B5EF4-FFF2-40B4-BE49-F238E27FC236}">
                  <a16:creationId xmlns:a16="http://schemas.microsoft.com/office/drawing/2014/main" id="{608D7DF5-1141-8342-CAD9-BA7F13C4E549}"/>
                </a:ext>
              </a:extLst>
            </p:cNvPr>
            <p:cNvSpPr>
              <a:spLocks/>
            </p:cNvSpPr>
            <p:nvPr/>
          </p:nvSpPr>
          <p:spPr bwMode="auto">
            <a:xfrm>
              <a:off x="7667099" y="3994524"/>
              <a:ext cx="154193" cy="127501"/>
            </a:xfrm>
            <a:custGeom>
              <a:avLst/>
              <a:gdLst>
                <a:gd name="T0" fmla="*/ 55 w 55"/>
                <a:gd name="T1" fmla="*/ 0 h 51"/>
                <a:gd name="T2" fmla="*/ 0 w 55"/>
                <a:gd name="T3" fmla="*/ 0 h 51"/>
                <a:gd name="T4" fmla="*/ 0 w 55"/>
                <a:gd name="T5" fmla="*/ 51 h 51"/>
                <a:gd name="T6" fmla="*/ 25 w 55"/>
                <a:gd name="T7" fmla="*/ 51 h 51"/>
                <a:gd name="T8" fmla="*/ 25 w 55"/>
                <a:gd name="T9" fmla="*/ 26 h 51"/>
                <a:gd name="T10" fmla="*/ 30 w 55"/>
                <a:gd name="T11" fmla="*/ 26 h 51"/>
                <a:gd name="T12" fmla="*/ 30 w 55"/>
                <a:gd name="T13" fmla="*/ 51 h 51"/>
                <a:gd name="T14" fmla="*/ 55 w 55"/>
                <a:gd name="T15" fmla="*/ 51 h 51"/>
                <a:gd name="T16" fmla="*/ 55 w 55"/>
                <a:gd name="T17"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1">
                  <a:moveTo>
                    <a:pt x="55" y="0"/>
                  </a:moveTo>
                  <a:lnTo>
                    <a:pt x="0" y="0"/>
                  </a:lnTo>
                  <a:lnTo>
                    <a:pt x="0" y="51"/>
                  </a:lnTo>
                  <a:lnTo>
                    <a:pt x="25" y="51"/>
                  </a:lnTo>
                  <a:lnTo>
                    <a:pt x="25" y="26"/>
                  </a:lnTo>
                  <a:lnTo>
                    <a:pt x="30" y="26"/>
                  </a:lnTo>
                  <a:lnTo>
                    <a:pt x="30" y="51"/>
                  </a:lnTo>
                  <a:lnTo>
                    <a:pt x="55" y="51"/>
                  </a:lnTo>
                  <a:lnTo>
                    <a:pt x="55" y="0"/>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2" name="Freeform 98">
              <a:extLst>
                <a:ext uri="{FF2B5EF4-FFF2-40B4-BE49-F238E27FC236}">
                  <a16:creationId xmlns:a16="http://schemas.microsoft.com/office/drawing/2014/main" id="{5180C9F6-7A2E-9C2C-ACDE-A188D7E0CC7F}"/>
                </a:ext>
              </a:extLst>
            </p:cNvPr>
            <p:cNvSpPr>
              <a:spLocks/>
            </p:cNvSpPr>
            <p:nvPr/>
          </p:nvSpPr>
          <p:spPr bwMode="auto">
            <a:xfrm>
              <a:off x="7765223" y="4037024"/>
              <a:ext cx="50463" cy="205001"/>
            </a:xfrm>
            <a:custGeom>
              <a:avLst/>
              <a:gdLst>
                <a:gd name="T0" fmla="*/ 93 w 93"/>
                <a:gd name="T1" fmla="*/ 368 h 412"/>
                <a:gd name="T2" fmla="*/ 47 w 93"/>
                <a:gd name="T3" fmla="*/ 412 h 412"/>
                <a:gd name="T4" fmla="*/ 47 w 93"/>
                <a:gd name="T5" fmla="*/ 412 h 412"/>
                <a:gd name="T6" fmla="*/ 0 w 93"/>
                <a:gd name="T7" fmla="*/ 368 h 412"/>
                <a:gd name="T8" fmla="*/ 0 w 93"/>
                <a:gd name="T9" fmla="*/ 44 h 412"/>
                <a:gd name="T10" fmla="*/ 47 w 93"/>
                <a:gd name="T11" fmla="*/ 0 h 412"/>
                <a:gd name="T12" fmla="*/ 47 w 93"/>
                <a:gd name="T13" fmla="*/ 0 h 412"/>
                <a:gd name="T14" fmla="*/ 93 w 93"/>
                <a:gd name="T15" fmla="*/ 44 h 412"/>
                <a:gd name="T16" fmla="*/ 93 w 93"/>
                <a:gd name="T17" fmla="*/ 368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412">
                  <a:moveTo>
                    <a:pt x="93" y="368"/>
                  </a:moveTo>
                  <a:cubicBezTo>
                    <a:pt x="93" y="392"/>
                    <a:pt x="72" y="412"/>
                    <a:pt x="47" y="412"/>
                  </a:cubicBezTo>
                  <a:cubicBezTo>
                    <a:pt x="47" y="412"/>
                    <a:pt x="47" y="412"/>
                    <a:pt x="47" y="412"/>
                  </a:cubicBezTo>
                  <a:cubicBezTo>
                    <a:pt x="21" y="412"/>
                    <a:pt x="0" y="392"/>
                    <a:pt x="0" y="368"/>
                  </a:cubicBezTo>
                  <a:cubicBezTo>
                    <a:pt x="0" y="44"/>
                    <a:pt x="0" y="44"/>
                    <a:pt x="0" y="44"/>
                  </a:cubicBezTo>
                  <a:cubicBezTo>
                    <a:pt x="0" y="20"/>
                    <a:pt x="21" y="0"/>
                    <a:pt x="47" y="0"/>
                  </a:cubicBezTo>
                  <a:cubicBezTo>
                    <a:pt x="47" y="0"/>
                    <a:pt x="47" y="0"/>
                    <a:pt x="47" y="0"/>
                  </a:cubicBezTo>
                  <a:cubicBezTo>
                    <a:pt x="72" y="0"/>
                    <a:pt x="93" y="20"/>
                    <a:pt x="93" y="44"/>
                  </a:cubicBezTo>
                  <a:lnTo>
                    <a:pt x="93" y="368"/>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3" name="Freeform 99">
              <a:extLst>
                <a:ext uri="{FF2B5EF4-FFF2-40B4-BE49-F238E27FC236}">
                  <a16:creationId xmlns:a16="http://schemas.microsoft.com/office/drawing/2014/main" id="{B8D8DD23-46DF-7EC2-35A8-683CE44AFE8F}"/>
                </a:ext>
              </a:extLst>
            </p:cNvPr>
            <p:cNvSpPr>
              <a:spLocks/>
            </p:cNvSpPr>
            <p:nvPr/>
          </p:nvSpPr>
          <p:spPr bwMode="auto">
            <a:xfrm>
              <a:off x="7669904" y="4037024"/>
              <a:ext cx="53267" cy="205001"/>
            </a:xfrm>
            <a:custGeom>
              <a:avLst/>
              <a:gdLst>
                <a:gd name="T0" fmla="*/ 93 w 93"/>
                <a:gd name="T1" fmla="*/ 368 h 412"/>
                <a:gd name="T2" fmla="*/ 47 w 93"/>
                <a:gd name="T3" fmla="*/ 412 h 412"/>
                <a:gd name="T4" fmla="*/ 47 w 93"/>
                <a:gd name="T5" fmla="*/ 412 h 412"/>
                <a:gd name="T6" fmla="*/ 0 w 93"/>
                <a:gd name="T7" fmla="*/ 368 h 412"/>
                <a:gd name="T8" fmla="*/ 0 w 93"/>
                <a:gd name="T9" fmla="*/ 44 h 412"/>
                <a:gd name="T10" fmla="*/ 47 w 93"/>
                <a:gd name="T11" fmla="*/ 0 h 412"/>
                <a:gd name="T12" fmla="*/ 47 w 93"/>
                <a:gd name="T13" fmla="*/ 0 h 412"/>
                <a:gd name="T14" fmla="*/ 93 w 93"/>
                <a:gd name="T15" fmla="*/ 44 h 412"/>
                <a:gd name="T16" fmla="*/ 93 w 93"/>
                <a:gd name="T17" fmla="*/ 368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412">
                  <a:moveTo>
                    <a:pt x="93" y="368"/>
                  </a:moveTo>
                  <a:cubicBezTo>
                    <a:pt x="93" y="392"/>
                    <a:pt x="72" y="412"/>
                    <a:pt x="47" y="412"/>
                  </a:cubicBezTo>
                  <a:cubicBezTo>
                    <a:pt x="47" y="412"/>
                    <a:pt x="47" y="412"/>
                    <a:pt x="47" y="412"/>
                  </a:cubicBezTo>
                  <a:cubicBezTo>
                    <a:pt x="21" y="412"/>
                    <a:pt x="0" y="392"/>
                    <a:pt x="0" y="368"/>
                  </a:cubicBezTo>
                  <a:cubicBezTo>
                    <a:pt x="0" y="44"/>
                    <a:pt x="0" y="44"/>
                    <a:pt x="0" y="44"/>
                  </a:cubicBezTo>
                  <a:cubicBezTo>
                    <a:pt x="0" y="20"/>
                    <a:pt x="21" y="0"/>
                    <a:pt x="47" y="0"/>
                  </a:cubicBezTo>
                  <a:cubicBezTo>
                    <a:pt x="47" y="0"/>
                    <a:pt x="47" y="0"/>
                    <a:pt x="47" y="0"/>
                  </a:cubicBezTo>
                  <a:cubicBezTo>
                    <a:pt x="72" y="0"/>
                    <a:pt x="93" y="20"/>
                    <a:pt x="93" y="44"/>
                  </a:cubicBezTo>
                  <a:lnTo>
                    <a:pt x="93" y="368"/>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4" name="Freeform 94">
              <a:extLst>
                <a:ext uri="{FF2B5EF4-FFF2-40B4-BE49-F238E27FC236}">
                  <a16:creationId xmlns:a16="http://schemas.microsoft.com/office/drawing/2014/main" id="{0AB1857A-DEA4-08A4-68EF-F618C24335F3}"/>
                </a:ext>
              </a:extLst>
            </p:cNvPr>
            <p:cNvSpPr>
              <a:spLocks/>
            </p:cNvSpPr>
            <p:nvPr/>
          </p:nvSpPr>
          <p:spPr bwMode="auto">
            <a:xfrm>
              <a:off x="8146760" y="3763511"/>
              <a:ext cx="154193" cy="175001"/>
            </a:xfrm>
            <a:custGeom>
              <a:avLst/>
              <a:gdLst>
                <a:gd name="T0" fmla="*/ 35 w 278"/>
                <a:gd name="T1" fmla="*/ 9 h 353"/>
                <a:gd name="T2" fmla="*/ 94 w 278"/>
                <a:gd name="T3" fmla="*/ 19 h 353"/>
                <a:gd name="T4" fmla="*/ 268 w 278"/>
                <a:gd name="T5" fmla="*/ 300 h 353"/>
                <a:gd name="T6" fmla="*/ 243 w 278"/>
                <a:gd name="T7" fmla="*/ 344 h 353"/>
                <a:gd name="T8" fmla="*/ 243 w 278"/>
                <a:gd name="T9" fmla="*/ 344 h 353"/>
                <a:gd name="T10" fmla="*/ 184 w 278"/>
                <a:gd name="T11" fmla="*/ 334 h 353"/>
                <a:gd name="T12" fmla="*/ 9 w 278"/>
                <a:gd name="T13" fmla="*/ 52 h 353"/>
                <a:gd name="T14" fmla="*/ 35 w 278"/>
                <a:gd name="T15" fmla="*/ 9 h 3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8" h="353">
                  <a:moveTo>
                    <a:pt x="35" y="9"/>
                  </a:moveTo>
                  <a:cubicBezTo>
                    <a:pt x="59" y="0"/>
                    <a:pt x="85" y="4"/>
                    <a:pt x="94" y="19"/>
                  </a:cubicBezTo>
                  <a:cubicBezTo>
                    <a:pt x="268" y="300"/>
                    <a:pt x="268" y="300"/>
                    <a:pt x="268" y="300"/>
                  </a:cubicBezTo>
                  <a:cubicBezTo>
                    <a:pt x="278" y="315"/>
                    <a:pt x="266" y="334"/>
                    <a:pt x="243" y="344"/>
                  </a:cubicBezTo>
                  <a:cubicBezTo>
                    <a:pt x="243" y="344"/>
                    <a:pt x="243" y="344"/>
                    <a:pt x="243" y="344"/>
                  </a:cubicBezTo>
                  <a:cubicBezTo>
                    <a:pt x="219" y="353"/>
                    <a:pt x="193" y="348"/>
                    <a:pt x="184" y="334"/>
                  </a:cubicBezTo>
                  <a:cubicBezTo>
                    <a:pt x="9" y="52"/>
                    <a:pt x="9" y="52"/>
                    <a:pt x="9" y="52"/>
                  </a:cubicBezTo>
                  <a:cubicBezTo>
                    <a:pt x="0" y="37"/>
                    <a:pt x="12" y="18"/>
                    <a:pt x="35" y="9"/>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5" name="Freeform 94">
              <a:extLst>
                <a:ext uri="{FF2B5EF4-FFF2-40B4-BE49-F238E27FC236}">
                  <a16:creationId xmlns:a16="http://schemas.microsoft.com/office/drawing/2014/main" id="{B9F28345-C10E-21F2-BB7D-D55948236D0A}"/>
                </a:ext>
              </a:extLst>
            </p:cNvPr>
            <p:cNvSpPr>
              <a:spLocks/>
            </p:cNvSpPr>
            <p:nvPr/>
          </p:nvSpPr>
          <p:spPr bwMode="auto">
            <a:xfrm rot="4364312">
              <a:off x="6860798" y="3802101"/>
              <a:ext cx="154193" cy="175001"/>
            </a:xfrm>
            <a:custGeom>
              <a:avLst/>
              <a:gdLst>
                <a:gd name="T0" fmla="*/ 35 w 278"/>
                <a:gd name="T1" fmla="*/ 9 h 353"/>
                <a:gd name="T2" fmla="*/ 94 w 278"/>
                <a:gd name="T3" fmla="*/ 19 h 353"/>
                <a:gd name="T4" fmla="*/ 268 w 278"/>
                <a:gd name="T5" fmla="*/ 300 h 353"/>
                <a:gd name="T6" fmla="*/ 243 w 278"/>
                <a:gd name="T7" fmla="*/ 344 h 353"/>
                <a:gd name="T8" fmla="*/ 243 w 278"/>
                <a:gd name="T9" fmla="*/ 344 h 353"/>
                <a:gd name="T10" fmla="*/ 184 w 278"/>
                <a:gd name="T11" fmla="*/ 334 h 353"/>
                <a:gd name="T12" fmla="*/ 9 w 278"/>
                <a:gd name="T13" fmla="*/ 52 h 353"/>
                <a:gd name="T14" fmla="*/ 35 w 278"/>
                <a:gd name="T15" fmla="*/ 9 h 3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8" h="353">
                  <a:moveTo>
                    <a:pt x="35" y="9"/>
                  </a:moveTo>
                  <a:cubicBezTo>
                    <a:pt x="59" y="0"/>
                    <a:pt x="85" y="4"/>
                    <a:pt x="94" y="19"/>
                  </a:cubicBezTo>
                  <a:cubicBezTo>
                    <a:pt x="268" y="300"/>
                    <a:pt x="268" y="300"/>
                    <a:pt x="268" y="300"/>
                  </a:cubicBezTo>
                  <a:cubicBezTo>
                    <a:pt x="278" y="315"/>
                    <a:pt x="266" y="334"/>
                    <a:pt x="243" y="344"/>
                  </a:cubicBezTo>
                  <a:cubicBezTo>
                    <a:pt x="243" y="344"/>
                    <a:pt x="243" y="344"/>
                    <a:pt x="243" y="344"/>
                  </a:cubicBezTo>
                  <a:cubicBezTo>
                    <a:pt x="219" y="353"/>
                    <a:pt x="193" y="348"/>
                    <a:pt x="184" y="334"/>
                  </a:cubicBezTo>
                  <a:cubicBezTo>
                    <a:pt x="9" y="52"/>
                    <a:pt x="9" y="52"/>
                    <a:pt x="9" y="52"/>
                  </a:cubicBezTo>
                  <a:cubicBezTo>
                    <a:pt x="0" y="37"/>
                    <a:pt x="12" y="18"/>
                    <a:pt x="35" y="9"/>
                  </a:cubicBezTo>
                  <a:close/>
                </a:path>
              </a:pathLst>
            </a:custGeom>
            <a:solidFill>
              <a:srgbClr val="0061C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6" name="Freeform 94">
              <a:extLst>
                <a:ext uri="{FF2B5EF4-FFF2-40B4-BE49-F238E27FC236}">
                  <a16:creationId xmlns:a16="http://schemas.microsoft.com/office/drawing/2014/main" id="{BAD5CB8A-1F69-E47E-3493-13F50091179B}"/>
                </a:ext>
              </a:extLst>
            </p:cNvPr>
            <p:cNvSpPr>
              <a:spLocks/>
            </p:cNvSpPr>
            <p:nvPr/>
          </p:nvSpPr>
          <p:spPr bwMode="auto">
            <a:xfrm rot="9621353">
              <a:off x="7430258" y="3739720"/>
              <a:ext cx="137810" cy="237129"/>
            </a:xfrm>
            <a:custGeom>
              <a:avLst/>
              <a:gdLst>
                <a:gd name="T0" fmla="*/ 35 w 278"/>
                <a:gd name="T1" fmla="*/ 9 h 353"/>
                <a:gd name="T2" fmla="*/ 94 w 278"/>
                <a:gd name="T3" fmla="*/ 19 h 353"/>
                <a:gd name="T4" fmla="*/ 268 w 278"/>
                <a:gd name="T5" fmla="*/ 300 h 353"/>
                <a:gd name="T6" fmla="*/ 243 w 278"/>
                <a:gd name="T7" fmla="*/ 344 h 353"/>
                <a:gd name="T8" fmla="*/ 243 w 278"/>
                <a:gd name="T9" fmla="*/ 344 h 353"/>
                <a:gd name="T10" fmla="*/ 184 w 278"/>
                <a:gd name="T11" fmla="*/ 334 h 353"/>
                <a:gd name="T12" fmla="*/ 9 w 278"/>
                <a:gd name="T13" fmla="*/ 52 h 353"/>
                <a:gd name="T14" fmla="*/ 35 w 278"/>
                <a:gd name="T15" fmla="*/ 9 h 3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8" h="353">
                  <a:moveTo>
                    <a:pt x="35" y="9"/>
                  </a:moveTo>
                  <a:cubicBezTo>
                    <a:pt x="59" y="0"/>
                    <a:pt x="85" y="4"/>
                    <a:pt x="94" y="19"/>
                  </a:cubicBezTo>
                  <a:cubicBezTo>
                    <a:pt x="268" y="300"/>
                    <a:pt x="268" y="300"/>
                    <a:pt x="268" y="300"/>
                  </a:cubicBezTo>
                  <a:cubicBezTo>
                    <a:pt x="278" y="315"/>
                    <a:pt x="266" y="334"/>
                    <a:pt x="243" y="344"/>
                  </a:cubicBezTo>
                  <a:cubicBezTo>
                    <a:pt x="243" y="344"/>
                    <a:pt x="243" y="344"/>
                    <a:pt x="243" y="344"/>
                  </a:cubicBezTo>
                  <a:cubicBezTo>
                    <a:pt x="219" y="353"/>
                    <a:pt x="193" y="348"/>
                    <a:pt x="184" y="334"/>
                  </a:cubicBezTo>
                  <a:cubicBezTo>
                    <a:pt x="9" y="52"/>
                    <a:pt x="9" y="52"/>
                    <a:pt x="9" y="52"/>
                  </a:cubicBezTo>
                  <a:cubicBezTo>
                    <a:pt x="0" y="37"/>
                    <a:pt x="12" y="18"/>
                    <a:pt x="35" y="9"/>
                  </a:cubicBezTo>
                  <a:close/>
                </a:path>
              </a:pathLst>
            </a:custGeom>
            <a:solidFill>
              <a:srgbClr val="0061C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7" name="Freeform 94">
              <a:extLst>
                <a:ext uri="{FF2B5EF4-FFF2-40B4-BE49-F238E27FC236}">
                  <a16:creationId xmlns:a16="http://schemas.microsoft.com/office/drawing/2014/main" id="{9A646244-AE2F-21BC-73D7-4789233BF863}"/>
                </a:ext>
              </a:extLst>
            </p:cNvPr>
            <p:cNvSpPr>
              <a:spLocks/>
            </p:cNvSpPr>
            <p:nvPr/>
          </p:nvSpPr>
          <p:spPr bwMode="auto">
            <a:xfrm rot="15206027">
              <a:off x="7566751" y="3795209"/>
              <a:ext cx="154193" cy="175001"/>
            </a:xfrm>
            <a:custGeom>
              <a:avLst/>
              <a:gdLst>
                <a:gd name="T0" fmla="*/ 35 w 278"/>
                <a:gd name="T1" fmla="*/ 9 h 353"/>
                <a:gd name="T2" fmla="*/ 94 w 278"/>
                <a:gd name="T3" fmla="*/ 19 h 353"/>
                <a:gd name="T4" fmla="*/ 268 w 278"/>
                <a:gd name="T5" fmla="*/ 300 h 353"/>
                <a:gd name="T6" fmla="*/ 243 w 278"/>
                <a:gd name="T7" fmla="*/ 344 h 353"/>
                <a:gd name="T8" fmla="*/ 243 w 278"/>
                <a:gd name="T9" fmla="*/ 344 h 353"/>
                <a:gd name="T10" fmla="*/ 184 w 278"/>
                <a:gd name="T11" fmla="*/ 334 h 353"/>
                <a:gd name="T12" fmla="*/ 9 w 278"/>
                <a:gd name="T13" fmla="*/ 52 h 353"/>
                <a:gd name="T14" fmla="*/ 35 w 278"/>
                <a:gd name="T15" fmla="*/ 9 h 3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8" h="353">
                  <a:moveTo>
                    <a:pt x="35" y="9"/>
                  </a:moveTo>
                  <a:cubicBezTo>
                    <a:pt x="59" y="0"/>
                    <a:pt x="85" y="4"/>
                    <a:pt x="94" y="19"/>
                  </a:cubicBezTo>
                  <a:cubicBezTo>
                    <a:pt x="268" y="300"/>
                    <a:pt x="268" y="300"/>
                    <a:pt x="268" y="300"/>
                  </a:cubicBezTo>
                  <a:cubicBezTo>
                    <a:pt x="278" y="315"/>
                    <a:pt x="266" y="334"/>
                    <a:pt x="243" y="344"/>
                  </a:cubicBezTo>
                  <a:cubicBezTo>
                    <a:pt x="243" y="344"/>
                    <a:pt x="243" y="344"/>
                    <a:pt x="243" y="344"/>
                  </a:cubicBezTo>
                  <a:cubicBezTo>
                    <a:pt x="219" y="353"/>
                    <a:pt x="193" y="348"/>
                    <a:pt x="184" y="334"/>
                  </a:cubicBezTo>
                  <a:cubicBezTo>
                    <a:pt x="9" y="52"/>
                    <a:pt x="9" y="52"/>
                    <a:pt x="9" y="52"/>
                  </a:cubicBezTo>
                  <a:cubicBezTo>
                    <a:pt x="0" y="37"/>
                    <a:pt x="12" y="18"/>
                    <a:pt x="35" y="9"/>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8" name="Freeform 94">
              <a:extLst>
                <a:ext uri="{FF2B5EF4-FFF2-40B4-BE49-F238E27FC236}">
                  <a16:creationId xmlns:a16="http://schemas.microsoft.com/office/drawing/2014/main" id="{105A1489-577C-C63C-CBA1-C31A09946356}"/>
                </a:ext>
              </a:extLst>
            </p:cNvPr>
            <p:cNvSpPr>
              <a:spLocks/>
            </p:cNvSpPr>
            <p:nvPr/>
          </p:nvSpPr>
          <p:spPr bwMode="auto">
            <a:xfrm rot="4640508">
              <a:off x="7440532" y="3546562"/>
              <a:ext cx="237005" cy="237129"/>
            </a:xfrm>
            <a:custGeom>
              <a:avLst/>
              <a:gdLst>
                <a:gd name="T0" fmla="*/ 35 w 278"/>
                <a:gd name="T1" fmla="*/ 9 h 353"/>
                <a:gd name="T2" fmla="*/ 94 w 278"/>
                <a:gd name="T3" fmla="*/ 19 h 353"/>
                <a:gd name="T4" fmla="*/ 268 w 278"/>
                <a:gd name="T5" fmla="*/ 300 h 353"/>
                <a:gd name="T6" fmla="*/ 243 w 278"/>
                <a:gd name="T7" fmla="*/ 344 h 353"/>
                <a:gd name="T8" fmla="*/ 243 w 278"/>
                <a:gd name="T9" fmla="*/ 344 h 353"/>
                <a:gd name="T10" fmla="*/ 184 w 278"/>
                <a:gd name="T11" fmla="*/ 334 h 353"/>
                <a:gd name="T12" fmla="*/ 9 w 278"/>
                <a:gd name="T13" fmla="*/ 52 h 353"/>
                <a:gd name="T14" fmla="*/ 35 w 278"/>
                <a:gd name="T15" fmla="*/ 9 h 3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8" h="353">
                  <a:moveTo>
                    <a:pt x="35" y="9"/>
                  </a:moveTo>
                  <a:cubicBezTo>
                    <a:pt x="59" y="0"/>
                    <a:pt x="85" y="4"/>
                    <a:pt x="94" y="19"/>
                  </a:cubicBezTo>
                  <a:cubicBezTo>
                    <a:pt x="268" y="300"/>
                    <a:pt x="268" y="300"/>
                    <a:pt x="268" y="300"/>
                  </a:cubicBezTo>
                  <a:cubicBezTo>
                    <a:pt x="278" y="315"/>
                    <a:pt x="266" y="334"/>
                    <a:pt x="243" y="344"/>
                  </a:cubicBezTo>
                  <a:cubicBezTo>
                    <a:pt x="243" y="344"/>
                    <a:pt x="243" y="344"/>
                    <a:pt x="243" y="344"/>
                  </a:cubicBezTo>
                  <a:cubicBezTo>
                    <a:pt x="219" y="353"/>
                    <a:pt x="193" y="348"/>
                    <a:pt x="184" y="334"/>
                  </a:cubicBezTo>
                  <a:cubicBezTo>
                    <a:pt x="9" y="52"/>
                    <a:pt x="9" y="52"/>
                    <a:pt x="9" y="52"/>
                  </a:cubicBezTo>
                  <a:cubicBezTo>
                    <a:pt x="0" y="37"/>
                    <a:pt x="12" y="18"/>
                    <a:pt x="35" y="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9" name="Freeform 94">
              <a:extLst>
                <a:ext uri="{FF2B5EF4-FFF2-40B4-BE49-F238E27FC236}">
                  <a16:creationId xmlns:a16="http://schemas.microsoft.com/office/drawing/2014/main" id="{1E35DEDF-E1B0-A2AF-D76D-82487BA140DA}"/>
                </a:ext>
              </a:extLst>
            </p:cNvPr>
            <p:cNvSpPr>
              <a:spLocks/>
            </p:cNvSpPr>
            <p:nvPr/>
          </p:nvSpPr>
          <p:spPr bwMode="auto">
            <a:xfrm rot="4024060">
              <a:off x="8143024" y="3534199"/>
              <a:ext cx="237005" cy="237129"/>
            </a:xfrm>
            <a:custGeom>
              <a:avLst/>
              <a:gdLst>
                <a:gd name="T0" fmla="*/ 35 w 278"/>
                <a:gd name="T1" fmla="*/ 9 h 353"/>
                <a:gd name="T2" fmla="*/ 94 w 278"/>
                <a:gd name="T3" fmla="*/ 19 h 353"/>
                <a:gd name="T4" fmla="*/ 268 w 278"/>
                <a:gd name="T5" fmla="*/ 300 h 353"/>
                <a:gd name="T6" fmla="*/ 243 w 278"/>
                <a:gd name="T7" fmla="*/ 344 h 353"/>
                <a:gd name="T8" fmla="*/ 243 w 278"/>
                <a:gd name="T9" fmla="*/ 344 h 353"/>
                <a:gd name="T10" fmla="*/ 184 w 278"/>
                <a:gd name="T11" fmla="*/ 334 h 353"/>
                <a:gd name="T12" fmla="*/ 9 w 278"/>
                <a:gd name="T13" fmla="*/ 52 h 353"/>
                <a:gd name="T14" fmla="*/ 35 w 278"/>
                <a:gd name="T15" fmla="*/ 9 h 3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8" h="353">
                  <a:moveTo>
                    <a:pt x="35" y="9"/>
                  </a:moveTo>
                  <a:cubicBezTo>
                    <a:pt x="59" y="0"/>
                    <a:pt x="85" y="4"/>
                    <a:pt x="94" y="19"/>
                  </a:cubicBezTo>
                  <a:cubicBezTo>
                    <a:pt x="268" y="300"/>
                    <a:pt x="268" y="300"/>
                    <a:pt x="268" y="300"/>
                  </a:cubicBezTo>
                  <a:cubicBezTo>
                    <a:pt x="278" y="315"/>
                    <a:pt x="266" y="334"/>
                    <a:pt x="243" y="344"/>
                  </a:cubicBezTo>
                  <a:cubicBezTo>
                    <a:pt x="243" y="344"/>
                    <a:pt x="243" y="344"/>
                    <a:pt x="243" y="344"/>
                  </a:cubicBezTo>
                  <a:cubicBezTo>
                    <a:pt x="219" y="353"/>
                    <a:pt x="193" y="348"/>
                    <a:pt x="184" y="334"/>
                  </a:cubicBezTo>
                  <a:cubicBezTo>
                    <a:pt x="9" y="52"/>
                    <a:pt x="9" y="52"/>
                    <a:pt x="9" y="52"/>
                  </a:cubicBezTo>
                  <a:cubicBezTo>
                    <a:pt x="0" y="37"/>
                    <a:pt x="12" y="18"/>
                    <a:pt x="35" y="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0" name="Freeform 94">
              <a:extLst>
                <a:ext uri="{FF2B5EF4-FFF2-40B4-BE49-F238E27FC236}">
                  <a16:creationId xmlns:a16="http://schemas.microsoft.com/office/drawing/2014/main" id="{28A2968B-645D-C5C2-6FF7-1EE7095440D3}"/>
                </a:ext>
              </a:extLst>
            </p:cNvPr>
            <p:cNvSpPr>
              <a:spLocks/>
            </p:cNvSpPr>
            <p:nvPr/>
          </p:nvSpPr>
          <p:spPr bwMode="auto">
            <a:xfrm rot="4024060">
              <a:off x="8175409" y="3555905"/>
              <a:ext cx="237005" cy="237129"/>
            </a:xfrm>
            <a:custGeom>
              <a:avLst/>
              <a:gdLst>
                <a:gd name="T0" fmla="*/ 35 w 278"/>
                <a:gd name="T1" fmla="*/ 9 h 353"/>
                <a:gd name="T2" fmla="*/ 94 w 278"/>
                <a:gd name="T3" fmla="*/ 19 h 353"/>
                <a:gd name="T4" fmla="*/ 268 w 278"/>
                <a:gd name="T5" fmla="*/ 300 h 353"/>
                <a:gd name="T6" fmla="*/ 243 w 278"/>
                <a:gd name="T7" fmla="*/ 344 h 353"/>
                <a:gd name="T8" fmla="*/ 243 w 278"/>
                <a:gd name="T9" fmla="*/ 344 h 353"/>
                <a:gd name="T10" fmla="*/ 184 w 278"/>
                <a:gd name="T11" fmla="*/ 334 h 353"/>
                <a:gd name="T12" fmla="*/ 9 w 278"/>
                <a:gd name="T13" fmla="*/ 52 h 353"/>
                <a:gd name="T14" fmla="*/ 35 w 278"/>
                <a:gd name="T15" fmla="*/ 9 h 3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8" h="353">
                  <a:moveTo>
                    <a:pt x="35" y="9"/>
                  </a:moveTo>
                  <a:cubicBezTo>
                    <a:pt x="59" y="0"/>
                    <a:pt x="85" y="4"/>
                    <a:pt x="94" y="19"/>
                  </a:cubicBezTo>
                  <a:cubicBezTo>
                    <a:pt x="268" y="300"/>
                    <a:pt x="268" y="300"/>
                    <a:pt x="268" y="300"/>
                  </a:cubicBezTo>
                  <a:cubicBezTo>
                    <a:pt x="278" y="315"/>
                    <a:pt x="266" y="334"/>
                    <a:pt x="243" y="344"/>
                  </a:cubicBezTo>
                  <a:cubicBezTo>
                    <a:pt x="243" y="344"/>
                    <a:pt x="243" y="344"/>
                    <a:pt x="243" y="344"/>
                  </a:cubicBezTo>
                  <a:cubicBezTo>
                    <a:pt x="219" y="353"/>
                    <a:pt x="193" y="348"/>
                    <a:pt x="184" y="334"/>
                  </a:cubicBezTo>
                  <a:cubicBezTo>
                    <a:pt x="9" y="52"/>
                    <a:pt x="9" y="52"/>
                    <a:pt x="9" y="52"/>
                  </a:cubicBezTo>
                  <a:cubicBezTo>
                    <a:pt x="0" y="37"/>
                    <a:pt x="12" y="18"/>
                    <a:pt x="35" y="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102" name="Group 116">
            <a:extLst>
              <a:ext uri="{FF2B5EF4-FFF2-40B4-BE49-F238E27FC236}">
                <a16:creationId xmlns:a16="http://schemas.microsoft.com/office/drawing/2014/main" id="{E55D20CA-40DB-F9D2-36C6-80295AC29239}"/>
              </a:ext>
              <a:ext uri="{C183D7F6-B498-43B3-948B-1728B52AA6E4}">
                <adec:decorative xmlns:adec="http://schemas.microsoft.com/office/drawing/2017/decorative" val="1"/>
              </a:ext>
            </a:extLst>
          </p:cNvPr>
          <p:cNvGrpSpPr>
            <a:grpSpLocks noChangeAspect="1"/>
          </p:cNvGrpSpPr>
          <p:nvPr/>
        </p:nvGrpSpPr>
        <p:grpSpPr bwMode="auto">
          <a:xfrm>
            <a:off x="9715186" y="3664666"/>
            <a:ext cx="854070" cy="876304"/>
            <a:chOff x="1489" y="1363"/>
            <a:chExt cx="538" cy="552"/>
          </a:xfrm>
          <a:solidFill>
            <a:schemeClr val="accent3"/>
          </a:solidFill>
        </p:grpSpPr>
        <p:sp>
          <p:nvSpPr>
            <p:cNvPr id="103" name="Freeform 117">
              <a:extLst>
                <a:ext uri="{FF2B5EF4-FFF2-40B4-BE49-F238E27FC236}">
                  <a16:creationId xmlns:a16="http://schemas.microsoft.com/office/drawing/2014/main" id="{13FD7663-6A36-B945-FD60-68C2C30910E7}"/>
                </a:ext>
              </a:extLst>
            </p:cNvPr>
            <p:cNvSpPr>
              <a:spLocks/>
            </p:cNvSpPr>
            <p:nvPr/>
          </p:nvSpPr>
          <p:spPr bwMode="auto">
            <a:xfrm>
              <a:off x="1717" y="1481"/>
              <a:ext cx="137" cy="176"/>
            </a:xfrm>
            <a:custGeom>
              <a:avLst/>
              <a:gdLst>
                <a:gd name="T0" fmla="*/ 502 w 578"/>
                <a:gd name="T1" fmla="*/ 18 h 743"/>
                <a:gd name="T2" fmla="*/ 373 w 578"/>
                <a:gd name="T3" fmla="*/ 38 h 743"/>
                <a:gd name="T4" fmla="*/ 33 w 578"/>
                <a:gd name="T5" fmla="*/ 587 h 743"/>
                <a:gd name="T6" fmla="*/ 51 w 578"/>
                <a:gd name="T7" fmla="*/ 724 h 743"/>
                <a:gd name="T8" fmla="*/ 176 w 578"/>
                <a:gd name="T9" fmla="*/ 664 h 743"/>
                <a:gd name="T10" fmla="*/ 559 w 578"/>
                <a:gd name="T11" fmla="*/ 104 h 743"/>
                <a:gd name="T12" fmla="*/ 502 w 578"/>
                <a:gd name="T13" fmla="*/ 18 h 743"/>
              </a:gdLst>
              <a:ahLst/>
              <a:cxnLst>
                <a:cxn ang="0">
                  <a:pos x="T0" y="T1"/>
                </a:cxn>
                <a:cxn ang="0">
                  <a:pos x="T2" y="T3"/>
                </a:cxn>
                <a:cxn ang="0">
                  <a:pos x="T4" y="T5"/>
                </a:cxn>
                <a:cxn ang="0">
                  <a:pos x="T6" y="T7"/>
                </a:cxn>
                <a:cxn ang="0">
                  <a:pos x="T8" y="T9"/>
                </a:cxn>
                <a:cxn ang="0">
                  <a:pos x="T10" y="T11"/>
                </a:cxn>
                <a:cxn ang="0">
                  <a:pos x="T12" y="T13"/>
                </a:cxn>
              </a:cxnLst>
              <a:rect l="0" t="0" r="r" b="b"/>
              <a:pathLst>
                <a:path w="578" h="743">
                  <a:moveTo>
                    <a:pt x="502" y="18"/>
                  </a:moveTo>
                  <a:cubicBezTo>
                    <a:pt x="451" y="0"/>
                    <a:pt x="393" y="9"/>
                    <a:pt x="373" y="38"/>
                  </a:cubicBezTo>
                  <a:cubicBezTo>
                    <a:pt x="33" y="587"/>
                    <a:pt x="33" y="587"/>
                    <a:pt x="33" y="587"/>
                  </a:cubicBezTo>
                  <a:cubicBezTo>
                    <a:pt x="13" y="616"/>
                    <a:pt x="0" y="706"/>
                    <a:pt x="51" y="724"/>
                  </a:cubicBezTo>
                  <a:cubicBezTo>
                    <a:pt x="102" y="743"/>
                    <a:pt x="156" y="693"/>
                    <a:pt x="176" y="664"/>
                  </a:cubicBezTo>
                  <a:cubicBezTo>
                    <a:pt x="559" y="104"/>
                    <a:pt x="559" y="104"/>
                    <a:pt x="559" y="104"/>
                  </a:cubicBezTo>
                  <a:cubicBezTo>
                    <a:pt x="578" y="75"/>
                    <a:pt x="553" y="37"/>
                    <a:pt x="502" y="18"/>
                  </a:cubicBezTo>
                  <a:close/>
                </a:path>
              </a:pathLst>
            </a:custGeom>
            <a:solidFill>
              <a:srgbClr val="0061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4" name="Freeform 118">
              <a:extLst>
                <a:ext uri="{FF2B5EF4-FFF2-40B4-BE49-F238E27FC236}">
                  <a16:creationId xmlns:a16="http://schemas.microsoft.com/office/drawing/2014/main" id="{AA2DCF7F-1F9D-C40E-269D-1EA2238EDE66}"/>
                </a:ext>
              </a:extLst>
            </p:cNvPr>
            <p:cNvSpPr>
              <a:spLocks/>
            </p:cNvSpPr>
            <p:nvPr/>
          </p:nvSpPr>
          <p:spPr bwMode="auto">
            <a:xfrm>
              <a:off x="1794" y="1663"/>
              <a:ext cx="62" cy="251"/>
            </a:xfrm>
            <a:custGeom>
              <a:avLst/>
              <a:gdLst>
                <a:gd name="T0" fmla="*/ 0 w 261"/>
                <a:gd name="T1" fmla="*/ 960 h 1059"/>
                <a:gd name="T2" fmla="*/ 95 w 261"/>
                <a:gd name="T3" fmla="*/ 1054 h 1059"/>
                <a:gd name="T4" fmla="*/ 144 w 261"/>
                <a:gd name="T5" fmla="*/ 1056 h 1059"/>
                <a:gd name="T6" fmla="*/ 245 w 261"/>
                <a:gd name="T7" fmla="*/ 967 h 1059"/>
                <a:gd name="T8" fmla="*/ 261 w 261"/>
                <a:gd name="T9" fmla="*/ 81 h 1059"/>
                <a:gd name="T10" fmla="*/ 137 w 261"/>
                <a:gd name="T11" fmla="*/ 1 h 1059"/>
                <a:gd name="T12" fmla="*/ 12 w 261"/>
                <a:gd name="T13" fmla="*/ 87 h 1059"/>
                <a:gd name="T14" fmla="*/ 0 w 261"/>
                <a:gd name="T15" fmla="*/ 960 h 10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1" h="1059">
                  <a:moveTo>
                    <a:pt x="0" y="960"/>
                  </a:moveTo>
                  <a:cubicBezTo>
                    <a:pt x="0" y="1003"/>
                    <a:pt x="26" y="1059"/>
                    <a:pt x="95" y="1054"/>
                  </a:cubicBezTo>
                  <a:cubicBezTo>
                    <a:pt x="144" y="1056"/>
                    <a:pt x="144" y="1056"/>
                    <a:pt x="144" y="1056"/>
                  </a:cubicBezTo>
                  <a:cubicBezTo>
                    <a:pt x="213" y="1051"/>
                    <a:pt x="245" y="1009"/>
                    <a:pt x="245" y="967"/>
                  </a:cubicBezTo>
                  <a:cubicBezTo>
                    <a:pt x="261" y="81"/>
                    <a:pt x="261" y="81"/>
                    <a:pt x="261" y="81"/>
                  </a:cubicBezTo>
                  <a:cubicBezTo>
                    <a:pt x="261" y="38"/>
                    <a:pt x="218" y="0"/>
                    <a:pt x="137" y="1"/>
                  </a:cubicBezTo>
                  <a:cubicBezTo>
                    <a:pt x="71" y="1"/>
                    <a:pt x="13" y="44"/>
                    <a:pt x="12" y="87"/>
                  </a:cubicBezTo>
                  <a:lnTo>
                    <a:pt x="0" y="960"/>
                  </a:lnTo>
                  <a:close/>
                </a:path>
              </a:pathLst>
            </a:custGeom>
            <a:solidFill>
              <a:srgbClr val="0061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5" name="Freeform 119">
              <a:extLst>
                <a:ext uri="{FF2B5EF4-FFF2-40B4-BE49-F238E27FC236}">
                  <a16:creationId xmlns:a16="http://schemas.microsoft.com/office/drawing/2014/main" id="{EF4DF3D6-0BA9-4917-59F2-9715870C4A91}"/>
                </a:ext>
              </a:extLst>
            </p:cNvPr>
            <p:cNvSpPr>
              <a:spLocks/>
            </p:cNvSpPr>
            <p:nvPr/>
          </p:nvSpPr>
          <p:spPr bwMode="auto">
            <a:xfrm>
              <a:off x="1877" y="1663"/>
              <a:ext cx="62" cy="251"/>
            </a:xfrm>
            <a:custGeom>
              <a:avLst/>
              <a:gdLst>
                <a:gd name="T0" fmla="*/ 1 w 262"/>
                <a:gd name="T1" fmla="*/ 960 h 1059"/>
                <a:gd name="T2" fmla="*/ 95 w 262"/>
                <a:gd name="T3" fmla="*/ 1054 h 1059"/>
                <a:gd name="T4" fmla="*/ 145 w 262"/>
                <a:gd name="T5" fmla="*/ 1056 h 1059"/>
                <a:gd name="T6" fmla="*/ 246 w 262"/>
                <a:gd name="T7" fmla="*/ 967 h 1059"/>
                <a:gd name="T8" fmla="*/ 261 w 262"/>
                <a:gd name="T9" fmla="*/ 81 h 1059"/>
                <a:gd name="T10" fmla="*/ 138 w 262"/>
                <a:gd name="T11" fmla="*/ 1 h 1059"/>
                <a:gd name="T12" fmla="*/ 13 w 262"/>
                <a:gd name="T13" fmla="*/ 87 h 1059"/>
                <a:gd name="T14" fmla="*/ 1 w 262"/>
                <a:gd name="T15" fmla="*/ 960 h 10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2" h="1059">
                  <a:moveTo>
                    <a:pt x="1" y="960"/>
                  </a:moveTo>
                  <a:cubicBezTo>
                    <a:pt x="0" y="1003"/>
                    <a:pt x="27" y="1059"/>
                    <a:pt x="95" y="1054"/>
                  </a:cubicBezTo>
                  <a:cubicBezTo>
                    <a:pt x="145" y="1056"/>
                    <a:pt x="145" y="1056"/>
                    <a:pt x="145" y="1056"/>
                  </a:cubicBezTo>
                  <a:cubicBezTo>
                    <a:pt x="214" y="1051"/>
                    <a:pt x="245" y="1009"/>
                    <a:pt x="246" y="967"/>
                  </a:cubicBezTo>
                  <a:cubicBezTo>
                    <a:pt x="261" y="81"/>
                    <a:pt x="261" y="81"/>
                    <a:pt x="261" y="81"/>
                  </a:cubicBezTo>
                  <a:cubicBezTo>
                    <a:pt x="262" y="38"/>
                    <a:pt x="218" y="0"/>
                    <a:pt x="138" y="1"/>
                  </a:cubicBezTo>
                  <a:cubicBezTo>
                    <a:pt x="72" y="1"/>
                    <a:pt x="13" y="44"/>
                    <a:pt x="13" y="87"/>
                  </a:cubicBezTo>
                  <a:lnTo>
                    <a:pt x="1" y="960"/>
                  </a:lnTo>
                  <a:close/>
                </a:path>
              </a:pathLst>
            </a:custGeom>
            <a:solidFill>
              <a:srgbClr val="0061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6" name="Freeform 120">
              <a:extLst>
                <a:ext uri="{FF2B5EF4-FFF2-40B4-BE49-F238E27FC236}">
                  <a16:creationId xmlns:a16="http://schemas.microsoft.com/office/drawing/2014/main" id="{5C1C06D3-3339-0151-6035-0BEDB955E989}"/>
                </a:ext>
              </a:extLst>
            </p:cNvPr>
            <p:cNvSpPr>
              <a:spLocks/>
            </p:cNvSpPr>
            <p:nvPr/>
          </p:nvSpPr>
          <p:spPr bwMode="auto">
            <a:xfrm>
              <a:off x="1797" y="1478"/>
              <a:ext cx="142" cy="231"/>
            </a:xfrm>
            <a:custGeom>
              <a:avLst/>
              <a:gdLst>
                <a:gd name="T0" fmla="*/ 598 w 598"/>
                <a:gd name="T1" fmla="*/ 851 h 977"/>
                <a:gd name="T2" fmla="*/ 423 w 598"/>
                <a:gd name="T3" fmla="*/ 977 h 977"/>
                <a:gd name="T4" fmla="*/ 175 w 598"/>
                <a:gd name="T5" fmla="*/ 977 h 977"/>
                <a:gd name="T6" fmla="*/ 0 w 598"/>
                <a:gd name="T7" fmla="*/ 851 h 977"/>
                <a:gd name="T8" fmla="*/ 0 w 598"/>
                <a:gd name="T9" fmla="*/ 125 h 977"/>
                <a:gd name="T10" fmla="*/ 175 w 598"/>
                <a:gd name="T11" fmla="*/ 0 h 977"/>
                <a:gd name="T12" fmla="*/ 423 w 598"/>
                <a:gd name="T13" fmla="*/ 0 h 977"/>
                <a:gd name="T14" fmla="*/ 598 w 598"/>
                <a:gd name="T15" fmla="*/ 125 h 977"/>
                <a:gd name="T16" fmla="*/ 598 w 598"/>
                <a:gd name="T17" fmla="*/ 851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8" h="977">
                  <a:moveTo>
                    <a:pt x="598" y="851"/>
                  </a:moveTo>
                  <a:cubicBezTo>
                    <a:pt x="598" y="921"/>
                    <a:pt x="520" y="977"/>
                    <a:pt x="423" y="977"/>
                  </a:cubicBezTo>
                  <a:cubicBezTo>
                    <a:pt x="175" y="977"/>
                    <a:pt x="175" y="977"/>
                    <a:pt x="175" y="977"/>
                  </a:cubicBezTo>
                  <a:cubicBezTo>
                    <a:pt x="78" y="977"/>
                    <a:pt x="0" y="921"/>
                    <a:pt x="0" y="851"/>
                  </a:cubicBezTo>
                  <a:cubicBezTo>
                    <a:pt x="0" y="125"/>
                    <a:pt x="0" y="125"/>
                    <a:pt x="0" y="125"/>
                  </a:cubicBezTo>
                  <a:cubicBezTo>
                    <a:pt x="0" y="56"/>
                    <a:pt x="78" y="0"/>
                    <a:pt x="175" y="0"/>
                  </a:cubicBezTo>
                  <a:cubicBezTo>
                    <a:pt x="423" y="0"/>
                    <a:pt x="423" y="0"/>
                    <a:pt x="423" y="0"/>
                  </a:cubicBezTo>
                  <a:cubicBezTo>
                    <a:pt x="520" y="0"/>
                    <a:pt x="598" y="56"/>
                    <a:pt x="598" y="125"/>
                  </a:cubicBezTo>
                  <a:lnTo>
                    <a:pt x="598" y="851"/>
                  </a:lnTo>
                  <a:close/>
                </a:path>
              </a:pathLst>
            </a:custGeom>
            <a:solidFill>
              <a:srgbClr val="0061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7" name="Oval 121">
              <a:extLst>
                <a:ext uri="{FF2B5EF4-FFF2-40B4-BE49-F238E27FC236}">
                  <a16:creationId xmlns:a16="http://schemas.microsoft.com/office/drawing/2014/main" id="{79BDADFA-816E-CBF6-F96C-76E629468CA0}"/>
                </a:ext>
              </a:extLst>
            </p:cNvPr>
            <p:cNvSpPr>
              <a:spLocks noChangeArrowheads="1"/>
            </p:cNvSpPr>
            <p:nvPr/>
          </p:nvSpPr>
          <p:spPr bwMode="auto">
            <a:xfrm>
              <a:off x="1824" y="1363"/>
              <a:ext cx="94" cy="108"/>
            </a:xfrm>
            <a:prstGeom prst="ellipse">
              <a:avLst/>
            </a:prstGeom>
            <a:solidFill>
              <a:srgbClr val="0061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8" name="Freeform 122">
              <a:extLst>
                <a:ext uri="{FF2B5EF4-FFF2-40B4-BE49-F238E27FC236}">
                  <a16:creationId xmlns:a16="http://schemas.microsoft.com/office/drawing/2014/main" id="{950174C1-46DE-4BBD-E9F0-614931A5A4DF}"/>
                </a:ext>
              </a:extLst>
            </p:cNvPr>
            <p:cNvSpPr>
              <a:spLocks/>
            </p:cNvSpPr>
            <p:nvPr/>
          </p:nvSpPr>
          <p:spPr bwMode="auto">
            <a:xfrm>
              <a:off x="1891" y="1481"/>
              <a:ext cx="136" cy="162"/>
            </a:xfrm>
            <a:custGeom>
              <a:avLst/>
              <a:gdLst>
                <a:gd name="T0" fmla="*/ 561 w 573"/>
                <a:gd name="T1" fmla="*/ 579 h 682"/>
                <a:gd name="T2" fmla="*/ 451 w 573"/>
                <a:gd name="T3" fmla="*/ 324 h 682"/>
                <a:gd name="T4" fmla="*/ 425 w 573"/>
                <a:gd name="T5" fmla="*/ 275 h 682"/>
                <a:gd name="T6" fmla="*/ 424 w 573"/>
                <a:gd name="T7" fmla="*/ 274 h 682"/>
                <a:gd name="T8" fmla="*/ 157 w 573"/>
                <a:gd name="T9" fmla="*/ 23 h 682"/>
                <a:gd name="T10" fmla="*/ 46 w 573"/>
                <a:gd name="T11" fmla="*/ 51 h 682"/>
                <a:gd name="T12" fmla="*/ 26 w 573"/>
                <a:gd name="T13" fmla="*/ 163 h 682"/>
                <a:gd name="T14" fmla="*/ 296 w 573"/>
                <a:gd name="T15" fmla="*/ 394 h 682"/>
                <a:gd name="T16" fmla="*/ 299 w 573"/>
                <a:gd name="T17" fmla="*/ 396 h 682"/>
                <a:gd name="T18" fmla="*/ 444 w 573"/>
                <a:gd name="T19" fmla="*/ 646 h 682"/>
                <a:gd name="T20" fmla="*/ 522 w 573"/>
                <a:gd name="T21" fmla="*/ 664 h 682"/>
                <a:gd name="T22" fmla="*/ 561 w 573"/>
                <a:gd name="T23" fmla="*/ 579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3" h="682">
                  <a:moveTo>
                    <a:pt x="561" y="579"/>
                  </a:moveTo>
                  <a:cubicBezTo>
                    <a:pt x="451" y="324"/>
                    <a:pt x="451" y="324"/>
                    <a:pt x="451" y="324"/>
                  </a:cubicBezTo>
                  <a:cubicBezTo>
                    <a:pt x="440" y="299"/>
                    <a:pt x="430" y="279"/>
                    <a:pt x="425" y="275"/>
                  </a:cubicBezTo>
                  <a:cubicBezTo>
                    <a:pt x="425" y="274"/>
                    <a:pt x="424" y="274"/>
                    <a:pt x="424" y="274"/>
                  </a:cubicBezTo>
                  <a:cubicBezTo>
                    <a:pt x="157" y="23"/>
                    <a:pt x="157" y="23"/>
                    <a:pt x="157" y="23"/>
                  </a:cubicBezTo>
                  <a:cubicBezTo>
                    <a:pt x="132" y="0"/>
                    <a:pt x="82" y="12"/>
                    <a:pt x="46" y="51"/>
                  </a:cubicBezTo>
                  <a:cubicBezTo>
                    <a:pt x="10" y="89"/>
                    <a:pt x="0" y="140"/>
                    <a:pt x="26" y="163"/>
                  </a:cubicBezTo>
                  <a:cubicBezTo>
                    <a:pt x="296" y="394"/>
                    <a:pt x="296" y="394"/>
                    <a:pt x="296" y="394"/>
                  </a:cubicBezTo>
                  <a:cubicBezTo>
                    <a:pt x="297" y="395"/>
                    <a:pt x="298" y="396"/>
                    <a:pt x="299" y="396"/>
                  </a:cubicBezTo>
                  <a:cubicBezTo>
                    <a:pt x="444" y="646"/>
                    <a:pt x="444" y="646"/>
                    <a:pt x="444" y="646"/>
                  </a:cubicBezTo>
                  <a:cubicBezTo>
                    <a:pt x="456" y="674"/>
                    <a:pt x="479" y="682"/>
                    <a:pt x="522" y="664"/>
                  </a:cubicBezTo>
                  <a:cubicBezTo>
                    <a:pt x="565" y="645"/>
                    <a:pt x="573" y="607"/>
                    <a:pt x="561" y="579"/>
                  </a:cubicBezTo>
                  <a:close/>
                </a:path>
              </a:pathLst>
            </a:custGeom>
            <a:solidFill>
              <a:srgbClr val="0061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0" name="Freeform 124">
              <a:extLst>
                <a:ext uri="{FF2B5EF4-FFF2-40B4-BE49-F238E27FC236}">
                  <a16:creationId xmlns:a16="http://schemas.microsoft.com/office/drawing/2014/main" id="{9FFCB48B-8162-58D2-9CAB-D9B449AEA3CF}"/>
                </a:ext>
              </a:extLst>
            </p:cNvPr>
            <p:cNvSpPr>
              <a:spLocks/>
            </p:cNvSpPr>
            <p:nvPr/>
          </p:nvSpPr>
          <p:spPr bwMode="auto">
            <a:xfrm>
              <a:off x="1537" y="1498"/>
              <a:ext cx="175" cy="284"/>
            </a:xfrm>
            <a:custGeom>
              <a:avLst/>
              <a:gdLst>
                <a:gd name="T0" fmla="*/ 739 w 739"/>
                <a:gd name="T1" fmla="*/ 1201 h 1201"/>
                <a:gd name="T2" fmla="*/ 604 w 739"/>
                <a:gd name="T3" fmla="*/ 137 h 1201"/>
                <a:gd name="T4" fmla="*/ 495 w 739"/>
                <a:gd name="T5" fmla="*/ 18 h 1201"/>
                <a:gd name="T6" fmla="*/ 254 w 739"/>
                <a:gd name="T7" fmla="*/ 18 h 1201"/>
                <a:gd name="T8" fmla="*/ 142 w 739"/>
                <a:gd name="T9" fmla="*/ 137 h 1201"/>
                <a:gd name="T10" fmla="*/ 0 w 739"/>
                <a:gd name="T11" fmla="*/ 1201 h 1201"/>
                <a:gd name="T12" fmla="*/ 739 w 739"/>
                <a:gd name="T13" fmla="*/ 1201 h 1201"/>
              </a:gdLst>
              <a:ahLst/>
              <a:cxnLst>
                <a:cxn ang="0">
                  <a:pos x="T0" y="T1"/>
                </a:cxn>
                <a:cxn ang="0">
                  <a:pos x="T2" y="T3"/>
                </a:cxn>
                <a:cxn ang="0">
                  <a:pos x="T4" y="T5"/>
                </a:cxn>
                <a:cxn ang="0">
                  <a:pos x="T6" y="T7"/>
                </a:cxn>
                <a:cxn ang="0">
                  <a:pos x="T8" y="T9"/>
                </a:cxn>
                <a:cxn ang="0">
                  <a:pos x="T10" y="T11"/>
                </a:cxn>
                <a:cxn ang="0">
                  <a:pos x="T12" y="T13"/>
                </a:cxn>
              </a:cxnLst>
              <a:rect l="0" t="0" r="r" b="b"/>
              <a:pathLst>
                <a:path w="739" h="1201">
                  <a:moveTo>
                    <a:pt x="739" y="1201"/>
                  </a:moveTo>
                  <a:cubicBezTo>
                    <a:pt x="604" y="137"/>
                    <a:pt x="604" y="137"/>
                    <a:pt x="604" y="137"/>
                  </a:cubicBezTo>
                  <a:cubicBezTo>
                    <a:pt x="604" y="79"/>
                    <a:pt x="557" y="29"/>
                    <a:pt x="495" y="18"/>
                  </a:cubicBezTo>
                  <a:cubicBezTo>
                    <a:pt x="442" y="0"/>
                    <a:pt x="326" y="0"/>
                    <a:pt x="254" y="18"/>
                  </a:cubicBezTo>
                  <a:cubicBezTo>
                    <a:pt x="191" y="28"/>
                    <a:pt x="142" y="77"/>
                    <a:pt x="142" y="137"/>
                  </a:cubicBezTo>
                  <a:cubicBezTo>
                    <a:pt x="0" y="1201"/>
                    <a:pt x="0" y="1201"/>
                    <a:pt x="0" y="1201"/>
                  </a:cubicBezTo>
                  <a:lnTo>
                    <a:pt x="739" y="1201"/>
                  </a:lnTo>
                  <a:close/>
                </a:path>
              </a:pathLst>
            </a:custGeom>
            <a:solidFill>
              <a:srgbClr val="0061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1" name="Freeform 125">
              <a:extLst>
                <a:ext uri="{FF2B5EF4-FFF2-40B4-BE49-F238E27FC236}">
                  <a16:creationId xmlns:a16="http://schemas.microsoft.com/office/drawing/2014/main" id="{9CC56C4E-26B3-AF45-B573-84D70645A061}"/>
                </a:ext>
              </a:extLst>
            </p:cNvPr>
            <p:cNvSpPr>
              <a:spLocks/>
            </p:cNvSpPr>
            <p:nvPr/>
          </p:nvSpPr>
          <p:spPr bwMode="auto">
            <a:xfrm>
              <a:off x="1642" y="1508"/>
              <a:ext cx="113" cy="146"/>
            </a:xfrm>
            <a:custGeom>
              <a:avLst/>
              <a:gdLst>
                <a:gd name="T0" fmla="*/ 431 w 477"/>
                <a:gd name="T1" fmla="*/ 597 h 619"/>
                <a:gd name="T2" fmla="*/ 341 w 477"/>
                <a:gd name="T3" fmla="*/ 591 h 619"/>
                <a:gd name="T4" fmla="*/ 17 w 477"/>
                <a:gd name="T5" fmla="*/ 106 h 619"/>
                <a:gd name="T6" fmla="*/ 46 w 477"/>
                <a:gd name="T7" fmla="*/ 21 h 619"/>
                <a:gd name="T8" fmla="*/ 46 w 477"/>
                <a:gd name="T9" fmla="*/ 21 h 619"/>
                <a:gd name="T10" fmla="*/ 135 w 477"/>
                <a:gd name="T11" fmla="*/ 27 h 619"/>
                <a:gd name="T12" fmla="*/ 460 w 477"/>
                <a:gd name="T13" fmla="*/ 512 h 619"/>
                <a:gd name="T14" fmla="*/ 431 w 477"/>
                <a:gd name="T15" fmla="*/ 597 h 6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7" h="619">
                  <a:moveTo>
                    <a:pt x="431" y="597"/>
                  </a:moveTo>
                  <a:cubicBezTo>
                    <a:pt x="398" y="619"/>
                    <a:pt x="358" y="616"/>
                    <a:pt x="341" y="591"/>
                  </a:cubicBezTo>
                  <a:cubicBezTo>
                    <a:pt x="17" y="106"/>
                    <a:pt x="17" y="106"/>
                    <a:pt x="17" y="106"/>
                  </a:cubicBezTo>
                  <a:cubicBezTo>
                    <a:pt x="0" y="81"/>
                    <a:pt x="13" y="43"/>
                    <a:pt x="46" y="21"/>
                  </a:cubicBezTo>
                  <a:cubicBezTo>
                    <a:pt x="46" y="21"/>
                    <a:pt x="46" y="21"/>
                    <a:pt x="46" y="21"/>
                  </a:cubicBezTo>
                  <a:cubicBezTo>
                    <a:pt x="79" y="0"/>
                    <a:pt x="119" y="2"/>
                    <a:pt x="135" y="27"/>
                  </a:cubicBezTo>
                  <a:cubicBezTo>
                    <a:pt x="460" y="512"/>
                    <a:pt x="460" y="512"/>
                    <a:pt x="460" y="512"/>
                  </a:cubicBezTo>
                  <a:cubicBezTo>
                    <a:pt x="477" y="537"/>
                    <a:pt x="464" y="575"/>
                    <a:pt x="431" y="597"/>
                  </a:cubicBezTo>
                  <a:close/>
                </a:path>
              </a:pathLst>
            </a:custGeom>
            <a:solidFill>
              <a:srgbClr val="0061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2" name="Freeform 126">
              <a:extLst>
                <a:ext uri="{FF2B5EF4-FFF2-40B4-BE49-F238E27FC236}">
                  <a16:creationId xmlns:a16="http://schemas.microsoft.com/office/drawing/2014/main" id="{0182BCA9-13D3-4546-21A6-1CF9B3D0A10D}"/>
                </a:ext>
              </a:extLst>
            </p:cNvPr>
            <p:cNvSpPr>
              <a:spLocks/>
            </p:cNvSpPr>
            <p:nvPr/>
          </p:nvSpPr>
          <p:spPr bwMode="auto">
            <a:xfrm>
              <a:off x="1563" y="1676"/>
              <a:ext cx="67" cy="239"/>
            </a:xfrm>
            <a:custGeom>
              <a:avLst/>
              <a:gdLst>
                <a:gd name="T0" fmla="*/ 4 w 281"/>
                <a:gd name="T1" fmla="*/ 909 h 1007"/>
                <a:gd name="T2" fmla="*/ 82 w 281"/>
                <a:gd name="T3" fmla="*/ 998 h 1007"/>
                <a:gd name="T4" fmla="*/ 82 w 281"/>
                <a:gd name="T5" fmla="*/ 998 h 1007"/>
                <a:gd name="T6" fmla="*/ 177 w 281"/>
                <a:gd name="T7" fmla="*/ 941 h 1007"/>
                <a:gd name="T8" fmla="*/ 276 w 281"/>
                <a:gd name="T9" fmla="*/ 98 h 1007"/>
                <a:gd name="T10" fmla="*/ 199 w 281"/>
                <a:gd name="T11" fmla="*/ 9 h 1007"/>
                <a:gd name="T12" fmla="*/ 199 w 281"/>
                <a:gd name="T13" fmla="*/ 9 h 1007"/>
                <a:gd name="T14" fmla="*/ 104 w 281"/>
                <a:gd name="T15" fmla="*/ 65 h 1007"/>
                <a:gd name="T16" fmla="*/ 4 w 281"/>
                <a:gd name="T17" fmla="*/ 909 h 1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1" h="1007">
                  <a:moveTo>
                    <a:pt x="4" y="909"/>
                  </a:moveTo>
                  <a:cubicBezTo>
                    <a:pt x="0" y="949"/>
                    <a:pt x="34" y="989"/>
                    <a:pt x="82" y="998"/>
                  </a:cubicBezTo>
                  <a:cubicBezTo>
                    <a:pt x="82" y="998"/>
                    <a:pt x="82" y="998"/>
                    <a:pt x="82" y="998"/>
                  </a:cubicBezTo>
                  <a:cubicBezTo>
                    <a:pt x="130" y="1007"/>
                    <a:pt x="172" y="982"/>
                    <a:pt x="177" y="941"/>
                  </a:cubicBezTo>
                  <a:cubicBezTo>
                    <a:pt x="276" y="98"/>
                    <a:pt x="276" y="98"/>
                    <a:pt x="276" y="98"/>
                  </a:cubicBezTo>
                  <a:cubicBezTo>
                    <a:pt x="281" y="58"/>
                    <a:pt x="246" y="18"/>
                    <a:pt x="199" y="9"/>
                  </a:cubicBezTo>
                  <a:cubicBezTo>
                    <a:pt x="199" y="9"/>
                    <a:pt x="199" y="9"/>
                    <a:pt x="199" y="9"/>
                  </a:cubicBezTo>
                  <a:cubicBezTo>
                    <a:pt x="151" y="0"/>
                    <a:pt x="108" y="25"/>
                    <a:pt x="104" y="65"/>
                  </a:cubicBezTo>
                  <a:lnTo>
                    <a:pt x="4" y="909"/>
                  </a:lnTo>
                  <a:close/>
                </a:path>
              </a:pathLst>
            </a:custGeom>
            <a:solidFill>
              <a:srgbClr val="0061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3" name="Freeform 127">
              <a:extLst>
                <a:ext uri="{FF2B5EF4-FFF2-40B4-BE49-F238E27FC236}">
                  <a16:creationId xmlns:a16="http://schemas.microsoft.com/office/drawing/2014/main" id="{D8DC45B8-20D6-E2D0-15CE-9BADF3C82F6F}"/>
                </a:ext>
              </a:extLst>
            </p:cNvPr>
            <p:cNvSpPr>
              <a:spLocks/>
            </p:cNvSpPr>
            <p:nvPr/>
          </p:nvSpPr>
          <p:spPr bwMode="auto">
            <a:xfrm>
              <a:off x="1628" y="1676"/>
              <a:ext cx="66" cy="239"/>
            </a:xfrm>
            <a:custGeom>
              <a:avLst/>
              <a:gdLst>
                <a:gd name="T0" fmla="*/ 276 w 281"/>
                <a:gd name="T1" fmla="*/ 909 h 1007"/>
                <a:gd name="T2" fmla="*/ 199 w 281"/>
                <a:gd name="T3" fmla="*/ 998 h 1007"/>
                <a:gd name="T4" fmla="*/ 199 w 281"/>
                <a:gd name="T5" fmla="*/ 998 h 1007"/>
                <a:gd name="T6" fmla="*/ 104 w 281"/>
                <a:gd name="T7" fmla="*/ 941 h 1007"/>
                <a:gd name="T8" fmla="*/ 4 w 281"/>
                <a:gd name="T9" fmla="*/ 98 h 1007"/>
                <a:gd name="T10" fmla="*/ 82 w 281"/>
                <a:gd name="T11" fmla="*/ 9 h 1007"/>
                <a:gd name="T12" fmla="*/ 82 w 281"/>
                <a:gd name="T13" fmla="*/ 9 h 1007"/>
                <a:gd name="T14" fmla="*/ 177 w 281"/>
                <a:gd name="T15" fmla="*/ 65 h 1007"/>
                <a:gd name="T16" fmla="*/ 276 w 281"/>
                <a:gd name="T17" fmla="*/ 909 h 1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1" h="1007">
                  <a:moveTo>
                    <a:pt x="276" y="909"/>
                  </a:moveTo>
                  <a:cubicBezTo>
                    <a:pt x="281" y="949"/>
                    <a:pt x="246" y="989"/>
                    <a:pt x="199" y="998"/>
                  </a:cubicBezTo>
                  <a:cubicBezTo>
                    <a:pt x="199" y="998"/>
                    <a:pt x="199" y="998"/>
                    <a:pt x="199" y="998"/>
                  </a:cubicBezTo>
                  <a:cubicBezTo>
                    <a:pt x="151" y="1007"/>
                    <a:pt x="108" y="982"/>
                    <a:pt x="104" y="941"/>
                  </a:cubicBezTo>
                  <a:cubicBezTo>
                    <a:pt x="4" y="98"/>
                    <a:pt x="4" y="98"/>
                    <a:pt x="4" y="98"/>
                  </a:cubicBezTo>
                  <a:cubicBezTo>
                    <a:pt x="0" y="58"/>
                    <a:pt x="34" y="18"/>
                    <a:pt x="82" y="9"/>
                  </a:cubicBezTo>
                  <a:cubicBezTo>
                    <a:pt x="82" y="9"/>
                    <a:pt x="82" y="9"/>
                    <a:pt x="82" y="9"/>
                  </a:cubicBezTo>
                  <a:cubicBezTo>
                    <a:pt x="130" y="0"/>
                    <a:pt x="172" y="25"/>
                    <a:pt x="177" y="65"/>
                  </a:cubicBezTo>
                  <a:lnTo>
                    <a:pt x="276" y="909"/>
                  </a:lnTo>
                  <a:close/>
                </a:path>
              </a:pathLst>
            </a:custGeom>
            <a:solidFill>
              <a:srgbClr val="0061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4" name="Freeform 128">
              <a:extLst>
                <a:ext uri="{FF2B5EF4-FFF2-40B4-BE49-F238E27FC236}">
                  <a16:creationId xmlns:a16="http://schemas.microsoft.com/office/drawing/2014/main" id="{6FB87622-BC86-16C0-88B7-53CFC7045789}"/>
                </a:ext>
              </a:extLst>
            </p:cNvPr>
            <p:cNvSpPr>
              <a:spLocks/>
            </p:cNvSpPr>
            <p:nvPr/>
          </p:nvSpPr>
          <p:spPr bwMode="auto">
            <a:xfrm>
              <a:off x="1575" y="1393"/>
              <a:ext cx="105" cy="106"/>
            </a:xfrm>
            <a:custGeom>
              <a:avLst/>
              <a:gdLst>
                <a:gd name="T0" fmla="*/ 439 w 446"/>
                <a:gd name="T1" fmla="*/ 276 h 447"/>
                <a:gd name="T2" fmla="*/ 223 w 446"/>
                <a:gd name="T3" fmla="*/ 0 h 447"/>
                <a:gd name="T4" fmla="*/ 6 w 446"/>
                <a:gd name="T5" fmla="*/ 276 h 447"/>
                <a:gd name="T6" fmla="*/ 119 w 446"/>
                <a:gd name="T7" fmla="*/ 447 h 447"/>
                <a:gd name="T8" fmla="*/ 333 w 446"/>
                <a:gd name="T9" fmla="*/ 447 h 447"/>
                <a:gd name="T10" fmla="*/ 439 w 446"/>
                <a:gd name="T11" fmla="*/ 276 h 447"/>
              </a:gdLst>
              <a:ahLst/>
              <a:cxnLst>
                <a:cxn ang="0">
                  <a:pos x="T0" y="T1"/>
                </a:cxn>
                <a:cxn ang="0">
                  <a:pos x="T2" y="T3"/>
                </a:cxn>
                <a:cxn ang="0">
                  <a:pos x="T4" y="T5"/>
                </a:cxn>
                <a:cxn ang="0">
                  <a:pos x="T6" y="T7"/>
                </a:cxn>
                <a:cxn ang="0">
                  <a:pos x="T8" y="T9"/>
                </a:cxn>
                <a:cxn ang="0">
                  <a:pos x="T10" y="T11"/>
                </a:cxn>
              </a:cxnLst>
              <a:rect l="0" t="0" r="r" b="b"/>
              <a:pathLst>
                <a:path w="446" h="447">
                  <a:moveTo>
                    <a:pt x="439" y="276"/>
                  </a:moveTo>
                  <a:cubicBezTo>
                    <a:pt x="431" y="129"/>
                    <a:pt x="356" y="3"/>
                    <a:pt x="223" y="0"/>
                  </a:cubicBezTo>
                  <a:cubicBezTo>
                    <a:pt x="90" y="3"/>
                    <a:pt x="15" y="129"/>
                    <a:pt x="6" y="276"/>
                  </a:cubicBezTo>
                  <a:cubicBezTo>
                    <a:pt x="0" y="385"/>
                    <a:pt x="91" y="432"/>
                    <a:pt x="119" y="447"/>
                  </a:cubicBezTo>
                  <a:cubicBezTo>
                    <a:pt x="333" y="447"/>
                    <a:pt x="333" y="447"/>
                    <a:pt x="333" y="447"/>
                  </a:cubicBezTo>
                  <a:cubicBezTo>
                    <a:pt x="377" y="419"/>
                    <a:pt x="446" y="385"/>
                    <a:pt x="439" y="276"/>
                  </a:cubicBezTo>
                  <a:close/>
                </a:path>
              </a:pathLst>
            </a:custGeom>
            <a:solidFill>
              <a:srgbClr val="0061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5" name="Oval 129">
              <a:extLst>
                <a:ext uri="{FF2B5EF4-FFF2-40B4-BE49-F238E27FC236}">
                  <a16:creationId xmlns:a16="http://schemas.microsoft.com/office/drawing/2014/main" id="{8EBAD23B-F1F8-9179-8B1F-4E756BB073AD}"/>
                </a:ext>
              </a:extLst>
            </p:cNvPr>
            <p:cNvSpPr>
              <a:spLocks noChangeArrowheads="1"/>
            </p:cNvSpPr>
            <p:nvPr/>
          </p:nvSpPr>
          <p:spPr bwMode="auto">
            <a:xfrm>
              <a:off x="1607" y="1381"/>
              <a:ext cx="41" cy="36"/>
            </a:xfrm>
            <a:prstGeom prst="ellipse">
              <a:avLst/>
            </a:prstGeom>
            <a:solidFill>
              <a:srgbClr val="0061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6" name="Freeform 130">
              <a:extLst>
                <a:ext uri="{FF2B5EF4-FFF2-40B4-BE49-F238E27FC236}">
                  <a16:creationId xmlns:a16="http://schemas.microsoft.com/office/drawing/2014/main" id="{41F08C8B-4C68-8FBF-9C95-86FE9C586050}"/>
                </a:ext>
              </a:extLst>
            </p:cNvPr>
            <p:cNvSpPr>
              <a:spLocks/>
            </p:cNvSpPr>
            <p:nvPr/>
          </p:nvSpPr>
          <p:spPr bwMode="auto">
            <a:xfrm>
              <a:off x="1588" y="1421"/>
              <a:ext cx="81" cy="95"/>
            </a:xfrm>
            <a:custGeom>
              <a:avLst/>
              <a:gdLst>
                <a:gd name="T0" fmla="*/ 170 w 341"/>
                <a:gd name="T1" fmla="*/ 401 h 401"/>
                <a:gd name="T2" fmla="*/ 0 w 341"/>
                <a:gd name="T3" fmla="*/ 200 h 401"/>
                <a:gd name="T4" fmla="*/ 3 w 341"/>
                <a:gd name="T5" fmla="*/ 162 h 401"/>
                <a:gd name="T6" fmla="*/ 5 w 341"/>
                <a:gd name="T7" fmla="*/ 146 h 401"/>
                <a:gd name="T8" fmla="*/ 21 w 341"/>
                <a:gd name="T9" fmla="*/ 145 h 401"/>
                <a:gd name="T10" fmla="*/ 191 w 341"/>
                <a:gd name="T11" fmla="*/ 0 h 401"/>
                <a:gd name="T12" fmla="*/ 323 w 341"/>
                <a:gd name="T13" fmla="*/ 179 h 401"/>
                <a:gd name="T14" fmla="*/ 341 w 341"/>
                <a:gd name="T15" fmla="*/ 181 h 401"/>
                <a:gd name="T16" fmla="*/ 341 w 341"/>
                <a:gd name="T17" fmla="*/ 200 h 401"/>
                <a:gd name="T18" fmla="*/ 170 w 341"/>
                <a:gd name="T19" fmla="*/ 401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1" h="401">
                  <a:moveTo>
                    <a:pt x="170" y="401"/>
                  </a:moveTo>
                  <a:cubicBezTo>
                    <a:pt x="76" y="401"/>
                    <a:pt x="0" y="311"/>
                    <a:pt x="0" y="200"/>
                  </a:cubicBezTo>
                  <a:cubicBezTo>
                    <a:pt x="0" y="187"/>
                    <a:pt x="1" y="175"/>
                    <a:pt x="3" y="162"/>
                  </a:cubicBezTo>
                  <a:cubicBezTo>
                    <a:pt x="5" y="146"/>
                    <a:pt x="5" y="146"/>
                    <a:pt x="5" y="146"/>
                  </a:cubicBezTo>
                  <a:cubicBezTo>
                    <a:pt x="21" y="145"/>
                    <a:pt x="21" y="145"/>
                    <a:pt x="21" y="145"/>
                  </a:cubicBezTo>
                  <a:cubicBezTo>
                    <a:pt x="105" y="141"/>
                    <a:pt x="181" y="92"/>
                    <a:pt x="191" y="0"/>
                  </a:cubicBezTo>
                  <a:cubicBezTo>
                    <a:pt x="206" y="95"/>
                    <a:pt x="279" y="173"/>
                    <a:pt x="323" y="179"/>
                  </a:cubicBezTo>
                  <a:cubicBezTo>
                    <a:pt x="341" y="181"/>
                    <a:pt x="341" y="181"/>
                    <a:pt x="341" y="181"/>
                  </a:cubicBezTo>
                  <a:cubicBezTo>
                    <a:pt x="341" y="200"/>
                    <a:pt x="341" y="200"/>
                    <a:pt x="341" y="200"/>
                  </a:cubicBezTo>
                  <a:cubicBezTo>
                    <a:pt x="341" y="311"/>
                    <a:pt x="264" y="401"/>
                    <a:pt x="170" y="4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7" name="Freeform 131">
              <a:extLst>
                <a:ext uri="{FF2B5EF4-FFF2-40B4-BE49-F238E27FC236}">
                  <a16:creationId xmlns:a16="http://schemas.microsoft.com/office/drawing/2014/main" id="{589B47D3-DB48-0D01-6410-07604452B870}"/>
                </a:ext>
              </a:extLst>
            </p:cNvPr>
            <p:cNvSpPr>
              <a:spLocks/>
            </p:cNvSpPr>
            <p:nvPr/>
          </p:nvSpPr>
          <p:spPr bwMode="auto">
            <a:xfrm>
              <a:off x="1593" y="1437"/>
              <a:ext cx="71" cy="75"/>
            </a:xfrm>
            <a:custGeom>
              <a:avLst/>
              <a:gdLst>
                <a:gd name="T0" fmla="*/ 171 w 301"/>
                <a:gd name="T1" fmla="*/ 0 h 314"/>
                <a:gd name="T2" fmla="*/ 2 w 301"/>
                <a:gd name="T3" fmla="*/ 98 h 314"/>
                <a:gd name="T4" fmla="*/ 0 w 301"/>
                <a:gd name="T5" fmla="*/ 133 h 314"/>
                <a:gd name="T6" fmla="*/ 150 w 301"/>
                <a:gd name="T7" fmla="*/ 314 h 314"/>
                <a:gd name="T8" fmla="*/ 301 w 301"/>
                <a:gd name="T9" fmla="*/ 133 h 314"/>
                <a:gd name="T10" fmla="*/ 301 w 301"/>
                <a:gd name="T11" fmla="*/ 132 h 314"/>
                <a:gd name="T12" fmla="*/ 171 w 301"/>
                <a:gd name="T13" fmla="*/ 0 h 314"/>
              </a:gdLst>
              <a:ahLst/>
              <a:cxnLst>
                <a:cxn ang="0">
                  <a:pos x="T0" y="T1"/>
                </a:cxn>
                <a:cxn ang="0">
                  <a:pos x="T2" y="T3"/>
                </a:cxn>
                <a:cxn ang="0">
                  <a:pos x="T4" y="T5"/>
                </a:cxn>
                <a:cxn ang="0">
                  <a:pos x="T6" y="T7"/>
                </a:cxn>
                <a:cxn ang="0">
                  <a:pos x="T8" y="T9"/>
                </a:cxn>
                <a:cxn ang="0">
                  <a:pos x="T10" y="T11"/>
                </a:cxn>
                <a:cxn ang="0">
                  <a:pos x="T12" y="T13"/>
                </a:cxn>
              </a:cxnLst>
              <a:rect l="0" t="0" r="r" b="b"/>
              <a:pathLst>
                <a:path w="301" h="314">
                  <a:moveTo>
                    <a:pt x="171" y="0"/>
                  </a:moveTo>
                  <a:cubicBezTo>
                    <a:pt x="155" y="57"/>
                    <a:pt x="98" y="94"/>
                    <a:pt x="2" y="98"/>
                  </a:cubicBezTo>
                  <a:cubicBezTo>
                    <a:pt x="1" y="110"/>
                    <a:pt x="0" y="121"/>
                    <a:pt x="0" y="133"/>
                  </a:cubicBezTo>
                  <a:cubicBezTo>
                    <a:pt x="0" y="233"/>
                    <a:pt x="67" y="314"/>
                    <a:pt x="150" y="314"/>
                  </a:cubicBezTo>
                  <a:cubicBezTo>
                    <a:pt x="233" y="314"/>
                    <a:pt x="301" y="233"/>
                    <a:pt x="301" y="133"/>
                  </a:cubicBezTo>
                  <a:cubicBezTo>
                    <a:pt x="301" y="132"/>
                    <a:pt x="301" y="132"/>
                    <a:pt x="301" y="132"/>
                  </a:cubicBezTo>
                  <a:cubicBezTo>
                    <a:pt x="244" y="125"/>
                    <a:pt x="188" y="82"/>
                    <a:pt x="171" y="0"/>
                  </a:cubicBezTo>
                  <a:close/>
                </a:path>
              </a:pathLst>
            </a:custGeom>
            <a:solidFill>
              <a:srgbClr val="0061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8" name="Freeform 132">
              <a:extLst>
                <a:ext uri="{FF2B5EF4-FFF2-40B4-BE49-F238E27FC236}">
                  <a16:creationId xmlns:a16="http://schemas.microsoft.com/office/drawing/2014/main" id="{E24E6407-6E67-5CC7-24D2-64C850BC4785}"/>
                </a:ext>
              </a:extLst>
            </p:cNvPr>
            <p:cNvSpPr>
              <a:spLocks/>
            </p:cNvSpPr>
            <p:nvPr/>
          </p:nvSpPr>
          <p:spPr bwMode="auto">
            <a:xfrm>
              <a:off x="1489" y="1504"/>
              <a:ext cx="126" cy="153"/>
            </a:xfrm>
            <a:custGeom>
              <a:avLst/>
              <a:gdLst>
                <a:gd name="T0" fmla="*/ 12 w 530"/>
                <a:gd name="T1" fmla="*/ 548 h 644"/>
                <a:gd name="T2" fmla="*/ 105 w 530"/>
                <a:gd name="T3" fmla="*/ 308 h 644"/>
                <a:gd name="T4" fmla="*/ 130 w 530"/>
                <a:gd name="T5" fmla="*/ 261 h 644"/>
                <a:gd name="T6" fmla="*/ 130 w 530"/>
                <a:gd name="T7" fmla="*/ 260 h 644"/>
                <a:gd name="T8" fmla="*/ 382 w 530"/>
                <a:gd name="T9" fmla="*/ 22 h 644"/>
                <a:gd name="T10" fmla="*/ 487 w 530"/>
                <a:gd name="T11" fmla="*/ 48 h 644"/>
                <a:gd name="T12" fmla="*/ 506 w 530"/>
                <a:gd name="T13" fmla="*/ 155 h 644"/>
                <a:gd name="T14" fmla="*/ 238 w 530"/>
                <a:gd name="T15" fmla="*/ 351 h 644"/>
                <a:gd name="T16" fmla="*/ 132 w 530"/>
                <a:gd name="T17" fmla="*/ 598 h 644"/>
                <a:gd name="T18" fmla="*/ 57 w 530"/>
                <a:gd name="T19" fmla="*/ 627 h 644"/>
                <a:gd name="T20" fmla="*/ 12 w 530"/>
                <a:gd name="T21" fmla="*/ 548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0" h="644">
                  <a:moveTo>
                    <a:pt x="12" y="548"/>
                  </a:moveTo>
                  <a:cubicBezTo>
                    <a:pt x="105" y="308"/>
                    <a:pt x="105" y="308"/>
                    <a:pt x="105" y="308"/>
                  </a:cubicBezTo>
                  <a:cubicBezTo>
                    <a:pt x="116" y="285"/>
                    <a:pt x="125" y="265"/>
                    <a:pt x="130" y="261"/>
                  </a:cubicBezTo>
                  <a:cubicBezTo>
                    <a:pt x="130" y="261"/>
                    <a:pt x="130" y="261"/>
                    <a:pt x="130" y="260"/>
                  </a:cubicBezTo>
                  <a:cubicBezTo>
                    <a:pt x="382" y="22"/>
                    <a:pt x="382" y="22"/>
                    <a:pt x="382" y="22"/>
                  </a:cubicBezTo>
                  <a:cubicBezTo>
                    <a:pt x="406" y="0"/>
                    <a:pt x="453" y="11"/>
                    <a:pt x="487" y="48"/>
                  </a:cubicBezTo>
                  <a:cubicBezTo>
                    <a:pt x="521" y="85"/>
                    <a:pt x="530" y="133"/>
                    <a:pt x="506" y="155"/>
                  </a:cubicBezTo>
                  <a:cubicBezTo>
                    <a:pt x="506" y="155"/>
                    <a:pt x="239" y="351"/>
                    <a:pt x="238" y="351"/>
                  </a:cubicBezTo>
                  <a:cubicBezTo>
                    <a:pt x="132" y="598"/>
                    <a:pt x="132" y="598"/>
                    <a:pt x="132" y="598"/>
                  </a:cubicBezTo>
                  <a:cubicBezTo>
                    <a:pt x="120" y="624"/>
                    <a:pt x="98" y="644"/>
                    <a:pt x="57" y="627"/>
                  </a:cubicBezTo>
                  <a:cubicBezTo>
                    <a:pt x="16" y="609"/>
                    <a:pt x="0" y="574"/>
                    <a:pt x="12" y="548"/>
                  </a:cubicBezTo>
                  <a:close/>
                </a:path>
              </a:pathLst>
            </a:custGeom>
            <a:solidFill>
              <a:srgbClr val="0061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26" name="Group 125">
            <a:extLst>
              <a:ext uri="{FF2B5EF4-FFF2-40B4-BE49-F238E27FC236}">
                <a16:creationId xmlns:a16="http://schemas.microsoft.com/office/drawing/2014/main" id="{F4B4B6ED-2299-3FE7-15C3-F74AC98FBFA3}"/>
              </a:ext>
              <a:ext uri="{C183D7F6-B498-43B3-948B-1728B52AA6E4}">
                <adec:decorative xmlns:adec="http://schemas.microsoft.com/office/drawing/2017/decorative" val="1"/>
              </a:ext>
            </a:extLst>
          </p:cNvPr>
          <p:cNvGrpSpPr/>
          <p:nvPr/>
        </p:nvGrpSpPr>
        <p:grpSpPr>
          <a:xfrm>
            <a:off x="10523218" y="3669398"/>
            <a:ext cx="539504" cy="875897"/>
            <a:chOff x="10776598" y="3459280"/>
            <a:chExt cx="427038" cy="735013"/>
          </a:xfrm>
          <a:solidFill>
            <a:schemeClr val="bg1">
              <a:lumMod val="75000"/>
            </a:schemeClr>
          </a:solidFill>
        </p:grpSpPr>
        <p:sp>
          <p:nvSpPr>
            <p:cNvPr id="120" name="Freeform 77">
              <a:extLst>
                <a:ext uri="{FF2B5EF4-FFF2-40B4-BE49-F238E27FC236}">
                  <a16:creationId xmlns:a16="http://schemas.microsoft.com/office/drawing/2014/main" id="{E92DFFD3-1882-8E64-BE82-6C6337D98EB4}"/>
                </a:ext>
              </a:extLst>
            </p:cNvPr>
            <p:cNvSpPr>
              <a:spLocks/>
            </p:cNvSpPr>
            <p:nvPr/>
          </p:nvSpPr>
          <p:spPr bwMode="auto">
            <a:xfrm>
              <a:off x="10776598" y="3616443"/>
              <a:ext cx="192088" cy="220663"/>
            </a:xfrm>
            <a:custGeom>
              <a:avLst/>
              <a:gdLst>
                <a:gd name="T0" fmla="*/ 77 w 608"/>
                <a:gd name="T1" fmla="*/ 683 h 702"/>
                <a:gd name="T2" fmla="*/ 206 w 608"/>
                <a:gd name="T3" fmla="*/ 664 h 702"/>
                <a:gd name="T4" fmla="*/ 588 w 608"/>
                <a:gd name="T5" fmla="*/ 104 h 702"/>
                <a:gd name="T6" fmla="*/ 531 w 608"/>
                <a:gd name="T7" fmla="*/ 18 h 702"/>
                <a:gd name="T8" fmla="*/ 531 w 608"/>
                <a:gd name="T9" fmla="*/ 18 h 702"/>
                <a:gd name="T10" fmla="*/ 403 w 608"/>
                <a:gd name="T11" fmla="*/ 38 h 702"/>
                <a:gd name="T12" fmla="*/ 20 w 608"/>
                <a:gd name="T13" fmla="*/ 598 h 702"/>
                <a:gd name="T14" fmla="*/ 77 w 608"/>
                <a:gd name="T15" fmla="*/ 683 h 7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8" h="702">
                  <a:moveTo>
                    <a:pt x="77" y="683"/>
                  </a:moveTo>
                  <a:cubicBezTo>
                    <a:pt x="128" y="702"/>
                    <a:pt x="186" y="693"/>
                    <a:pt x="206" y="664"/>
                  </a:cubicBezTo>
                  <a:cubicBezTo>
                    <a:pt x="588" y="104"/>
                    <a:pt x="588" y="104"/>
                    <a:pt x="588" y="104"/>
                  </a:cubicBezTo>
                  <a:cubicBezTo>
                    <a:pt x="608" y="75"/>
                    <a:pt x="583" y="37"/>
                    <a:pt x="531" y="18"/>
                  </a:cubicBezTo>
                  <a:cubicBezTo>
                    <a:pt x="531" y="18"/>
                    <a:pt x="531" y="18"/>
                    <a:pt x="531" y="18"/>
                  </a:cubicBezTo>
                  <a:cubicBezTo>
                    <a:pt x="480" y="0"/>
                    <a:pt x="423" y="9"/>
                    <a:pt x="403" y="38"/>
                  </a:cubicBezTo>
                  <a:cubicBezTo>
                    <a:pt x="20" y="598"/>
                    <a:pt x="20" y="598"/>
                    <a:pt x="20" y="598"/>
                  </a:cubicBezTo>
                  <a:cubicBezTo>
                    <a:pt x="0" y="627"/>
                    <a:pt x="26" y="665"/>
                    <a:pt x="77" y="68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p>
          </p:txBody>
        </p:sp>
        <p:sp>
          <p:nvSpPr>
            <p:cNvPr id="121" name="Freeform 78">
              <a:extLst>
                <a:ext uri="{FF2B5EF4-FFF2-40B4-BE49-F238E27FC236}">
                  <a16:creationId xmlns:a16="http://schemas.microsoft.com/office/drawing/2014/main" id="{975C435E-AC07-BF2D-F7DC-D8B701CB4E2A}"/>
                </a:ext>
              </a:extLst>
            </p:cNvPr>
            <p:cNvSpPr>
              <a:spLocks/>
            </p:cNvSpPr>
            <p:nvPr/>
          </p:nvSpPr>
          <p:spPr bwMode="auto">
            <a:xfrm>
              <a:off x="11011548" y="3622793"/>
              <a:ext cx="192088" cy="220663"/>
            </a:xfrm>
            <a:custGeom>
              <a:avLst/>
              <a:gdLst>
                <a:gd name="T0" fmla="*/ 531 w 608"/>
                <a:gd name="T1" fmla="*/ 683 h 701"/>
                <a:gd name="T2" fmla="*/ 403 w 608"/>
                <a:gd name="T3" fmla="*/ 663 h 701"/>
                <a:gd name="T4" fmla="*/ 20 w 608"/>
                <a:gd name="T5" fmla="*/ 103 h 701"/>
                <a:gd name="T6" fmla="*/ 77 w 608"/>
                <a:gd name="T7" fmla="*/ 18 h 701"/>
                <a:gd name="T8" fmla="*/ 77 w 608"/>
                <a:gd name="T9" fmla="*/ 18 h 701"/>
                <a:gd name="T10" fmla="*/ 205 w 608"/>
                <a:gd name="T11" fmla="*/ 37 h 701"/>
                <a:gd name="T12" fmla="*/ 588 w 608"/>
                <a:gd name="T13" fmla="*/ 597 h 701"/>
                <a:gd name="T14" fmla="*/ 531 w 608"/>
                <a:gd name="T15" fmla="*/ 683 h 7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8" h="701">
                  <a:moveTo>
                    <a:pt x="531" y="683"/>
                  </a:moveTo>
                  <a:cubicBezTo>
                    <a:pt x="480" y="701"/>
                    <a:pt x="423" y="692"/>
                    <a:pt x="403" y="663"/>
                  </a:cubicBezTo>
                  <a:cubicBezTo>
                    <a:pt x="20" y="103"/>
                    <a:pt x="20" y="103"/>
                    <a:pt x="20" y="103"/>
                  </a:cubicBezTo>
                  <a:cubicBezTo>
                    <a:pt x="0" y="74"/>
                    <a:pt x="26" y="36"/>
                    <a:pt x="77" y="18"/>
                  </a:cubicBezTo>
                  <a:cubicBezTo>
                    <a:pt x="77" y="18"/>
                    <a:pt x="77" y="18"/>
                    <a:pt x="77" y="18"/>
                  </a:cubicBezTo>
                  <a:cubicBezTo>
                    <a:pt x="128" y="0"/>
                    <a:pt x="186" y="8"/>
                    <a:pt x="205" y="37"/>
                  </a:cubicBezTo>
                  <a:cubicBezTo>
                    <a:pt x="588" y="597"/>
                    <a:pt x="588" y="597"/>
                    <a:pt x="588" y="597"/>
                  </a:cubicBezTo>
                  <a:cubicBezTo>
                    <a:pt x="608" y="626"/>
                    <a:pt x="582" y="665"/>
                    <a:pt x="531" y="68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p>
          </p:txBody>
        </p:sp>
        <p:sp>
          <p:nvSpPr>
            <p:cNvPr id="122" name="Freeform 79">
              <a:extLst>
                <a:ext uri="{FF2B5EF4-FFF2-40B4-BE49-F238E27FC236}">
                  <a16:creationId xmlns:a16="http://schemas.microsoft.com/office/drawing/2014/main" id="{DA60D19B-F2DA-804B-707C-97E5144EBA94}"/>
                </a:ext>
              </a:extLst>
            </p:cNvPr>
            <p:cNvSpPr>
              <a:spLocks/>
            </p:cNvSpPr>
            <p:nvPr/>
          </p:nvSpPr>
          <p:spPr bwMode="auto">
            <a:xfrm>
              <a:off x="10889311" y="3859330"/>
              <a:ext cx="82550" cy="334963"/>
            </a:xfrm>
            <a:custGeom>
              <a:avLst/>
              <a:gdLst>
                <a:gd name="T0" fmla="*/ 1 w 262"/>
                <a:gd name="T1" fmla="*/ 960 h 1059"/>
                <a:gd name="T2" fmla="*/ 95 w 262"/>
                <a:gd name="T3" fmla="*/ 1054 h 1059"/>
                <a:gd name="T4" fmla="*/ 145 w 262"/>
                <a:gd name="T5" fmla="*/ 1056 h 1059"/>
                <a:gd name="T6" fmla="*/ 246 w 262"/>
                <a:gd name="T7" fmla="*/ 967 h 1059"/>
                <a:gd name="T8" fmla="*/ 261 w 262"/>
                <a:gd name="T9" fmla="*/ 81 h 1059"/>
                <a:gd name="T10" fmla="*/ 138 w 262"/>
                <a:gd name="T11" fmla="*/ 1 h 1059"/>
                <a:gd name="T12" fmla="*/ 13 w 262"/>
                <a:gd name="T13" fmla="*/ 87 h 1059"/>
                <a:gd name="T14" fmla="*/ 1 w 262"/>
                <a:gd name="T15" fmla="*/ 960 h 10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2" h="1059">
                  <a:moveTo>
                    <a:pt x="1" y="960"/>
                  </a:moveTo>
                  <a:cubicBezTo>
                    <a:pt x="0" y="1003"/>
                    <a:pt x="27" y="1059"/>
                    <a:pt x="95" y="1054"/>
                  </a:cubicBezTo>
                  <a:cubicBezTo>
                    <a:pt x="145" y="1056"/>
                    <a:pt x="145" y="1056"/>
                    <a:pt x="145" y="1056"/>
                  </a:cubicBezTo>
                  <a:cubicBezTo>
                    <a:pt x="214" y="1051"/>
                    <a:pt x="245" y="1009"/>
                    <a:pt x="246" y="967"/>
                  </a:cubicBezTo>
                  <a:cubicBezTo>
                    <a:pt x="261" y="81"/>
                    <a:pt x="261" y="81"/>
                    <a:pt x="261" y="81"/>
                  </a:cubicBezTo>
                  <a:cubicBezTo>
                    <a:pt x="262" y="38"/>
                    <a:pt x="218" y="0"/>
                    <a:pt x="138" y="1"/>
                  </a:cubicBezTo>
                  <a:cubicBezTo>
                    <a:pt x="72" y="1"/>
                    <a:pt x="13" y="44"/>
                    <a:pt x="13" y="87"/>
                  </a:cubicBezTo>
                  <a:lnTo>
                    <a:pt x="1" y="960"/>
                  </a:lnTo>
                  <a:close/>
                </a:path>
              </a:pathLst>
            </a:custGeom>
            <a:grpFill/>
            <a:ln>
              <a:noFill/>
            </a:ln>
          </p:spPr>
          <p:txBody>
            <a:bodyPr vert="horz" wrap="square" lIns="91440" tIns="45720" rIns="91440" bIns="45720" numCol="1" anchor="t" anchorCtr="0" compatLnSpc="1">
              <a:prstTxWarp prst="textNoShape">
                <a:avLst/>
              </a:prstTxWarp>
            </a:bodyPr>
            <a:lstStyle/>
            <a:p>
              <a:endParaRPr lang="en-US" dirty="0"/>
            </a:p>
          </p:txBody>
        </p:sp>
        <p:sp>
          <p:nvSpPr>
            <p:cNvPr id="123" name="Freeform 80">
              <a:extLst>
                <a:ext uri="{FF2B5EF4-FFF2-40B4-BE49-F238E27FC236}">
                  <a16:creationId xmlns:a16="http://schemas.microsoft.com/office/drawing/2014/main" id="{1409D85A-E001-2E0A-9561-8D9B0D670E8F}"/>
                </a:ext>
              </a:extLst>
            </p:cNvPr>
            <p:cNvSpPr>
              <a:spLocks/>
            </p:cNvSpPr>
            <p:nvPr/>
          </p:nvSpPr>
          <p:spPr bwMode="auto">
            <a:xfrm>
              <a:off x="10998848" y="3859330"/>
              <a:ext cx="84138" cy="334963"/>
            </a:xfrm>
            <a:custGeom>
              <a:avLst/>
              <a:gdLst>
                <a:gd name="T0" fmla="*/ 1 w 262"/>
                <a:gd name="T1" fmla="*/ 960 h 1059"/>
                <a:gd name="T2" fmla="*/ 95 w 262"/>
                <a:gd name="T3" fmla="*/ 1054 h 1059"/>
                <a:gd name="T4" fmla="*/ 145 w 262"/>
                <a:gd name="T5" fmla="*/ 1056 h 1059"/>
                <a:gd name="T6" fmla="*/ 246 w 262"/>
                <a:gd name="T7" fmla="*/ 967 h 1059"/>
                <a:gd name="T8" fmla="*/ 261 w 262"/>
                <a:gd name="T9" fmla="*/ 81 h 1059"/>
                <a:gd name="T10" fmla="*/ 138 w 262"/>
                <a:gd name="T11" fmla="*/ 1 h 1059"/>
                <a:gd name="T12" fmla="*/ 12 w 262"/>
                <a:gd name="T13" fmla="*/ 87 h 1059"/>
                <a:gd name="T14" fmla="*/ 1 w 262"/>
                <a:gd name="T15" fmla="*/ 960 h 10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2" h="1059">
                  <a:moveTo>
                    <a:pt x="1" y="960"/>
                  </a:moveTo>
                  <a:cubicBezTo>
                    <a:pt x="0" y="1003"/>
                    <a:pt x="26" y="1059"/>
                    <a:pt x="95" y="1054"/>
                  </a:cubicBezTo>
                  <a:cubicBezTo>
                    <a:pt x="145" y="1056"/>
                    <a:pt x="145" y="1056"/>
                    <a:pt x="145" y="1056"/>
                  </a:cubicBezTo>
                  <a:cubicBezTo>
                    <a:pt x="213" y="1051"/>
                    <a:pt x="245" y="1009"/>
                    <a:pt x="246" y="967"/>
                  </a:cubicBezTo>
                  <a:cubicBezTo>
                    <a:pt x="261" y="81"/>
                    <a:pt x="261" y="81"/>
                    <a:pt x="261" y="81"/>
                  </a:cubicBezTo>
                  <a:cubicBezTo>
                    <a:pt x="262" y="38"/>
                    <a:pt x="218" y="0"/>
                    <a:pt x="138" y="1"/>
                  </a:cubicBezTo>
                  <a:cubicBezTo>
                    <a:pt x="71" y="1"/>
                    <a:pt x="13" y="44"/>
                    <a:pt x="12" y="87"/>
                  </a:cubicBezTo>
                  <a:lnTo>
                    <a:pt x="1" y="960"/>
                  </a:lnTo>
                  <a:close/>
                </a:path>
              </a:pathLst>
            </a:custGeom>
            <a:grpFill/>
            <a:ln>
              <a:noFill/>
            </a:ln>
          </p:spPr>
          <p:txBody>
            <a:bodyPr vert="horz" wrap="square" lIns="91440" tIns="45720" rIns="91440" bIns="45720" numCol="1" anchor="t" anchorCtr="0" compatLnSpc="1">
              <a:prstTxWarp prst="textNoShape">
                <a:avLst/>
              </a:prstTxWarp>
            </a:bodyPr>
            <a:lstStyle/>
            <a:p>
              <a:endParaRPr lang="en-US" dirty="0"/>
            </a:p>
          </p:txBody>
        </p:sp>
        <p:sp>
          <p:nvSpPr>
            <p:cNvPr id="124" name="Freeform 81">
              <a:extLst>
                <a:ext uri="{FF2B5EF4-FFF2-40B4-BE49-F238E27FC236}">
                  <a16:creationId xmlns:a16="http://schemas.microsoft.com/office/drawing/2014/main" id="{B3183440-0691-84B7-4F8D-2F051D3DAE64}"/>
                </a:ext>
              </a:extLst>
            </p:cNvPr>
            <p:cNvSpPr>
              <a:spLocks/>
            </p:cNvSpPr>
            <p:nvPr/>
          </p:nvSpPr>
          <p:spPr bwMode="auto">
            <a:xfrm>
              <a:off x="10894073" y="3611680"/>
              <a:ext cx="187325" cy="307975"/>
            </a:xfrm>
            <a:custGeom>
              <a:avLst/>
              <a:gdLst>
                <a:gd name="T0" fmla="*/ 598 w 598"/>
                <a:gd name="T1" fmla="*/ 851 h 977"/>
                <a:gd name="T2" fmla="*/ 423 w 598"/>
                <a:gd name="T3" fmla="*/ 977 h 977"/>
                <a:gd name="T4" fmla="*/ 175 w 598"/>
                <a:gd name="T5" fmla="*/ 977 h 977"/>
                <a:gd name="T6" fmla="*/ 0 w 598"/>
                <a:gd name="T7" fmla="*/ 851 h 977"/>
                <a:gd name="T8" fmla="*/ 0 w 598"/>
                <a:gd name="T9" fmla="*/ 125 h 977"/>
                <a:gd name="T10" fmla="*/ 175 w 598"/>
                <a:gd name="T11" fmla="*/ 0 h 977"/>
                <a:gd name="T12" fmla="*/ 423 w 598"/>
                <a:gd name="T13" fmla="*/ 0 h 977"/>
                <a:gd name="T14" fmla="*/ 598 w 598"/>
                <a:gd name="T15" fmla="*/ 125 h 977"/>
                <a:gd name="T16" fmla="*/ 598 w 598"/>
                <a:gd name="T17" fmla="*/ 851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8" h="977">
                  <a:moveTo>
                    <a:pt x="598" y="851"/>
                  </a:moveTo>
                  <a:cubicBezTo>
                    <a:pt x="598" y="921"/>
                    <a:pt x="520" y="977"/>
                    <a:pt x="423" y="977"/>
                  </a:cubicBezTo>
                  <a:cubicBezTo>
                    <a:pt x="175" y="977"/>
                    <a:pt x="175" y="977"/>
                    <a:pt x="175" y="977"/>
                  </a:cubicBezTo>
                  <a:cubicBezTo>
                    <a:pt x="78" y="977"/>
                    <a:pt x="0" y="921"/>
                    <a:pt x="0" y="851"/>
                  </a:cubicBezTo>
                  <a:cubicBezTo>
                    <a:pt x="0" y="125"/>
                    <a:pt x="0" y="125"/>
                    <a:pt x="0" y="125"/>
                  </a:cubicBezTo>
                  <a:cubicBezTo>
                    <a:pt x="0" y="56"/>
                    <a:pt x="78" y="0"/>
                    <a:pt x="175" y="0"/>
                  </a:cubicBezTo>
                  <a:cubicBezTo>
                    <a:pt x="423" y="0"/>
                    <a:pt x="423" y="0"/>
                    <a:pt x="423" y="0"/>
                  </a:cubicBezTo>
                  <a:cubicBezTo>
                    <a:pt x="520" y="0"/>
                    <a:pt x="598" y="56"/>
                    <a:pt x="598" y="125"/>
                  </a:cubicBezTo>
                  <a:lnTo>
                    <a:pt x="598" y="851"/>
                  </a:lnTo>
                  <a:close/>
                </a:path>
              </a:pathLst>
            </a:custGeom>
            <a:grpFill/>
            <a:ln>
              <a:noFill/>
            </a:ln>
          </p:spPr>
          <p:txBody>
            <a:bodyPr vert="horz" wrap="square" lIns="91440" tIns="45720" rIns="91440" bIns="45720" numCol="1" anchor="t" anchorCtr="0" compatLnSpc="1">
              <a:prstTxWarp prst="textNoShape">
                <a:avLst/>
              </a:prstTxWarp>
            </a:bodyPr>
            <a:lstStyle/>
            <a:p>
              <a:endParaRPr lang="en-US" dirty="0"/>
            </a:p>
          </p:txBody>
        </p:sp>
        <p:sp>
          <p:nvSpPr>
            <p:cNvPr id="125" name="Oval 82">
              <a:extLst>
                <a:ext uri="{FF2B5EF4-FFF2-40B4-BE49-F238E27FC236}">
                  <a16:creationId xmlns:a16="http://schemas.microsoft.com/office/drawing/2014/main" id="{89C1C82C-8C88-5246-BE2F-A55F5E110B42}"/>
                </a:ext>
              </a:extLst>
            </p:cNvPr>
            <p:cNvSpPr>
              <a:spLocks noChangeArrowheads="1"/>
            </p:cNvSpPr>
            <p:nvPr/>
          </p:nvSpPr>
          <p:spPr bwMode="auto">
            <a:xfrm>
              <a:off x="10928998" y="3459280"/>
              <a:ext cx="125413" cy="144463"/>
            </a:xfrm>
            <a:prstGeom prst="ellipse">
              <a:avLst/>
            </a:prstGeom>
            <a:grp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2" name="Slide Number Placeholder 1">
            <a:extLst>
              <a:ext uri="{FF2B5EF4-FFF2-40B4-BE49-F238E27FC236}">
                <a16:creationId xmlns:a16="http://schemas.microsoft.com/office/drawing/2014/main" id="{EAA8BCC5-EEFD-3E6D-0A54-7ECF8ABDAB68}"/>
              </a:ext>
              <a:ext uri="{C183D7F6-B498-43B3-948B-1728B52AA6E4}">
                <adec:decorative xmlns:adec="http://schemas.microsoft.com/office/drawing/2017/decorative" val="1"/>
              </a:ext>
            </a:extLst>
          </p:cNvPr>
          <p:cNvSpPr>
            <a:spLocks noGrp="1"/>
          </p:cNvSpPr>
          <p:nvPr>
            <p:ph type="sldNum" sz="quarter" idx="13"/>
          </p:nvPr>
        </p:nvSpPr>
        <p:spPr/>
        <p:txBody>
          <a:bodyPr/>
          <a:lstStyle/>
          <a:p>
            <a:pPr>
              <a:defRPr/>
            </a:pPr>
            <a:fld id="{B543FC28-71BB-4923-9EC4-7D01669BF51C}" type="slidenum">
              <a:rPr lang="en-US" smtClean="0"/>
              <a:pPr>
                <a:defRPr/>
              </a:pPr>
              <a:t>5</a:t>
            </a:fld>
            <a:endParaRPr lang="en-US" dirty="0"/>
          </a:p>
        </p:txBody>
      </p:sp>
    </p:spTree>
    <p:extLst>
      <p:ext uri="{BB962C8B-B14F-4D97-AF65-F5344CB8AC3E}">
        <p14:creationId xmlns:p14="http://schemas.microsoft.com/office/powerpoint/2010/main" val="42020321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0881A-2960-91D7-58E5-D11CF3D1329F}"/>
            </a:ext>
          </a:extLst>
        </p:cNvPr>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7D01092-46E7-E7B1-CEFB-D86D2272E7DE}"/>
              </a:ext>
              <a:ext uri="{C183D7F6-B498-43B3-948B-1728B52AA6E4}">
                <adec:decorative xmlns:adec="http://schemas.microsoft.com/office/drawing/2017/decorative" val="1"/>
              </a:ext>
            </a:extLst>
          </p:cNvPr>
          <p:cNvGraphicFramePr>
            <a:graphicFrameLocks noChangeAspect="1"/>
          </p:cNvGraphicFramePr>
          <p:nvPr>
            <p:custDataLst>
              <p:tags r:id="rId1"/>
            </p:custDataLst>
            <p:extLst>
              <p:ext uri="{D42A27DB-BD31-4B8C-83A1-F6EECF244321}">
                <p14:modId xmlns:p14="http://schemas.microsoft.com/office/powerpoint/2010/main" val="29216958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5" name="Object 4" hidden="1">
                        <a:extLst>
                          <a:ext uri="{FF2B5EF4-FFF2-40B4-BE49-F238E27FC236}">
                            <a16:creationId xmlns:a16="http://schemas.microsoft.com/office/drawing/2014/main" id="{37D01092-46E7-E7B1-CEFB-D86D2272E7DE}"/>
                          </a:ext>
                          <a:ext uri="{C183D7F6-B498-43B3-948B-1728B52AA6E4}">
                            <adec:decorative xmlns:adec="http://schemas.microsoft.com/office/drawing/2017/decorative" val="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8" name="Rectangle 17">
            <a:extLst>
              <a:ext uri="{FF2B5EF4-FFF2-40B4-BE49-F238E27FC236}">
                <a16:creationId xmlns:a16="http://schemas.microsoft.com/office/drawing/2014/main" id="{9A0C0A5D-667D-BA63-C3B3-C60FAC36DAEC}"/>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accent1">
              <a:lumMod val="50000"/>
            </a:schemeClr>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8">
            <a:extLst>
              <a:ext uri="{FF2B5EF4-FFF2-40B4-BE49-F238E27FC236}">
                <a16:creationId xmlns:a16="http://schemas.microsoft.com/office/drawing/2014/main" id="{2FE85A5A-1086-FBEE-84D9-84F9305A67BD}"/>
              </a:ext>
            </a:extLst>
          </p:cNvPr>
          <p:cNvSpPr txBox="1">
            <a:spLocks noGrp="1"/>
          </p:cNvSpPr>
          <p:nvPr>
            <p:ph type="title" idx="4294967295"/>
          </p:nvPr>
        </p:nvSpPr>
        <p:spPr bwMode="auto">
          <a:xfrm>
            <a:off x="247649" y="2914650"/>
            <a:ext cx="5991225" cy="1000125"/>
          </a:xfrm>
          <a:prstGeom prst="rect">
            <a:avLst/>
          </a:prstGeom>
          <a:noFill/>
          <a:ln w="9525">
            <a:noFill/>
            <a:prstDash/>
            <a:miter lim="800000"/>
            <a:headEnd/>
            <a:tailEnd/>
          </a:ln>
          <a:effectLst/>
        </p:spPr>
        <p:txBody>
          <a:bodyPr rot="0" spcFirstLastPara="0" vertOverflow="overflow" horzOverflow="overflow" vert="horz" wrap="square" lIns="76200" tIns="76200" rIns="76200" bIns="7620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0" cap="none" spc="0" normalizeH="0" baseline="0" noProof="0" dirty="0">
                <a:ln>
                  <a:noFill/>
                </a:ln>
                <a:solidFill>
                  <a:schemeClr val="bg1"/>
                </a:solidFill>
                <a:effectLst/>
                <a:uLnTx/>
                <a:uFillTx/>
                <a:latin typeface="Arial" panose="020B0604020202020204" pitchFamily="34" charset="0"/>
                <a:ea typeface="MS PGothic" pitchFamily="34" charset="-128"/>
                <a:cs typeface="Arial" panose="020B0604020202020204" pitchFamily="34" charset="0"/>
              </a:rPr>
              <a:t>Upcoming Federal Changes</a:t>
            </a:r>
          </a:p>
        </p:txBody>
      </p:sp>
      <p:sp>
        <p:nvSpPr>
          <p:cNvPr id="2" name="Slide Number Placeholder 1">
            <a:extLst>
              <a:ext uri="{FF2B5EF4-FFF2-40B4-BE49-F238E27FC236}">
                <a16:creationId xmlns:a16="http://schemas.microsoft.com/office/drawing/2014/main" id="{A0885625-ED37-F707-A245-D3A99438A247}"/>
              </a:ext>
              <a:ext uri="{C183D7F6-B498-43B3-948B-1728B52AA6E4}">
                <adec:decorative xmlns:adec="http://schemas.microsoft.com/office/drawing/2017/decorative" val="1"/>
              </a:ext>
            </a:extLst>
          </p:cNvPr>
          <p:cNvSpPr>
            <a:spLocks noGrp="1"/>
          </p:cNvSpPr>
          <p:nvPr>
            <p:ph type="sldNum" sz="quarter" idx="13"/>
          </p:nvPr>
        </p:nvSpPr>
        <p:spPr/>
        <p:txBody>
          <a:bodyPr/>
          <a:lstStyle/>
          <a:p>
            <a:pPr>
              <a:defRPr/>
            </a:pPr>
            <a:fld id="{B543FC28-71BB-4923-9EC4-7D01669BF51C}" type="slidenum">
              <a:rPr lang="en-US" smtClean="0"/>
              <a:pPr>
                <a:defRPr/>
              </a:pPr>
              <a:t>6</a:t>
            </a:fld>
            <a:endParaRPr lang="en-US" dirty="0"/>
          </a:p>
        </p:txBody>
      </p:sp>
    </p:spTree>
    <p:extLst>
      <p:ext uri="{BB962C8B-B14F-4D97-AF65-F5344CB8AC3E}">
        <p14:creationId xmlns:p14="http://schemas.microsoft.com/office/powerpoint/2010/main" val="41658170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8B03D-2295-E75B-96B8-B9645CD849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D221F1-ACF1-7755-B535-7E137794958A}"/>
              </a:ext>
            </a:extLst>
          </p:cNvPr>
          <p:cNvSpPr>
            <a:spLocks noGrp="1"/>
          </p:cNvSpPr>
          <p:nvPr>
            <p:ph type="title"/>
          </p:nvPr>
        </p:nvSpPr>
        <p:spPr>
          <a:xfrm>
            <a:off x="228600" y="283464"/>
            <a:ext cx="11684000" cy="307777"/>
          </a:xfrm>
        </p:spPr>
        <p:txBody>
          <a:bodyPr vert="horz"/>
          <a:lstStyle/>
          <a:p>
            <a:r>
              <a:rPr lang="en-US" sz="2000" dirty="0">
                <a:solidFill>
                  <a:schemeClr val="tx1"/>
                </a:solidFill>
                <a:latin typeface="Arial"/>
                <a:cs typeface="Arial"/>
              </a:rPr>
              <a:t>Background on Federal Medicaid Changes</a:t>
            </a:r>
          </a:p>
        </p:txBody>
      </p:sp>
      <p:sp>
        <p:nvSpPr>
          <p:cNvPr id="4" name="Rectangle 3">
            <a:extLst>
              <a:ext uri="{FF2B5EF4-FFF2-40B4-BE49-F238E27FC236}">
                <a16:creationId xmlns:a16="http://schemas.microsoft.com/office/drawing/2014/main" id="{AD77BAC7-A011-F3D5-9E3F-C2C78C43F873}"/>
              </a:ext>
              <a:ext uri="{C183D7F6-B498-43B3-948B-1728B52AA6E4}">
                <adec:decorative xmlns:adec="http://schemas.microsoft.com/office/drawing/2017/decorative" val="0"/>
              </a:ext>
            </a:extLst>
          </p:cNvPr>
          <p:cNvSpPr/>
          <p:nvPr/>
        </p:nvSpPr>
        <p:spPr>
          <a:xfrm>
            <a:off x="0" y="20045"/>
            <a:ext cx="12192000" cy="215444"/>
          </a:xfrm>
          <a:prstGeom prst="rect">
            <a:avLst/>
          </a:prstGeom>
          <a:solidFill>
            <a:srgbClr val="FF9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FOR DISCUSSION ONLY. SUBJECT TO CHANGE BASED ON CMS GUIDANCE AND FURTHER ANALYSIS.</a:t>
            </a:r>
            <a:endParaRPr kumimoji="0" lang="en-US"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 name="Text Placeholder 2">
            <a:extLst>
              <a:ext uri="{FF2B5EF4-FFF2-40B4-BE49-F238E27FC236}">
                <a16:creationId xmlns:a16="http://schemas.microsoft.com/office/drawing/2014/main" id="{F07794EE-C888-436C-701F-E542CD29D63F}"/>
              </a:ext>
            </a:extLst>
          </p:cNvPr>
          <p:cNvSpPr txBox="1">
            <a:spLocks/>
          </p:cNvSpPr>
          <p:nvPr/>
        </p:nvSpPr>
        <p:spPr>
          <a:xfrm>
            <a:off x="1503580" y="605891"/>
            <a:ext cx="10292110" cy="2339102"/>
          </a:xfrm>
          <a:prstGeom prst="rect">
            <a:avLst/>
          </a:prstGeom>
        </p:spPr>
        <p:txBody>
          <a:bodyPr vert="horz" wrap="square" lIns="91440" tIns="45720" rIns="91440" bIns="45720" rtlCol="0" anchor="t">
            <a:spAutoFit/>
          </a:bodyPr>
          <a:lstStyle>
            <a:lvl1pPr marL="0" indent="0" algn="l" defTabSz="914400" rtl="0" eaLnBrk="1" latinLnBrk="0" hangingPunct="1">
              <a:spcBef>
                <a:spcPts val="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Aft>
                <a:spcPts val="600"/>
              </a:spcAft>
            </a:pPr>
            <a:r>
              <a:rPr lang="en-US" sz="1800" b="1" dirty="0">
                <a:latin typeface="Arial"/>
                <a:cs typeface="Arial"/>
              </a:rPr>
              <a:t>What is OB3?</a:t>
            </a:r>
          </a:p>
          <a:p>
            <a:pPr marL="285750" indent="-285750">
              <a:spcAft>
                <a:spcPts val="600"/>
              </a:spcAft>
              <a:buFont typeface="Arial" panose="020B0604020202020204" pitchFamily="34" charset="0"/>
              <a:buChar char="•"/>
            </a:pPr>
            <a:r>
              <a:rPr lang="en-US" sz="1800" b="0" dirty="0">
                <a:latin typeface="Arial"/>
                <a:cs typeface="Arial"/>
              </a:rPr>
              <a:t>In July 2025, the One Big Beautiful Bill Act (known as OBBBA, or OB3) was signed into law.</a:t>
            </a:r>
          </a:p>
          <a:p>
            <a:pPr marL="285750" indent="-285750">
              <a:spcAft>
                <a:spcPts val="600"/>
              </a:spcAft>
              <a:buFont typeface="Arial" panose="020B0604020202020204" pitchFamily="34" charset="0"/>
              <a:buChar char="•"/>
            </a:pPr>
            <a:r>
              <a:rPr lang="en-US" sz="1800" b="0" dirty="0">
                <a:latin typeface="Arial"/>
                <a:cs typeface="Arial"/>
              </a:rPr>
              <a:t>This law includes major changes to Medicaid (which in Massachusetts is MassHealth). </a:t>
            </a:r>
          </a:p>
          <a:p>
            <a:pPr marL="285750" indent="-285750">
              <a:spcAft>
                <a:spcPts val="600"/>
              </a:spcAft>
              <a:buFont typeface="Arial" panose="020B0604020202020204" pitchFamily="34" charset="0"/>
              <a:buChar char="•"/>
            </a:pPr>
            <a:r>
              <a:rPr lang="en-US" sz="1800" b="0" dirty="0">
                <a:latin typeface="Arial"/>
                <a:cs typeface="Arial"/>
              </a:rPr>
              <a:t>OBBBA also made large changes to Health Connector coverage, Supplemental Nutrition Assistance Program (SNAP), Medicare, and more.</a:t>
            </a:r>
          </a:p>
          <a:p>
            <a:pPr marL="285750" indent="-285750">
              <a:spcAft>
                <a:spcPts val="600"/>
              </a:spcAft>
              <a:buFont typeface="Arial" panose="020B0604020202020204" pitchFamily="34" charset="0"/>
              <a:buChar char="•"/>
            </a:pPr>
            <a:r>
              <a:rPr lang="en-US" sz="1800" b="0" dirty="0">
                <a:latin typeface="Arial"/>
                <a:cs typeface="Arial"/>
              </a:rPr>
              <a:t>MassHealth is legally required to follow federal law, which means that we must implement these changes.</a:t>
            </a:r>
          </a:p>
        </p:txBody>
      </p:sp>
      <p:sp>
        <p:nvSpPr>
          <p:cNvPr id="21" name="Text Placeholder 2">
            <a:extLst>
              <a:ext uri="{FF2B5EF4-FFF2-40B4-BE49-F238E27FC236}">
                <a16:creationId xmlns:a16="http://schemas.microsoft.com/office/drawing/2014/main" id="{9452B0D1-6D11-1C9B-3696-1540C105A3D0}"/>
              </a:ext>
            </a:extLst>
          </p:cNvPr>
          <p:cNvSpPr txBox="1">
            <a:spLocks/>
          </p:cNvSpPr>
          <p:nvPr/>
        </p:nvSpPr>
        <p:spPr>
          <a:xfrm>
            <a:off x="1503579" y="2890391"/>
            <a:ext cx="10292111" cy="1077218"/>
          </a:xfrm>
          <a:prstGeom prst="rect">
            <a:avLst/>
          </a:prstGeom>
        </p:spPr>
        <p:txBody>
          <a:bodyPr vert="horz" wrap="square" lIns="91440" tIns="45720" rIns="91440" bIns="45720" rtlCol="0" anchor="t">
            <a:spAutoFit/>
          </a:bodyPr>
          <a:lstStyle>
            <a:lvl1pPr marL="0" indent="0" algn="l" defTabSz="914400" rtl="0" eaLnBrk="1" latinLnBrk="0" hangingPunct="1">
              <a:spcBef>
                <a:spcPts val="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Aft>
                <a:spcPts val="600"/>
              </a:spcAft>
            </a:pPr>
            <a:r>
              <a:rPr lang="en-US" sz="1800" b="1" dirty="0">
                <a:latin typeface="Arial"/>
                <a:cs typeface="Arial"/>
              </a:rPr>
              <a:t>When do the new rules begin?</a:t>
            </a:r>
          </a:p>
          <a:p>
            <a:pPr marL="285750" indent="-285750">
              <a:spcAft>
                <a:spcPts val="600"/>
              </a:spcAft>
              <a:buFont typeface="Arial" panose="020B0604020202020204" pitchFamily="34" charset="0"/>
              <a:buChar char="•"/>
            </a:pPr>
            <a:r>
              <a:rPr lang="en-US" sz="1800" b="0" dirty="0">
                <a:latin typeface="Arial"/>
                <a:cs typeface="Arial"/>
              </a:rPr>
              <a:t>The new rules do not all happen right away. </a:t>
            </a:r>
          </a:p>
          <a:p>
            <a:pPr marL="285750" indent="-285750">
              <a:spcAft>
                <a:spcPts val="600"/>
              </a:spcAft>
              <a:buFont typeface="Arial" panose="020B0604020202020204" pitchFamily="34" charset="0"/>
              <a:buChar char="•"/>
            </a:pPr>
            <a:r>
              <a:rPr lang="en-US" sz="1800" b="1" dirty="0">
                <a:solidFill>
                  <a:schemeClr val="tx2">
                    <a:lumMod val="75000"/>
                    <a:lumOff val="25000"/>
                  </a:schemeClr>
                </a:solidFill>
                <a:latin typeface="Arial"/>
                <a:cs typeface="Arial"/>
              </a:rPr>
              <a:t>The biggest changes affecting MassHealth members don’t start until Fall 2026.</a:t>
            </a:r>
            <a:endParaRPr lang="en-US" sz="1800" dirty="0">
              <a:solidFill>
                <a:schemeClr val="tx2">
                  <a:lumMod val="75000"/>
                  <a:lumOff val="25000"/>
                </a:schemeClr>
              </a:solidFill>
              <a:latin typeface="Arial"/>
              <a:cs typeface="Arial"/>
            </a:endParaRPr>
          </a:p>
        </p:txBody>
      </p:sp>
      <p:sp>
        <p:nvSpPr>
          <p:cNvPr id="20" name="Text Placeholder 2">
            <a:extLst>
              <a:ext uri="{FF2B5EF4-FFF2-40B4-BE49-F238E27FC236}">
                <a16:creationId xmlns:a16="http://schemas.microsoft.com/office/drawing/2014/main" id="{4ED66DA9-D12E-27F3-EF48-4B9710494625}"/>
              </a:ext>
            </a:extLst>
          </p:cNvPr>
          <p:cNvSpPr txBox="1">
            <a:spLocks/>
          </p:cNvSpPr>
          <p:nvPr/>
        </p:nvSpPr>
        <p:spPr>
          <a:xfrm>
            <a:off x="1461854" y="4041844"/>
            <a:ext cx="10453794" cy="2816156"/>
          </a:xfrm>
          <a:prstGeom prst="rect">
            <a:avLst/>
          </a:prstGeom>
        </p:spPr>
        <p:txBody>
          <a:bodyPr vert="horz" wrap="square" lIns="91440" tIns="45720" rIns="91440" bIns="45720" rtlCol="0" anchor="t">
            <a:spAutoFit/>
          </a:bodyPr>
          <a:lstStyle>
            <a:lvl1pPr marL="0" indent="0" algn="l" defTabSz="914400" rtl="0" eaLnBrk="1" latinLnBrk="0" hangingPunct="1">
              <a:spcBef>
                <a:spcPts val="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Aft>
                <a:spcPts val="600"/>
              </a:spcAft>
            </a:pPr>
            <a:r>
              <a:rPr lang="en-US" sz="1800" b="1" dirty="0">
                <a:latin typeface="Arial"/>
                <a:cs typeface="Arial"/>
              </a:rPr>
              <a:t>How will MassHealth members be affected?</a:t>
            </a:r>
          </a:p>
          <a:p>
            <a:pPr marL="285750" indent="-285750">
              <a:spcAft>
                <a:spcPts val="600"/>
              </a:spcAft>
              <a:buFont typeface="Arial" panose="020B0604020202020204" pitchFamily="34" charset="0"/>
              <a:buChar char="•"/>
            </a:pPr>
            <a:r>
              <a:rPr lang="en-US" sz="1800" b="1" dirty="0">
                <a:solidFill>
                  <a:schemeClr val="tx2">
                    <a:lumMod val="75000"/>
                    <a:lumOff val="25000"/>
                  </a:schemeClr>
                </a:solidFill>
                <a:latin typeface="Arial"/>
                <a:cs typeface="Arial"/>
              </a:rPr>
              <a:t>The new federal rules will only affect certain members. Some members will not see any changes. </a:t>
            </a:r>
            <a:r>
              <a:rPr lang="en-US" sz="1800" b="0" dirty="0">
                <a:latin typeface="Arial"/>
                <a:cs typeface="Arial"/>
              </a:rPr>
              <a:t>The largest impacts will be for some adults ages 19 to 64 and certain immigrants.</a:t>
            </a:r>
          </a:p>
          <a:p>
            <a:pPr marL="285750" indent="-285750">
              <a:spcAft>
                <a:spcPts val="600"/>
              </a:spcAft>
              <a:buFont typeface="Arial" panose="020B0604020202020204" pitchFamily="34" charset="0"/>
              <a:buChar char="•"/>
            </a:pPr>
            <a:r>
              <a:rPr lang="en-US" sz="1800" b="0" dirty="0">
                <a:latin typeface="Arial"/>
                <a:cs typeface="Arial"/>
              </a:rPr>
              <a:t>On June 1, 2026, Centers for Medicare &amp; Medicaid Services (CMS) issued guidance needed by states to understand how work and education requirements must be implemented.  MassHealth is still working through this guidance.</a:t>
            </a:r>
          </a:p>
          <a:p>
            <a:pPr marL="285750" indent="-285750">
              <a:spcAft>
                <a:spcPts val="600"/>
              </a:spcAft>
              <a:buFont typeface="Arial" panose="020B0604020202020204" pitchFamily="34" charset="0"/>
              <a:buChar char="•"/>
            </a:pPr>
            <a:r>
              <a:rPr lang="en-US" sz="1800" b="0" dirty="0">
                <a:latin typeface="Arial"/>
                <a:cs typeface="Arial"/>
              </a:rPr>
              <a:t>MassHealth plans to keep members and stakeholders informed of the upcoming changes. We will begin </a:t>
            </a:r>
            <a:r>
              <a:rPr lang="en-US" sz="1800" b="1" dirty="0">
                <a:solidFill>
                  <a:srgbClr val="0061C4"/>
                </a:solidFill>
                <a:latin typeface="Arial"/>
                <a:cs typeface="Arial"/>
              </a:rPr>
              <a:t>outreach to members likely affected by work and education requirements this </a:t>
            </a:r>
            <a:r>
              <a:rPr lang="en-US" sz="1800" dirty="0">
                <a:solidFill>
                  <a:srgbClr val="0061C4"/>
                </a:solidFill>
                <a:latin typeface="Arial"/>
                <a:cs typeface="Arial"/>
              </a:rPr>
              <a:t>s</a:t>
            </a:r>
            <a:r>
              <a:rPr lang="en-US" sz="1800" b="1" dirty="0">
                <a:solidFill>
                  <a:srgbClr val="0061C4"/>
                </a:solidFill>
                <a:latin typeface="Arial"/>
                <a:cs typeface="Arial"/>
              </a:rPr>
              <a:t>ummer</a:t>
            </a:r>
            <a:r>
              <a:rPr lang="en-US" sz="1800" dirty="0">
                <a:latin typeface="Arial"/>
                <a:cs typeface="Arial"/>
              </a:rPr>
              <a:t>. </a:t>
            </a:r>
          </a:p>
        </p:txBody>
      </p:sp>
      <p:grpSp>
        <p:nvGrpSpPr>
          <p:cNvPr id="18" name="Group 17">
            <a:extLst>
              <a:ext uri="{FF2B5EF4-FFF2-40B4-BE49-F238E27FC236}">
                <a16:creationId xmlns:a16="http://schemas.microsoft.com/office/drawing/2014/main" id="{A45D4F74-FD4A-AE8E-2F89-8FFBD7C2E1DD}"/>
              </a:ext>
              <a:ext uri="{C183D7F6-B498-43B3-948B-1728B52AA6E4}">
                <adec:decorative xmlns:adec="http://schemas.microsoft.com/office/drawing/2017/decorative" val="1"/>
              </a:ext>
            </a:extLst>
          </p:cNvPr>
          <p:cNvGrpSpPr/>
          <p:nvPr/>
        </p:nvGrpSpPr>
        <p:grpSpPr>
          <a:xfrm>
            <a:off x="396310" y="1070886"/>
            <a:ext cx="966665" cy="966665"/>
            <a:chOff x="131498" y="143082"/>
            <a:chExt cx="1047750" cy="1047750"/>
          </a:xfrm>
        </p:grpSpPr>
        <p:sp>
          <p:nvSpPr>
            <p:cNvPr id="27" name="Oval 26">
              <a:extLst>
                <a:ext uri="{FF2B5EF4-FFF2-40B4-BE49-F238E27FC236}">
                  <a16:creationId xmlns:a16="http://schemas.microsoft.com/office/drawing/2014/main" id="{16B71F3C-3F96-53B1-9299-4A9CF5ED967C}"/>
                </a:ext>
              </a:extLst>
            </p:cNvPr>
            <p:cNvSpPr/>
            <p:nvPr/>
          </p:nvSpPr>
          <p:spPr>
            <a:xfrm>
              <a:off x="131498" y="143082"/>
              <a:ext cx="1047750" cy="104775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Oval 27">
              <a:extLst>
                <a:ext uri="{FF2B5EF4-FFF2-40B4-BE49-F238E27FC236}">
                  <a16:creationId xmlns:a16="http://schemas.microsoft.com/office/drawing/2014/main" id="{1A18DBB5-89E4-ECCC-2A37-D97F973EDBDB}"/>
                </a:ext>
              </a:extLst>
            </p:cNvPr>
            <p:cNvSpPr/>
            <p:nvPr/>
          </p:nvSpPr>
          <p:spPr>
            <a:xfrm>
              <a:off x="283898" y="295482"/>
              <a:ext cx="747712" cy="74771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9" name="Graphic 28" descr="Contract with solid fill">
              <a:extLst>
                <a:ext uri="{FF2B5EF4-FFF2-40B4-BE49-F238E27FC236}">
                  <a16:creationId xmlns:a16="http://schemas.microsoft.com/office/drawing/2014/main" id="{C6C54095-85D8-D3A8-409B-56243A5FC7EB}"/>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91072" y="399481"/>
              <a:ext cx="528600" cy="528600"/>
            </a:xfrm>
            <a:prstGeom prst="rect">
              <a:avLst/>
            </a:prstGeom>
          </p:spPr>
        </p:pic>
      </p:grpSp>
      <p:grpSp>
        <p:nvGrpSpPr>
          <p:cNvPr id="32" name="Group 31">
            <a:extLst>
              <a:ext uri="{FF2B5EF4-FFF2-40B4-BE49-F238E27FC236}">
                <a16:creationId xmlns:a16="http://schemas.microsoft.com/office/drawing/2014/main" id="{14780242-E7D1-1EF7-0809-8BBC1640A49F}"/>
              </a:ext>
              <a:ext uri="{C183D7F6-B498-43B3-948B-1728B52AA6E4}">
                <adec:decorative xmlns:adec="http://schemas.microsoft.com/office/drawing/2017/decorative" val="1"/>
              </a:ext>
            </a:extLst>
          </p:cNvPr>
          <p:cNvGrpSpPr/>
          <p:nvPr/>
        </p:nvGrpSpPr>
        <p:grpSpPr>
          <a:xfrm>
            <a:off x="396309" y="2890391"/>
            <a:ext cx="966665" cy="966665"/>
            <a:chOff x="131498" y="143082"/>
            <a:chExt cx="1047750" cy="1047750"/>
          </a:xfrm>
        </p:grpSpPr>
        <p:sp>
          <p:nvSpPr>
            <p:cNvPr id="33" name="Oval 32">
              <a:extLst>
                <a:ext uri="{FF2B5EF4-FFF2-40B4-BE49-F238E27FC236}">
                  <a16:creationId xmlns:a16="http://schemas.microsoft.com/office/drawing/2014/main" id="{893AC782-4E89-0077-5C04-DC9311C331D1}"/>
                </a:ext>
              </a:extLst>
            </p:cNvPr>
            <p:cNvSpPr/>
            <p:nvPr/>
          </p:nvSpPr>
          <p:spPr>
            <a:xfrm>
              <a:off x="131498" y="143082"/>
              <a:ext cx="1047750" cy="104775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Oval 33">
              <a:extLst>
                <a:ext uri="{FF2B5EF4-FFF2-40B4-BE49-F238E27FC236}">
                  <a16:creationId xmlns:a16="http://schemas.microsoft.com/office/drawing/2014/main" id="{63030FD2-9579-6A03-7D2A-D9792B304B41}"/>
                </a:ext>
              </a:extLst>
            </p:cNvPr>
            <p:cNvSpPr/>
            <p:nvPr/>
          </p:nvSpPr>
          <p:spPr>
            <a:xfrm>
              <a:off x="283898" y="295482"/>
              <a:ext cx="747712" cy="74771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5" name="Graphic 34" descr="Monthly calendar with solid fill">
              <a:extLst>
                <a:ext uri="{FF2B5EF4-FFF2-40B4-BE49-F238E27FC236}">
                  <a16:creationId xmlns:a16="http://schemas.microsoft.com/office/drawing/2014/main" id="{02F810F3-0A5D-9DCC-A3D6-507FB1AA85CD}"/>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91072" y="399481"/>
              <a:ext cx="528600" cy="528600"/>
            </a:xfrm>
            <a:prstGeom prst="rect">
              <a:avLst/>
            </a:prstGeom>
          </p:spPr>
        </p:pic>
      </p:grpSp>
      <p:grpSp>
        <p:nvGrpSpPr>
          <p:cNvPr id="36" name="Group 35">
            <a:extLst>
              <a:ext uri="{FF2B5EF4-FFF2-40B4-BE49-F238E27FC236}">
                <a16:creationId xmlns:a16="http://schemas.microsoft.com/office/drawing/2014/main" id="{C4C9E364-C1DF-740D-29F9-F7CE4A681DDB}"/>
              </a:ext>
              <a:ext uri="{C183D7F6-B498-43B3-948B-1728B52AA6E4}">
                <adec:decorative xmlns:adec="http://schemas.microsoft.com/office/drawing/2017/decorative" val="1"/>
              </a:ext>
            </a:extLst>
          </p:cNvPr>
          <p:cNvGrpSpPr/>
          <p:nvPr/>
        </p:nvGrpSpPr>
        <p:grpSpPr>
          <a:xfrm>
            <a:off x="396309" y="4873187"/>
            <a:ext cx="966665" cy="966665"/>
            <a:chOff x="131498" y="143082"/>
            <a:chExt cx="1047750" cy="1047750"/>
          </a:xfrm>
        </p:grpSpPr>
        <p:sp>
          <p:nvSpPr>
            <p:cNvPr id="37" name="Oval 36">
              <a:extLst>
                <a:ext uri="{FF2B5EF4-FFF2-40B4-BE49-F238E27FC236}">
                  <a16:creationId xmlns:a16="http://schemas.microsoft.com/office/drawing/2014/main" id="{F72C33FF-608B-C71D-7E70-672CA0A1B0F7}"/>
                </a:ext>
              </a:extLst>
            </p:cNvPr>
            <p:cNvSpPr/>
            <p:nvPr/>
          </p:nvSpPr>
          <p:spPr>
            <a:xfrm>
              <a:off x="131498" y="143082"/>
              <a:ext cx="1047750" cy="104775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Oval 37">
              <a:extLst>
                <a:ext uri="{FF2B5EF4-FFF2-40B4-BE49-F238E27FC236}">
                  <a16:creationId xmlns:a16="http://schemas.microsoft.com/office/drawing/2014/main" id="{3F65E648-1F91-171B-AD51-75C5B1BF454C}"/>
                </a:ext>
              </a:extLst>
            </p:cNvPr>
            <p:cNvSpPr/>
            <p:nvPr/>
          </p:nvSpPr>
          <p:spPr>
            <a:xfrm>
              <a:off x="283898" y="295482"/>
              <a:ext cx="747712" cy="74771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9" name="Graphic 38" descr="Group with solid fill">
              <a:extLst>
                <a:ext uri="{FF2B5EF4-FFF2-40B4-BE49-F238E27FC236}">
                  <a16:creationId xmlns:a16="http://schemas.microsoft.com/office/drawing/2014/main" id="{2CDCA471-D2D9-D5F4-359E-E3950FFE9DB8}"/>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91072" y="399481"/>
              <a:ext cx="528600" cy="528600"/>
            </a:xfrm>
            <a:prstGeom prst="rect">
              <a:avLst/>
            </a:prstGeom>
          </p:spPr>
        </p:pic>
      </p:grpSp>
      <p:sp>
        <p:nvSpPr>
          <p:cNvPr id="6" name="Slide Number Placeholder 5">
            <a:extLst>
              <a:ext uri="{FF2B5EF4-FFF2-40B4-BE49-F238E27FC236}">
                <a16:creationId xmlns:a16="http://schemas.microsoft.com/office/drawing/2014/main" id="{1AB3FCE4-BB99-1C6B-7447-E5BA383782D4}"/>
              </a:ext>
              <a:ext uri="{C183D7F6-B498-43B3-948B-1728B52AA6E4}">
                <adec:decorative xmlns:adec="http://schemas.microsoft.com/office/drawing/2017/decorative" val="1"/>
              </a:ext>
            </a:extLst>
          </p:cNvPr>
          <p:cNvSpPr>
            <a:spLocks noGrp="1"/>
          </p:cNvSpPr>
          <p:nvPr>
            <p:ph type="sldNum" sz="quarter" idx="13"/>
          </p:nvPr>
        </p:nvSpPr>
        <p:spPr/>
        <p:txBody>
          <a:bodyPr/>
          <a:lstStyle/>
          <a:p>
            <a:pPr>
              <a:defRPr/>
            </a:pPr>
            <a:fld id="{B543FC28-71BB-4923-9EC4-7D01669BF51C}" type="slidenum">
              <a:rPr lang="en-US" smtClean="0"/>
              <a:pPr>
                <a:defRPr/>
              </a:pPr>
              <a:t>7</a:t>
            </a:fld>
            <a:endParaRPr lang="en-US" dirty="0"/>
          </a:p>
        </p:txBody>
      </p:sp>
    </p:spTree>
    <p:extLst>
      <p:ext uri="{BB962C8B-B14F-4D97-AF65-F5344CB8AC3E}">
        <p14:creationId xmlns:p14="http://schemas.microsoft.com/office/powerpoint/2010/main" val="37177013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C6009-78B5-2469-5EE4-6D79D344ABBD}"/>
            </a:ext>
          </a:extLst>
        </p:cNvPr>
        <p:cNvGrpSpPr/>
        <p:nvPr/>
      </p:nvGrpSpPr>
      <p:grpSpPr>
        <a:xfrm>
          <a:off x="0" y="0"/>
          <a:ext cx="0" cy="0"/>
          <a:chOff x="0" y="0"/>
          <a:chExt cx="0" cy="0"/>
        </a:xfrm>
      </p:grpSpPr>
      <p:sp>
        <p:nvSpPr>
          <p:cNvPr id="31" name="Title 30">
            <a:extLst>
              <a:ext uri="{FF2B5EF4-FFF2-40B4-BE49-F238E27FC236}">
                <a16:creationId xmlns:a16="http://schemas.microsoft.com/office/drawing/2014/main" id="{D0A8B779-F11D-9440-3134-B672F6637631}"/>
              </a:ext>
            </a:extLst>
          </p:cNvPr>
          <p:cNvSpPr>
            <a:spLocks noGrp="1"/>
          </p:cNvSpPr>
          <p:nvPr>
            <p:ph type="title"/>
          </p:nvPr>
        </p:nvSpPr>
        <p:spPr>
          <a:xfrm>
            <a:off x="228600" y="279210"/>
            <a:ext cx="11684000" cy="307777"/>
          </a:xfrm>
        </p:spPr>
        <p:txBody>
          <a:bodyPr/>
          <a:lstStyle/>
          <a:p>
            <a:r>
              <a:rPr lang="en-US" dirty="0">
                <a:solidFill>
                  <a:schemeClr val="tx1"/>
                </a:solidFill>
                <a:latin typeface="Arial"/>
                <a:cs typeface="Arial"/>
              </a:rPr>
              <a:t>MassHealth’s Guiding Principles</a:t>
            </a:r>
            <a:endParaRPr lang="en-US" dirty="0">
              <a:solidFill>
                <a:schemeClr val="tx1"/>
              </a:solidFill>
            </a:endParaRPr>
          </a:p>
        </p:txBody>
      </p:sp>
      <p:sp>
        <p:nvSpPr>
          <p:cNvPr id="6" name="Rectangle 5">
            <a:extLst>
              <a:ext uri="{FF2B5EF4-FFF2-40B4-BE49-F238E27FC236}">
                <a16:creationId xmlns:a16="http://schemas.microsoft.com/office/drawing/2014/main" id="{0E7DA842-A234-276A-7ED8-A0F6FDBE505A}"/>
              </a:ext>
              <a:ext uri="{C183D7F6-B498-43B3-948B-1728B52AA6E4}">
                <adec:decorative xmlns:adec="http://schemas.microsoft.com/office/drawing/2017/decorative" val="0"/>
              </a:ext>
            </a:extLst>
          </p:cNvPr>
          <p:cNvSpPr/>
          <p:nvPr/>
        </p:nvSpPr>
        <p:spPr>
          <a:xfrm>
            <a:off x="0" y="0"/>
            <a:ext cx="12192000" cy="215444"/>
          </a:xfrm>
          <a:prstGeom prst="rect">
            <a:avLst/>
          </a:prstGeom>
          <a:solidFill>
            <a:srgbClr val="FF9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FOR DISCUSSION ONLY. SUBJECT TO CHANGE BASED ON CMS GUIDANCE AND FURTHER ANALYSIS.</a:t>
            </a:r>
            <a:endParaRPr kumimoji="0" lang="en-US"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cxnSp>
        <p:nvCxnSpPr>
          <p:cNvPr id="32" name="Straight Connector 31">
            <a:extLst>
              <a:ext uri="{FF2B5EF4-FFF2-40B4-BE49-F238E27FC236}">
                <a16:creationId xmlns:a16="http://schemas.microsoft.com/office/drawing/2014/main" id="{5839D8AD-8614-194B-F025-6801ADC6692B}"/>
              </a:ext>
              <a:ext uri="{C183D7F6-B498-43B3-948B-1728B52AA6E4}">
                <adec:decorative xmlns:adec="http://schemas.microsoft.com/office/drawing/2017/decorative" val="1"/>
              </a:ext>
            </a:extLst>
          </p:cNvPr>
          <p:cNvCxnSpPr>
            <a:cxnSpLocks noGrp="1" noRot="1" noMove="1" noResize="1" noEditPoints="1" noAdjustHandles="1" noChangeArrowheads="1" noChangeShapeType="1"/>
            <a:stCxn id="9" idx="5"/>
          </p:cNvCxnSpPr>
          <p:nvPr/>
        </p:nvCxnSpPr>
        <p:spPr>
          <a:xfrm>
            <a:off x="3322223" y="5312104"/>
            <a:ext cx="513695" cy="321057"/>
          </a:xfrm>
          <a:prstGeom prst="line">
            <a:avLst/>
          </a:prstGeom>
          <a:ln w="28575">
            <a:solidFill>
              <a:srgbClr val="535E6A"/>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CE12B72-2603-1079-5F0D-F60813FCFE9E}"/>
              </a:ext>
              <a:ext uri="{C183D7F6-B498-43B3-948B-1728B52AA6E4}">
                <adec:decorative xmlns:adec="http://schemas.microsoft.com/office/drawing/2017/decorative" val="1"/>
              </a:ext>
            </a:extLst>
          </p:cNvPr>
          <p:cNvCxnSpPr>
            <a:cxnSpLocks noGrp="1" noRot="1" noMove="1" noResize="1" noEditPoints="1" noAdjustHandles="1" noChangeArrowheads="1" noChangeShapeType="1"/>
            <a:stCxn id="8" idx="7"/>
          </p:cNvCxnSpPr>
          <p:nvPr/>
        </p:nvCxnSpPr>
        <p:spPr>
          <a:xfrm flipV="1">
            <a:off x="3322223" y="1402443"/>
            <a:ext cx="513695" cy="320119"/>
          </a:xfrm>
          <a:prstGeom prst="line">
            <a:avLst/>
          </a:prstGeom>
          <a:ln w="28575">
            <a:solidFill>
              <a:srgbClr val="535E6A"/>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2B1E59D9-C2B5-94AC-9D12-05A39E80A112}"/>
              </a:ext>
              <a:ext uri="{C183D7F6-B498-43B3-948B-1728B52AA6E4}">
                <adec:decorative xmlns:adec="http://schemas.microsoft.com/office/drawing/2017/decorative" val="1"/>
              </a:ext>
            </a:extLst>
          </p:cNvPr>
          <p:cNvCxnSpPr>
            <a:cxnSpLocks noGrp="1" noRot="1" noMove="1" noResize="1" noEditPoints="1" noAdjustHandles="1" noChangeArrowheads="1" noChangeShapeType="1"/>
            <a:stCxn id="10" idx="6"/>
          </p:cNvCxnSpPr>
          <p:nvPr/>
        </p:nvCxnSpPr>
        <p:spPr>
          <a:xfrm>
            <a:off x="4197395" y="3508762"/>
            <a:ext cx="225376" cy="1076"/>
          </a:xfrm>
          <a:prstGeom prst="line">
            <a:avLst/>
          </a:prstGeom>
          <a:ln w="28575">
            <a:solidFill>
              <a:srgbClr val="535E6A"/>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F7F7A209-AFEB-2794-23CB-D77D8414669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128604" y="962320"/>
            <a:ext cx="3154741" cy="53561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Oval 2">
            <a:extLst>
              <a:ext uri="{FF2B5EF4-FFF2-40B4-BE49-F238E27FC236}">
                <a16:creationId xmlns:a16="http://schemas.microsoft.com/office/drawing/2014/main" id="{72F28B93-BFDB-C481-2565-27F7B1335B0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560023" y="2046442"/>
            <a:ext cx="2924641" cy="2924641"/>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8" name="Title 1">
            <a:extLst>
              <a:ext uri="{FF2B5EF4-FFF2-40B4-BE49-F238E27FC236}">
                <a16:creationId xmlns:a16="http://schemas.microsoft.com/office/drawing/2014/main" id="{C11F9B10-569F-1253-7533-85CAFBCFB2F7}"/>
              </a:ext>
              <a:ext uri="{C183D7F6-B498-43B3-948B-1728B52AA6E4}">
                <adec:decorative xmlns:adec="http://schemas.microsoft.com/office/drawing/2017/decorative" val="0"/>
              </a:ext>
            </a:extLst>
          </p:cNvPr>
          <p:cNvSpPr txBox="1">
            <a:spLocks noGrp="1" noRot="1" noMove="1" noResize="1" noEditPoints="1" noAdjustHandles="1" noChangeArrowheads="1" noChangeShapeType="1"/>
          </p:cNvSpPr>
          <p:nvPr/>
        </p:nvSpPr>
        <p:spPr>
          <a:xfrm>
            <a:off x="801763" y="3610231"/>
            <a:ext cx="2441160" cy="615553"/>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a:ln>
                  <a:noFill/>
                </a:ln>
                <a:solidFill>
                  <a:schemeClr val="tx1"/>
                </a:solidFill>
                <a:effectLst/>
                <a:uLnTx/>
                <a:uFillTx/>
                <a:latin typeface="Arial"/>
                <a:ea typeface="+mj-ea"/>
                <a:cs typeface="Arial"/>
              </a:rPr>
              <a:t>Supporting our members and…</a:t>
            </a:r>
            <a:endParaRPr kumimoji="0" lang="en-US" sz="1550" b="0" i="0" u="none" strike="noStrike" kern="1200" cap="none" spc="0" normalizeH="0" baseline="0" noProof="0" dirty="0">
              <a:ln>
                <a:noFill/>
              </a:ln>
              <a:solidFill>
                <a:schemeClr val="tx1"/>
              </a:solidFill>
              <a:effectLst/>
              <a:uLnTx/>
              <a:uFillTx/>
              <a:latin typeface="Arial"/>
              <a:ea typeface="+mj-ea"/>
              <a:cs typeface="Arial"/>
            </a:endParaRPr>
          </a:p>
        </p:txBody>
      </p:sp>
      <p:pic>
        <p:nvPicPr>
          <p:cNvPr id="51" name="Graphic 50">
            <a:extLst>
              <a:ext uri="{FF2B5EF4-FFF2-40B4-BE49-F238E27FC236}">
                <a16:creationId xmlns:a16="http://schemas.microsoft.com/office/drawing/2014/main" id="{FA1FE794-B8C8-4999-52AF-6C076BF207E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1559821" y="2666031"/>
            <a:ext cx="925044" cy="925044"/>
          </a:xfrm>
          <a:prstGeom prst="rect">
            <a:avLst/>
          </a:prstGeom>
        </p:spPr>
      </p:pic>
      <p:grpSp>
        <p:nvGrpSpPr>
          <p:cNvPr id="24" name="Group 23" descr="Helping eligible members keep their health coverage​&#10;&#10;We are working to keep as many members covered as possible, using data matching, clear and simple communication, and community partnerships.">
            <a:extLst>
              <a:ext uri="{FF2B5EF4-FFF2-40B4-BE49-F238E27FC236}">
                <a16:creationId xmlns:a16="http://schemas.microsoft.com/office/drawing/2014/main" id="{127CD585-ECC9-F232-0660-D2DC0C5E4E96}"/>
              </a:ext>
            </a:extLst>
          </p:cNvPr>
          <p:cNvGrpSpPr/>
          <p:nvPr/>
        </p:nvGrpSpPr>
        <p:grpSpPr>
          <a:xfrm>
            <a:off x="3835918" y="833058"/>
            <a:ext cx="8053455" cy="1138773"/>
            <a:chOff x="1158658" y="1128954"/>
            <a:chExt cx="8053455" cy="1138773"/>
          </a:xfrm>
        </p:grpSpPr>
        <p:grpSp>
          <p:nvGrpSpPr>
            <p:cNvPr id="14" name="Group 13">
              <a:extLst>
                <a:ext uri="{FF2B5EF4-FFF2-40B4-BE49-F238E27FC236}">
                  <a16:creationId xmlns:a16="http://schemas.microsoft.com/office/drawing/2014/main" id="{1FC80900-A1A9-50D7-5EB4-AE76036A730D}"/>
                </a:ext>
              </a:extLst>
            </p:cNvPr>
            <p:cNvGrpSpPr/>
            <p:nvPr/>
          </p:nvGrpSpPr>
          <p:grpSpPr>
            <a:xfrm>
              <a:off x="1158658" y="1339277"/>
              <a:ext cx="718123" cy="718123"/>
              <a:chOff x="513567" y="910261"/>
              <a:chExt cx="1102290" cy="1102290"/>
            </a:xfrm>
          </p:grpSpPr>
          <p:sp>
            <p:nvSpPr>
              <p:cNvPr id="12" name="Oval 11">
                <a:extLst>
                  <a:ext uri="{FF2B5EF4-FFF2-40B4-BE49-F238E27FC236}">
                    <a16:creationId xmlns:a16="http://schemas.microsoft.com/office/drawing/2014/main" id="{6BE8F1F1-E2A8-BD4D-7972-0BDF720D294B}"/>
                  </a:ext>
                </a:extLst>
              </p:cNvPr>
              <p:cNvSpPr/>
              <p:nvPr/>
            </p:nvSpPr>
            <p:spPr>
              <a:xfrm>
                <a:off x="513567" y="910261"/>
                <a:ext cx="1102290" cy="1102290"/>
              </a:xfrm>
              <a:prstGeom prst="ellipse">
                <a:avLst/>
              </a:prstGeom>
              <a:solidFill>
                <a:schemeClr val="bg1"/>
              </a:solidFill>
              <a:ln w="76200">
                <a:solidFill>
                  <a:schemeClr val="accent1">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13" name="Graphic 12" descr="Group with solid fill">
                <a:extLst>
                  <a:ext uri="{FF2B5EF4-FFF2-40B4-BE49-F238E27FC236}">
                    <a16:creationId xmlns:a16="http://schemas.microsoft.com/office/drawing/2014/main" id="{61A8FA39-E508-D230-2EBF-B662DA19E47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76909" y="1073603"/>
                <a:ext cx="775606" cy="775606"/>
              </a:xfrm>
              <a:prstGeom prst="rect">
                <a:avLst/>
              </a:prstGeom>
            </p:spPr>
          </p:pic>
        </p:grpSp>
        <p:sp>
          <p:nvSpPr>
            <p:cNvPr id="21" name="Title 1">
              <a:extLst>
                <a:ext uri="{FF2B5EF4-FFF2-40B4-BE49-F238E27FC236}">
                  <a16:creationId xmlns:a16="http://schemas.microsoft.com/office/drawing/2014/main" id="{2055456D-7E17-64C8-8378-CA3E9530A1DB}"/>
                </a:ext>
              </a:extLst>
            </p:cNvPr>
            <p:cNvSpPr txBox="1">
              <a:spLocks/>
            </p:cNvSpPr>
            <p:nvPr/>
          </p:nvSpPr>
          <p:spPr>
            <a:xfrm>
              <a:off x="2132857" y="1128954"/>
              <a:ext cx="7079256" cy="1138773"/>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a:ln>
                    <a:noFill/>
                  </a:ln>
                  <a:solidFill>
                    <a:schemeClr val="tx1"/>
                  </a:solidFill>
                  <a:effectLst/>
                  <a:uLnTx/>
                  <a:uFillTx/>
                  <a:latin typeface="Arial"/>
                  <a:ea typeface="+mj-ea"/>
                  <a:cs typeface="Arial"/>
                </a:rPr>
                <a:t>Helping eligible members keep their health coverage</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Arial"/>
                  <a:ea typeface="+mj-ea"/>
                  <a:cs typeface="Arial"/>
                </a:rPr>
                <a:t>We are working to keep as many members covered as possible, using data matching, clear and simple communication, and community partnerships.</a:t>
              </a:r>
            </a:p>
          </p:txBody>
        </p:sp>
      </p:grpSp>
      <p:grpSp>
        <p:nvGrpSpPr>
          <p:cNvPr id="25" name="Group 24" descr="Coordinating closely with stakeholders and community groups &#10;&#10;Using lessons learned from redeterminations, we will work with stakeholders and community organizations to figure out how to reach out to members and help them understand the impact of the new rules. ">
            <a:extLst>
              <a:ext uri="{FF2B5EF4-FFF2-40B4-BE49-F238E27FC236}">
                <a16:creationId xmlns:a16="http://schemas.microsoft.com/office/drawing/2014/main" id="{64EF85C1-FE84-FF89-8D83-E6BE641E8CDD}"/>
              </a:ext>
            </a:extLst>
          </p:cNvPr>
          <p:cNvGrpSpPr/>
          <p:nvPr/>
        </p:nvGrpSpPr>
        <p:grpSpPr>
          <a:xfrm>
            <a:off x="4422771" y="2604932"/>
            <a:ext cx="7466602" cy="1723549"/>
            <a:chOff x="1158658" y="2223173"/>
            <a:chExt cx="7466602" cy="1723549"/>
          </a:xfrm>
        </p:grpSpPr>
        <p:grpSp>
          <p:nvGrpSpPr>
            <p:cNvPr id="15" name="Group 14">
              <a:extLst>
                <a:ext uri="{FF2B5EF4-FFF2-40B4-BE49-F238E27FC236}">
                  <a16:creationId xmlns:a16="http://schemas.microsoft.com/office/drawing/2014/main" id="{F249F0CF-061D-1E12-0FCC-DA80FEDCD5B3}"/>
                </a:ext>
              </a:extLst>
            </p:cNvPr>
            <p:cNvGrpSpPr/>
            <p:nvPr/>
          </p:nvGrpSpPr>
          <p:grpSpPr>
            <a:xfrm>
              <a:off x="1158658" y="2769017"/>
              <a:ext cx="718123" cy="718123"/>
              <a:chOff x="513567" y="910261"/>
              <a:chExt cx="1102290" cy="1102290"/>
            </a:xfrm>
          </p:grpSpPr>
          <p:sp>
            <p:nvSpPr>
              <p:cNvPr id="16" name="Oval 15">
                <a:extLst>
                  <a:ext uri="{FF2B5EF4-FFF2-40B4-BE49-F238E27FC236}">
                    <a16:creationId xmlns:a16="http://schemas.microsoft.com/office/drawing/2014/main" id="{2B9E4AE4-9928-9F53-598F-236FA9530C57}"/>
                  </a:ext>
                  <a:ext uri="{C183D7F6-B498-43B3-948B-1728B52AA6E4}">
                    <adec:decorative xmlns:adec="http://schemas.microsoft.com/office/drawing/2017/decorative" val="1"/>
                  </a:ext>
                </a:extLst>
              </p:cNvPr>
              <p:cNvSpPr/>
              <p:nvPr/>
            </p:nvSpPr>
            <p:spPr>
              <a:xfrm>
                <a:off x="513567" y="910261"/>
                <a:ext cx="1102290" cy="1102290"/>
              </a:xfrm>
              <a:prstGeom prst="ellipse">
                <a:avLst/>
              </a:prstGeom>
              <a:solidFill>
                <a:schemeClr val="bg1"/>
              </a:solidFill>
              <a:ln w="76200">
                <a:solidFill>
                  <a:schemeClr val="accent1">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17" name="Graphic 16">
                <a:extLst>
                  <a:ext uri="{FF2B5EF4-FFF2-40B4-BE49-F238E27FC236}">
                    <a16:creationId xmlns:a16="http://schemas.microsoft.com/office/drawing/2014/main" id="{B9FEEAA6-13F8-A2C8-F3A4-1B77BBC2E41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676910" y="1073604"/>
                <a:ext cx="775606" cy="775606"/>
              </a:xfrm>
              <a:prstGeom prst="rect">
                <a:avLst/>
              </a:prstGeom>
            </p:spPr>
          </p:pic>
        </p:grpSp>
        <p:sp>
          <p:nvSpPr>
            <p:cNvPr id="22" name="Title 1" descr="Coordinating closely with stakeholders and community groups​&#10;&#10;Using lessons learned from redeterminations, we will work with stakeholders and community organizations to figure out how to reach out to members and help them understand the impact of the new rules.">
              <a:extLst>
                <a:ext uri="{FF2B5EF4-FFF2-40B4-BE49-F238E27FC236}">
                  <a16:creationId xmlns:a16="http://schemas.microsoft.com/office/drawing/2014/main" id="{79E9AF5E-3891-0D6A-0480-FEFEA68EB8E8}"/>
                </a:ext>
              </a:extLst>
            </p:cNvPr>
            <p:cNvSpPr txBox="1">
              <a:spLocks/>
            </p:cNvSpPr>
            <p:nvPr/>
          </p:nvSpPr>
          <p:spPr>
            <a:xfrm>
              <a:off x="2132858" y="2223173"/>
              <a:ext cx="6492402" cy="1723549"/>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a:ln>
                    <a:noFill/>
                  </a:ln>
                  <a:solidFill>
                    <a:schemeClr val="tx1"/>
                  </a:solidFill>
                  <a:effectLst/>
                  <a:uLnTx/>
                  <a:uFillTx/>
                  <a:latin typeface="Arial"/>
                  <a:ea typeface="+mj-ea"/>
                  <a:cs typeface="Arial"/>
                </a:rPr>
                <a:t>Coordinating closely with stakeholders and community groups</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Arial"/>
                  <a:ea typeface="+mj-ea"/>
                  <a:cs typeface="Arial"/>
                </a:rPr>
                <a:t>Using lessons learned from redeterminations, we will work with stakeholders and community organizations to figure out how to reach out to members and help them understand the impact of the new rules.</a:t>
              </a:r>
            </a:p>
          </p:txBody>
        </p:sp>
      </p:grpSp>
      <p:grpSp>
        <p:nvGrpSpPr>
          <p:cNvPr id="26" name="Group 25" descr="Complying with federal laws and rules. &#10;&#10;In the months ahead, the federal government will issue more information about how MassHealth will need to implement the new rules. ">
            <a:extLst>
              <a:ext uri="{FF2B5EF4-FFF2-40B4-BE49-F238E27FC236}">
                <a16:creationId xmlns:a16="http://schemas.microsoft.com/office/drawing/2014/main" id="{A2B15FC3-D399-C16F-10D2-8569B93E121B}"/>
              </a:ext>
            </a:extLst>
          </p:cNvPr>
          <p:cNvGrpSpPr/>
          <p:nvPr/>
        </p:nvGrpSpPr>
        <p:grpSpPr>
          <a:xfrm>
            <a:off x="3835918" y="5063774"/>
            <a:ext cx="7622135" cy="1138773"/>
            <a:chOff x="1158658" y="4055848"/>
            <a:chExt cx="7622135" cy="1138773"/>
          </a:xfrm>
        </p:grpSpPr>
        <p:grpSp>
          <p:nvGrpSpPr>
            <p:cNvPr id="18" name="Group 17">
              <a:extLst>
                <a:ext uri="{FF2B5EF4-FFF2-40B4-BE49-F238E27FC236}">
                  <a16:creationId xmlns:a16="http://schemas.microsoft.com/office/drawing/2014/main" id="{D63EB3B7-1958-6CED-BA1B-AAEA5DC400C7}"/>
                </a:ext>
              </a:extLst>
            </p:cNvPr>
            <p:cNvGrpSpPr/>
            <p:nvPr/>
          </p:nvGrpSpPr>
          <p:grpSpPr>
            <a:xfrm>
              <a:off x="1158658" y="4266173"/>
              <a:ext cx="718123" cy="718123"/>
              <a:chOff x="513567" y="910261"/>
              <a:chExt cx="1102290" cy="1102290"/>
            </a:xfrm>
          </p:grpSpPr>
          <p:sp>
            <p:nvSpPr>
              <p:cNvPr id="19" name="Oval 18">
                <a:extLst>
                  <a:ext uri="{FF2B5EF4-FFF2-40B4-BE49-F238E27FC236}">
                    <a16:creationId xmlns:a16="http://schemas.microsoft.com/office/drawing/2014/main" id="{0890B370-BF85-D05C-86EC-0FE7639F4223}"/>
                  </a:ext>
                  <a:ext uri="{C183D7F6-B498-43B3-948B-1728B52AA6E4}">
                    <adec:decorative xmlns:adec="http://schemas.microsoft.com/office/drawing/2017/decorative" val="1"/>
                  </a:ext>
                </a:extLst>
              </p:cNvPr>
              <p:cNvSpPr/>
              <p:nvPr/>
            </p:nvSpPr>
            <p:spPr>
              <a:xfrm>
                <a:off x="513567" y="910261"/>
                <a:ext cx="1102290" cy="1102290"/>
              </a:xfrm>
              <a:prstGeom prst="ellipse">
                <a:avLst/>
              </a:prstGeom>
              <a:solidFill>
                <a:schemeClr val="bg1"/>
              </a:solidFill>
              <a:ln w="76200">
                <a:solidFill>
                  <a:schemeClr val="accent1">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20" name="Graphic 19">
                <a:extLst>
                  <a:ext uri="{FF2B5EF4-FFF2-40B4-BE49-F238E27FC236}">
                    <a16:creationId xmlns:a16="http://schemas.microsoft.com/office/drawing/2014/main" id="{3A7FC8AF-B6D1-024B-7349-E7F27F252EF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676910" y="1073604"/>
                <a:ext cx="775606" cy="775606"/>
              </a:xfrm>
              <a:prstGeom prst="rect">
                <a:avLst/>
              </a:prstGeom>
            </p:spPr>
          </p:pic>
        </p:grpSp>
        <p:sp>
          <p:nvSpPr>
            <p:cNvPr id="23" name="Title 1" descr="Complying with federal laws and rules. In the months ahead, the federal government will issue more information about how MassHealth will need to implement the new rules">
              <a:extLst>
                <a:ext uri="{FF2B5EF4-FFF2-40B4-BE49-F238E27FC236}">
                  <a16:creationId xmlns:a16="http://schemas.microsoft.com/office/drawing/2014/main" id="{0487AFBA-337D-B17C-5B1B-03B9FEAD2164}"/>
                </a:ext>
              </a:extLst>
            </p:cNvPr>
            <p:cNvSpPr txBox="1">
              <a:spLocks/>
            </p:cNvSpPr>
            <p:nvPr/>
          </p:nvSpPr>
          <p:spPr>
            <a:xfrm>
              <a:off x="2132857" y="4055848"/>
              <a:ext cx="6647936" cy="1138773"/>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a:ln>
                    <a:noFill/>
                  </a:ln>
                  <a:solidFill>
                    <a:schemeClr val="tx1"/>
                  </a:solidFill>
                  <a:effectLst/>
                  <a:uLnTx/>
                  <a:uFillTx/>
                  <a:latin typeface="Arial"/>
                  <a:ea typeface="+mj-ea"/>
                  <a:cs typeface="Arial"/>
                </a:rPr>
                <a:t>Complying with federal laws and rules</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Arial"/>
                  <a:ea typeface="+mj-ea"/>
                  <a:cs typeface="Arial"/>
                </a:rPr>
                <a:t>In the months ahead, the federal government will issue more information about how MassHealth will need to implement the new rules.</a:t>
              </a:r>
            </a:p>
          </p:txBody>
        </p:sp>
      </p:grpSp>
      <p:sp>
        <p:nvSpPr>
          <p:cNvPr id="4" name="Oval 3">
            <a:extLst>
              <a:ext uri="{FF2B5EF4-FFF2-40B4-BE49-F238E27FC236}">
                <a16:creationId xmlns:a16="http://schemas.microsoft.com/office/drawing/2014/main" id="{7A455D7C-F104-2FBD-DD0A-DCC41FF9EBE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437583" y="1474380"/>
            <a:ext cx="3661424" cy="4088825"/>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8" name="Oval 7">
            <a:extLst>
              <a:ext uri="{FF2B5EF4-FFF2-40B4-BE49-F238E27FC236}">
                <a16:creationId xmlns:a16="http://schemas.microsoft.com/office/drawing/2014/main" id="{AF39F5AB-A108-2F6D-9A16-6D1E2DFB70B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3149004" y="1692842"/>
            <a:ext cx="202939" cy="202939"/>
          </a:xfrm>
          <a:prstGeom prst="ellipse">
            <a:avLst/>
          </a:prstGeom>
          <a:solidFill>
            <a:srgbClr val="535E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 name="Oval 8">
            <a:extLst>
              <a:ext uri="{FF2B5EF4-FFF2-40B4-BE49-F238E27FC236}">
                <a16:creationId xmlns:a16="http://schemas.microsoft.com/office/drawing/2014/main" id="{773F009B-9BE3-A275-2E6A-B793D8BECBC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3149004" y="5138885"/>
            <a:ext cx="202939" cy="202939"/>
          </a:xfrm>
          <a:prstGeom prst="ellipse">
            <a:avLst/>
          </a:prstGeom>
          <a:solidFill>
            <a:srgbClr val="535E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0" name="Oval 9">
            <a:extLst>
              <a:ext uri="{FF2B5EF4-FFF2-40B4-BE49-F238E27FC236}">
                <a16:creationId xmlns:a16="http://schemas.microsoft.com/office/drawing/2014/main" id="{26BBCD01-C27D-5A86-8E44-C00BF24360F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3994456" y="3407292"/>
            <a:ext cx="202939" cy="202939"/>
          </a:xfrm>
          <a:prstGeom prst="ellipse">
            <a:avLst/>
          </a:prstGeom>
          <a:solidFill>
            <a:srgbClr val="535E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 name="Slide Number Placeholder 4">
            <a:extLst>
              <a:ext uri="{FF2B5EF4-FFF2-40B4-BE49-F238E27FC236}">
                <a16:creationId xmlns:a16="http://schemas.microsoft.com/office/drawing/2014/main" id="{7D9487F4-EF68-35A0-0ED2-6AE817F887D6}"/>
              </a:ext>
              <a:ext uri="{C183D7F6-B498-43B3-948B-1728B52AA6E4}">
                <adec:decorative xmlns:adec="http://schemas.microsoft.com/office/drawing/2017/decorative" val="1"/>
              </a:ext>
            </a:extLst>
          </p:cNvPr>
          <p:cNvSpPr>
            <a:spLocks noGrp="1"/>
          </p:cNvSpPr>
          <p:nvPr>
            <p:ph type="sldNum" sz="quarter" idx="13"/>
          </p:nvPr>
        </p:nvSpPr>
        <p:spPr/>
        <p:txBody>
          <a:bodyPr/>
          <a:lstStyle/>
          <a:p>
            <a:pPr>
              <a:defRPr/>
            </a:pPr>
            <a:fld id="{B543FC28-71BB-4923-9EC4-7D01669BF51C}" type="slidenum">
              <a:rPr lang="en-US" smtClean="0"/>
              <a:pPr>
                <a:defRPr/>
              </a:pPr>
              <a:t>8</a:t>
            </a:fld>
            <a:endParaRPr lang="en-US" dirty="0"/>
          </a:p>
        </p:txBody>
      </p:sp>
    </p:spTree>
    <p:extLst>
      <p:ext uri="{BB962C8B-B14F-4D97-AF65-F5344CB8AC3E}">
        <p14:creationId xmlns:p14="http://schemas.microsoft.com/office/powerpoint/2010/main" val="22553670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2FF8F-482A-C26E-A807-5CAFD022412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6A6823D-C4E5-B5E4-26AD-5D4B4DB2CF48}"/>
              </a:ext>
            </a:extLst>
          </p:cNvPr>
          <p:cNvSpPr>
            <a:spLocks noGrp="1"/>
          </p:cNvSpPr>
          <p:nvPr>
            <p:ph type="title"/>
          </p:nvPr>
        </p:nvSpPr>
        <p:spPr>
          <a:xfrm>
            <a:off x="231648" y="279210"/>
            <a:ext cx="11684000" cy="307777"/>
          </a:xfrm>
        </p:spPr>
        <p:txBody>
          <a:bodyPr/>
          <a:lstStyle/>
          <a:p>
            <a:r>
              <a:rPr lang="en-US" dirty="0">
                <a:solidFill>
                  <a:schemeClr val="tx1"/>
                </a:solidFill>
                <a:latin typeface="Arial"/>
                <a:cs typeface="Arial"/>
              </a:rPr>
              <a:t>What Are the Biggest </a:t>
            </a:r>
            <a:r>
              <a:rPr lang="en-US" u="sng" dirty="0">
                <a:solidFill>
                  <a:schemeClr val="tx1"/>
                </a:solidFill>
                <a:latin typeface="Arial"/>
                <a:cs typeface="Arial"/>
              </a:rPr>
              <a:t>Financial</a:t>
            </a:r>
            <a:r>
              <a:rPr lang="en-US" dirty="0">
                <a:solidFill>
                  <a:schemeClr val="tx1"/>
                </a:solidFill>
                <a:latin typeface="Arial"/>
                <a:cs typeface="Arial"/>
              </a:rPr>
              <a:t> Changes from OB3?</a:t>
            </a:r>
            <a:endParaRPr lang="en-US" dirty="0">
              <a:solidFill>
                <a:schemeClr val="tx1"/>
              </a:solidFill>
            </a:endParaRPr>
          </a:p>
        </p:txBody>
      </p:sp>
      <p:sp>
        <p:nvSpPr>
          <p:cNvPr id="3" name="Rectangle 2">
            <a:extLst>
              <a:ext uri="{FF2B5EF4-FFF2-40B4-BE49-F238E27FC236}">
                <a16:creationId xmlns:a16="http://schemas.microsoft.com/office/drawing/2014/main" id="{BB67E4D8-06E8-9DB7-9A84-0B3014140ED4}"/>
              </a:ext>
              <a:ext uri="{C183D7F6-B498-43B3-948B-1728B52AA6E4}">
                <adec:decorative xmlns:adec="http://schemas.microsoft.com/office/drawing/2017/decorative" val="0"/>
              </a:ext>
            </a:extLst>
          </p:cNvPr>
          <p:cNvSpPr/>
          <p:nvPr/>
        </p:nvSpPr>
        <p:spPr>
          <a:xfrm>
            <a:off x="0" y="0"/>
            <a:ext cx="12192000" cy="215444"/>
          </a:xfrm>
          <a:prstGeom prst="rect">
            <a:avLst/>
          </a:prstGeom>
          <a:solidFill>
            <a:srgbClr val="FF9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FOR DISCUSSION ONLY. SUBJECT TO CHANGE BASED ON CMS GUIDANCE AND FURTHER ANALYSIS.</a:t>
            </a:r>
            <a:endParaRPr kumimoji="0" lang="en-US"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1" name="Text Placeholder 2">
            <a:extLst>
              <a:ext uri="{FF2B5EF4-FFF2-40B4-BE49-F238E27FC236}">
                <a16:creationId xmlns:a16="http://schemas.microsoft.com/office/drawing/2014/main" id="{ACF55E3D-E0BE-3B8C-A529-D025281036B9}"/>
              </a:ext>
            </a:extLst>
          </p:cNvPr>
          <p:cNvSpPr txBox="1">
            <a:spLocks/>
          </p:cNvSpPr>
          <p:nvPr/>
        </p:nvSpPr>
        <p:spPr>
          <a:xfrm>
            <a:off x="123825" y="822587"/>
            <a:ext cx="11791823" cy="646331"/>
          </a:xfrm>
          <a:prstGeom prst="rect">
            <a:avLst/>
          </a:prstGeom>
        </p:spPr>
        <p:txBody>
          <a:bodyPr vert="horz" wrap="square" lIns="91440" tIns="45720" rIns="91440" bIns="45720" rtlCol="0" anchor="t">
            <a:spAutoFit/>
          </a:bodyPr>
          <a:lstStyle>
            <a:lvl1pPr marL="0" indent="0" algn="l" defTabSz="914400" rtl="0" eaLnBrk="1" latinLnBrk="0" hangingPunct="1">
              <a:spcBef>
                <a:spcPts val="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Arial"/>
              </a:rPr>
              <a:t>Currently, MassHealth estimates that Massachusetts will </a:t>
            </a:r>
            <a:r>
              <a:rPr kumimoji="0" lang="en-US" sz="1800" b="1" i="0" u="none" strike="noStrike" kern="1200" cap="none" spc="0" normalizeH="0" baseline="0" noProof="0" dirty="0">
                <a:ln>
                  <a:noFill/>
                </a:ln>
                <a:solidFill>
                  <a:srgbClr val="000000"/>
                </a:solidFill>
                <a:effectLst/>
                <a:uLnTx/>
                <a:uFillTx/>
                <a:latin typeface="Arial"/>
                <a:ea typeface="+mn-ea"/>
                <a:cs typeface="Arial"/>
              </a:rPr>
              <a:t>lose about $3.5 Billion* annually </a:t>
            </a:r>
            <a:r>
              <a:rPr kumimoji="0" lang="en-US" sz="1800" b="0" i="0" u="none" strike="noStrike" kern="1200" cap="none" spc="0" normalizeH="0" baseline="0" noProof="0" dirty="0">
                <a:ln>
                  <a:noFill/>
                </a:ln>
                <a:solidFill>
                  <a:srgbClr val="000000"/>
                </a:solidFill>
                <a:effectLst/>
                <a:uLnTx/>
                <a:uFillTx/>
                <a:latin typeface="Arial"/>
                <a:ea typeface="+mn-ea"/>
                <a:cs typeface="Arial"/>
              </a:rPr>
              <a:t>once the new changes are fully implemented. This includes lost funding for both MassHealth and the MA Health Connector.</a:t>
            </a:r>
            <a:endParaRPr kumimoji="0" lang="en-US" sz="1600" b="0" i="0" u="none" strike="noStrike" kern="1200" cap="none" spc="0" normalizeH="0" baseline="0" noProof="0" dirty="0">
              <a:ln>
                <a:noFill/>
              </a:ln>
              <a:solidFill>
                <a:srgbClr val="000000"/>
              </a:solidFill>
              <a:effectLst/>
              <a:uLnTx/>
              <a:uFillTx/>
              <a:latin typeface="Arial"/>
              <a:ea typeface="+mn-ea"/>
              <a:cs typeface="Arial"/>
            </a:endParaRPr>
          </a:p>
        </p:txBody>
      </p:sp>
      <p:sp>
        <p:nvSpPr>
          <p:cNvPr id="24" name="TextBox 23">
            <a:extLst>
              <a:ext uri="{FF2B5EF4-FFF2-40B4-BE49-F238E27FC236}">
                <a16:creationId xmlns:a16="http://schemas.microsoft.com/office/drawing/2014/main" id="{7EFDD15F-7374-2262-B338-94402234C57A}"/>
              </a:ext>
            </a:extLst>
          </p:cNvPr>
          <p:cNvSpPr txBox="1"/>
          <p:nvPr/>
        </p:nvSpPr>
        <p:spPr bwMode="auto">
          <a:xfrm>
            <a:off x="5384330" y="1499356"/>
            <a:ext cx="6255790" cy="4939814"/>
          </a:xfrm>
          <a:prstGeom prst="rect">
            <a:avLst/>
          </a:prstGeom>
          <a:noFill/>
          <a:ln w="9525">
            <a:noFill/>
            <a:miter lim="800000"/>
            <a:headEnd/>
            <a:tailEnd/>
          </a:ln>
          <a:effectLst/>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a:ea typeface="+mn-ea"/>
                <a:cs typeface="Arial"/>
              </a:rPr>
              <a:t>Reductions in Federal Funding</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Arial"/>
              </a:rPr>
              <a:t>Starting January 2026, MassHealth will lose significant federal funding. Major changes include:</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sng" strike="noStrike" kern="1200" cap="none" spc="0" normalizeH="0" baseline="0" noProof="0" dirty="0">
                <a:ln>
                  <a:noFill/>
                </a:ln>
                <a:solidFill>
                  <a:srgbClr val="000000"/>
                </a:solidFill>
                <a:effectLst/>
                <a:uLnTx/>
                <a:uFillTx/>
                <a:latin typeface="Arial"/>
                <a:ea typeface="+mn-ea"/>
                <a:cs typeface="Arial"/>
              </a:rPr>
              <a:t>July 2026</a:t>
            </a:r>
            <a:r>
              <a:rPr kumimoji="0" lang="en-US" sz="1800" b="0" i="0" u="none" strike="noStrike" kern="1200" cap="none" spc="0" normalizeH="0" baseline="0" noProof="0" dirty="0">
                <a:ln>
                  <a:noFill/>
                </a:ln>
                <a:solidFill>
                  <a:srgbClr val="000000"/>
                </a:solidFill>
                <a:effectLst/>
                <a:uLnTx/>
                <a:uFillTx/>
                <a:latin typeface="Arial"/>
                <a:ea typeface="+mn-ea"/>
                <a:cs typeface="Arial"/>
              </a:rPr>
              <a:t>: Restrictions to how we tax health plans to raise money to pay for state public health coordination (vaccine purchases) and Medicaid spending.</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sng" strike="noStrike" kern="1200" cap="none" spc="0" normalizeH="0" baseline="0" noProof="0" dirty="0">
                <a:ln>
                  <a:noFill/>
                </a:ln>
                <a:solidFill>
                  <a:srgbClr val="000000"/>
                </a:solidFill>
                <a:effectLst/>
                <a:uLnTx/>
                <a:uFillTx/>
                <a:latin typeface="Arial"/>
                <a:ea typeface="+mn-ea"/>
                <a:cs typeface="Arial"/>
              </a:rPr>
              <a:t>January 2027</a:t>
            </a:r>
            <a:r>
              <a:rPr kumimoji="0" lang="en-US" sz="1800" b="0" i="0" u="none" strike="noStrike" kern="1200" cap="none" spc="0" normalizeH="0" baseline="0" noProof="0" dirty="0">
                <a:ln>
                  <a:noFill/>
                </a:ln>
                <a:solidFill>
                  <a:srgbClr val="000000"/>
                </a:solidFill>
                <a:effectLst/>
                <a:uLnTx/>
                <a:uFillTx/>
                <a:latin typeface="Arial"/>
                <a:ea typeface="+mn-ea"/>
                <a:cs typeface="Arial"/>
              </a:rPr>
              <a:t>: Major Medicaid eligibility changes go into effect, resulting in members losing coverage – and shifting the costs of their health care to the state-funded safety net programs.</a:t>
            </a:r>
            <a:endParaRPr kumimoji="0" lang="en-US" sz="1800" b="0" i="0" u="sng" strike="noStrike" kern="1200" cap="none" spc="0" normalizeH="0" baseline="0" noProof="0" dirty="0">
              <a:ln>
                <a:noFill/>
              </a:ln>
              <a:solidFill>
                <a:srgbClr val="000000"/>
              </a:solidFill>
              <a:effectLst/>
              <a:uLnTx/>
              <a:uFillTx/>
              <a:latin typeface="Arial"/>
              <a:ea typeface="+mn-ea"/>
              <a:cs typeface="Arial"/>
            </a:endParaRP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sng" strike="noStrike" kern="1200" cap="none" spc="0" normalizeH="0" baseline="0" noProof="0" dirty="0">
                <a:ln>
                  <a:noFill/>
                </a:ln>
                <a:solidFill>
                  <a:srgbClr val="000000"/>
                </a:solidFill>
                <a:effectLst/>
                <a:uLnTx/>
                <a:uFillTx/>
                <a:latin typeface="Arial"/>
                <a:ea typeface="+mn-ea"/>
                <a:cs typeface="Arial"/>
              </a:rPr>
              <a:t>October 2027</a:t>
            </a:r>
            <a:r>
              <a:rPr kumimoji="0" lang="en-US" sz="1800" b="0" i="0" u="none" strike="noStrike" kern="1200" cap="none" spc="0" normalizeH="0" baseline="0" noProof="0" dirty="0">
                <a:ln>
                  <a:noFill/>
                </a:ln>
                <a:solidFill>
                  <a:srgbClr val="000000"/>
                </a:solidFill>
                <a:effectLst/>
                <a:uLnTx/>
                <a:uFillTx/>
                <a:latin typeface="Arial"/>
                <a:ea typeface="+mn-ea"/>
                <a:cs typeface="Arial"/>
              </a:rPr>
              <a:t>: Lowering rate at which we can tax providers which helps to finance our safety net (example: acute hospitals).</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sng" strike="noStrike" kern="1200" cap="none" spc="0" normalizeH="0" baseline="0" noProof="0" dirty="0">
                <a:ln>
                  <a:noFill/>
                </a:ln>
                <a:solidFill>
                  <a:srgbClr val="000000"/>
                </a:solidFill>
                <a:effectLst/>
                <a:uLnTx/>
                <a:uFillTx/>
                <a:latin typeface="Arial"/>
                <a:ea typeface="+mn-ea"/>
                <a:cs typeface="Arial"/>
              </a:rPr>
              <a:t>January 2028</a:t>
            </a:r>
            <a:r>
              <a:rPr kumimoji="0" lang="en-US" sz="1800" b="0" i="0" u="none" strike="noStrike" kern="1200" cap="none" spc="0" normalizeH="0" baseline="0" noProof="0" dirty="0">
                <a:ln>
                  <a:noFill/>
                </a:ln>
                <a:solidFill>
                  <a:srgbClr val="000000"/>
                </a:solidFill>
                <a:effectLst/>
                <a:uLnTx/>
                <a:uFillTx/>
                <a:latin typeface="Arial"/>
                <a:ea typeface="+mn-ea"/>
                <a:cs typeface="Arial"/>
              </a:rPr>
              <a:t>: Limits on payments used to support hospitals, nursing facilities, and academic medical centers. </a:t>
            </a:r>
          </a:p>
        </p:txBody>
      </p:sp>
      <p:sp>
        <p:nvSpPr>
          <p:cNvPr id="13" name="Freeform: Shape 12">
            <a:extLst>
              <a:ext uri="{FF2B5EF4-FFF2-40B4-BE49-F238E27FC236}">
                <a16:creationId xmlns:a16="http://schemas.microsoft.com/office/drawing/2014/main" id="{E6F3E55C-3058-B7A5-214C-B297EAF3B9E1}"/>
              </a:ext>
              <a:ext uri="{C183D7F6-B498-43B3-948B-1728B52AA6E4}">
                <adec:decorative xmlns:adec="http://schemas.microsoft.com/office/drawing/2017/decorative" val="1"/>
              </a:ext>
            </a:extLst>
          </p:cNvPr>
          <p:cNvSpPr/>
          <p:nvPr/>
        </p:nvSpPr>
        <p:spPr>
          <a:xfrm>
            <a:off x="551880" y="1608226"/>
            <a:ext cx="4578824" cy="4521352"/>
          </a:xfrm>
          <a:custGeom>
            <a:avLst/>
            <a:gdLst/>
            <a:ahLst/>
            <a:cxnLst/>
            <a:rect l="l" t="t" r="r" b="b"/>
            <a:pathLst>
              <a:path w="4578824" h="4521352">
                <a:moveTo>
                  <a:pt x="2363503" y="962995"/>
                </a:moveTo>
                <a:lnTo>
                  <a:pt x="2363503" y="1188129"/>
                </a:lnTo>
                <a:lnTo>
                  <a:pt x="2411248" y="1188129"/>
                </a:lnTo>
                <a:lnTo>
                  <a:pt x="2411248" y="962995"/>
                </a:lnTo>
                <a:close/>
                <a:moveTo>
                  <a:pt x="2264509" y="962995"/>
                </a:moveTo>
                <a:lnTo>
                  <a:pt x="2264509" y="1188129"/>
                </a:lnTo>
                <a:lnTo>
                  <a:pt x="2314307" y="1188129"/>
                </a:lnTo>
                <a:lnTo>
                  <a:pt x="2314307" y="962995"/>
                </a:lnTo>
                <a:close/>
                <a:moveTo>
                  <a:pt x="2166897" y="962995"/>
                </a:moveTo>
                <a:lnTo>
                  <a:pt x="2166897" y="1188129"/>
                </a:lnTo>
                <a:lnTo>
                  <a:pt x="2215812" y="1188129"/>
                </a:lnTo>
                <a:lnTo>
                  <a:pt x="2215812" y="962995"/>
                </a:lnTo>
                <a:close/>
                <a:moveTo>
                  <a:pt x="2289526" y="821800"/>
                </a:moveTo>
                <a:cubicBezTo>
                  <a:pt x="2293346" y="821800"/>
                  <a:pt x="2297166" y="822960"/>
                  <a:pt x="2300986" y="825279"/>
                </a:cubicBezTo>
                <a:lnTo>
                  <a:pt x="2459786" y="921460"/>
                </a:lnTo>
                <a:cubicBezTo>
                  <a:pt x="2467698" y="926098"/>
                  <a:pt x="2471314" y="932510"/>
                  <a:pt x="2470631" y="940696"/>
                </a:cubicBezTo>
                <a:cubicBezTo>
                  <a:pt x="2469949" y="948881"/>
                  <a:pt x="2466471" y="955020"/>
                  <a:pt x="2460195" y="959113"/>
                </a:cubicBezTo>
                <a:lnTo>
                  <a:pt x="2460195" y="1188308"/>
                </a:lnTo>
                <a:lnTo>
                  <a:pt x="2459376" y="1188308"/>
                </a:lnTo>
                <a:cubicBezTo>
                  <a:pt x="2467016" y="1188308"/>
                  <a:pt x="2472064" y="1191855"/>
                  <a:pt x="2474520" y="1198950"/>
                </a:cubicBezTo>
                <a:lnTo>
                  <a:pt x="2486389" y="1235784"/>
                </a:lnTo>
                <a:cubicBezTo>
                  <a:pt x="2488026" y="1240969"/>
                  <a:pt x="2487275" y="1245744"/>
                  <a:pt x="2484138" y="1250109"/>
                </a:cubicBezTo>
                <a:cubicBezTo>
                  <a:pt x="2481000" y="1254475"/>
                  <a:pt x="2476839" y="1256794"/>
                  <a:pt x="2471655" y="1257067"/>
                </a:cubicBezTo>
                <a:lnTo>
                  <a:pt x="2104533" y="1257067"/>
                </a:lnTo>
                <a:cubicBezTo>
                  <a:pt x="2099349" y="1257067"/>
                  <a:pt x="2095188" y="1254952"/>
                  <a:pt x="2092050" y="1250723"/>
                </a:cubicBezTo>
                <a:cubicBezTo>
                  <a:pt x="2088912" y="1246494"/>
                  <a:pt x="2088025" y="1241924"/>
                  <a:pt x="2089390" y="1237012"/>
                </a:cubicBezTo>
                <a:lnTo>
                  <a:pt x="2099622" y="1200177"/>
                </a:lnTo>
                <a:cubicBezTo>
                  <a:pt x="2101804" y="1192265"/>
                  <a:pt x="2106852" y="1188308"/>
                  <a:pt x="2114765" y="1188308"/>
                </a:cubicBezTo>
                <a:lnTo>
                  <a:pt x="2118039" y="1188308"/>
                </a:lnTo>
                <a:lnTo>
                  <a:pt x="2118039" y="959113"/>
                </a:lnTo>
                <a:cubicBezTo>
                  <a:pt x="2111763" y="955020"/>
                  <a:pt x="2108353" y="948881"/>
                  <a:pt x="2107807" y="940696"/>
                </a:cubicBezTo>
                <a:cubicBezTo>
                  <a:pt x="2107261" y="932510"/>
                  <a:pt x="2110808" y="926098"/>
                  <a:pt x="2118448" y="921460"/>
                </a:cubicBezTo>
                <a:lnTo>
                  <a:pt x="2278066" y="825279"/>
                </a:lnTo>
                <a:cubicBezTo>
                  <a:pt x="2281886" y="822960"/>
                  <a:pt x="2285706" y="821800"/>
                  <a:pt x="2289526" y="821800"/>
                </a:cubicBezTo>
                <a:close/>
                <a:moveTo>
                  <a:pt x="2287889" y="759795"/>
                </a:moveTo>
                <a:cubicBezTo>
                  <a:pt x="2243141" y="759795"/>
                  <a:pt x="2201191" y="768185"/>
                  <a:pt x="2162036" y="784966"/>
                </a:cubicBezTo>
                <a:cubicBezTo>
                  <a:pt x="2122882" y="801746"/>
                  <a:pt x="2088435" y="825006"/>
                  <a:pt x="2058694" y="854747"/>
                </a:cubicBezTo>
                <a:cubicBezTo>
                  <a:pt x="2028953" y="884488"/>
                  <a:pt x="2005624" y="919004"/>
                  <a:pt x="1988707" y="958294"/>
                </a:cubicBezTo>
                <a:cubicBezTo>
                  <a:pt x="1971791" y="997585"/>
                  <a:pt x="1963332" y="1039604"/>
                  <a:pt x="1963332" y="1084352"/>
                </a:cubicBezTo>
                <a:cubicBezTo>
                  <a:pt x="1963332" y="1129100"/>
                  <a:pt x="1971791" y="1171119"/>
                  <a:pt x="1988707" y="1210409"/>
                </a:cubicBezTo>
                <a:cubicBezTo>
                  <a:pt x="2005624" y="1249700"/>
                  <a:pt x="2028953" y="1284216"/>
                  <a:pt x="2058694" y="1313957"/>
                </a:cubicBezTo>
                <a:cubicBezTo>
                  <a:pt x="2088435" y="1343697"/>
                  <a:pt x="2122882" y="1366958"/>
                  <a:pt x="2162036" y="1383738"/>
                </a:cubicBezTo>
                <a:cubicBezTo>
                  <a:pt x="2201191" y="1400519"/>
                  <a:pt x="2243141" y="1408909"/>
                  <a:pt x="2287889" y="1408909"/>
                </a:cubicBezTo>
                <a:cubicBezTo>
                  <a:pt x="2332637" y="1408909"/>
                  <a:pt x="2374656" y="1400519"/>
                  <a:pt x="2413947" y="1383738"/>
                </a:cubicBezTo>
                <a:cubicBezTo>
                  <a:pt x="2453237" y="1366958"/>
                  <a:pt x="2487753" y="1343697"/>
                  <a:pt x="2517494" y="1313957"/>
                </a:cubicBezTo>
                <a:cubicBezTo>
                  <a:pt x="2547234" y="1284216"/>
                  <a:pt x="2570495" y="1249700"/>
                  <a:pt x="2587275" y="1210409"/>
                </a:cubicBezTo>
                <a:cubicBezTo>
                  <a:pt x="2604056" y="1171119"/>
                  <a:pt x="2612446" y="1129100"/>
                  <a:pt x="2612446" y="1084352"/>
                </a:cubicBezTo>
                <a:cubicBezTo>
                  <a:pt x="2612446" y="1039604"/>
                  <a:pt x="2604056" y="997585"/>
                  <a:pt x="2587275" y="958294"/>
                </a:cubicBezTo>
                <a:cubicBezTo>
                  <a:pt x="2570495" y="919004"/>
                  <a:pt x="2547234" y="884488"/>
                  <a:pt x="2517494" y="854747"/>
                </a:cubicBezTo>
                <a:cubicBezTo>
                  <a:pt x="2487753" y="825006"/>
                  <a:pt x="2453237" y="801746"/>
                  <a:pt x="2413947" y="784966"/>
                </a:cubicBezTo>
                <a:cubicBezTo>
                  <a:pt x="2374656" y="768185"/>
                  <a:pt x="2332637" y="759795"/>
                  <a:pt x="2287889" y="759795"/>
                </a:cubicBezTo>
                <a:close/>
                <a:moveTo>
                  <a:pt x="2287889" y="700859"/>
                </a:moveTo>
                <a:cubicBezTo>
                  <a:pt x="2340822" y="700859"/>
                  <a:pt x="2390481" y="710818"/>
                  <a:pt x="2436866" y="730736"/>
                </a:cubicBezTo>
                <a:cubicBezTo>
                  <a:pt x="2483251" y="750654"/>
                  <a:pt x="2524042" y="778144"/>
                  <a:pt x="2559240" y="813206"/>
                </a:cubicBezTo>
                <a:cubicBezTo>
                  <a:pt x="2594438" y="848267"/>
                  <a:pt x="2621928" y="888990"/>
                  <a:pt x="2641709" y="935375"/>
                </a:cubicBezTo>
                <a:cubicBezTo>
                  <a:pt x="2661491" y="981760"/>
                  <a:pt x="2671382" y="1031419"/>
                  <a:pt x="2671382" y="1084352"/>
                </a:cubicBezTo>
                <a:cubicBezTo>
                  <a:pt x="2671382" y="1137285"/>
                  <a:pt x="2661491" y="1186944"/>
                  <a:pt x="2641709" y="1233329"/>
                </a:cubicBezTo>
                <a:cubicBezTo>
                  <a:pt x="2621928" y="1279714"/>
                  <a:pt x="2594438" y="1320437"/>
                  <a:pt x="2559240" y="1355498"/>
                </a:cubicBezTo>
                <a:cubicBezTo>
                  <a:pt x="2524042" y="1390560"/>
                  <a:pt x="2483251" y="1418049"/>
                  <a:pt x="2436866" y="1437968"/>
                </a:cubicBezTo>
                <a:cubicBezTo>
                  <a:pt x="2390481" y="1457886"/>
                  <a:pt x="2340822" y="1467845"/>
                  <a:pt x="2287889" y="1467845"/>
                </a:cubicBezTo>
                <a:cubicBezTo>
                  <a:pt x="2234956" y="1467845"/>
                  <a:pt x="2185297" y="1457886"/>
                  <a:pt x="2138912" y="1437968"/>
                </a:cubicBezTo>
                <a:cubicBezTo>
                  <a:pt x="2092527" y="1418049"/>
                  <a:pt x="2051804" y="1390560"/>
                  <a:pt x="2016743" y="1355498"/>
                </a:cubicBezTo>
                <a:cubicBezTo>
                  <a:pt x="1981681" y="1320437"/>
                  <a:pt x="1954192" y="1279714"/>
                  <a:pt x="1934274" y="1233329"/>
                </a:cubicBezTo>
                <a:cubicBezTo>
                  <a:pt x="1914355" y="1186944"/>
                  <a:pt x="1904396" y="1137285"/>
                  <a:pt x="1904396" y="1084352"/>
                </a:cubicBezTo>
                <a:cubicBezTo>
                  <a:pt x="1904396" y="1031419"/>
                  <a:pt x="1914355" y="981760"/>
                  <a:pt x="1934274" y="935375"/>
                </a:cubicBezTo>
                <a:cubicBezTo>
                  <a:pt x="1954192" y="888990"/>
                  <a:pt x="1981681" y="848267"/>
                  <a:pt x="2016743" y="813206"/>
                </a:cubicBezTo>
                <a:cubicBezTo>
                  <a:pt x="2051804" y="778144"/>
                  <a:pt x="2092527" y="750654"/>
                  <a:pt x="2138912" y="730736"/>
                </a:cubicBezTo>
                <a:cubicBezTo>
                  <a:pt x="2185297" y="710818"/>
                  <a:pt x="2234956" y="700859"/>
                  <a:pt x="2287889" y="700859"/>
                </a:cubicBezTo>
                <a:close/>
                <a:moveTo>
                  <a:pt x="2287889" y="641923"/>
                </a:moveTo>
                <a:cubicBezTo>
                  <a:pt x="2226770" y="641923"/>
                  <a:pt x="2169472" y="653383"/>
                  <a:pt x="2115993" y="676302"/>
                </a:cubicBezTo>
                <a:cubicBezTo>
                  <a:pt x="2062514" y="699222"/>
                  <a:pt x="2015515" y="730941"/>
                  <a:pt x="1974997" y="771459"/>
                </a:cubicBezTo>
                <a:cubicBezTo>
                  <a:pt x="1934478" y="811978"/>
                  <a:pt x="1902759" y="858977"/>
                  <a:pt x="1879840" y="912455"/>
                </a:cubicBezTo>
                <a:cubicBezTo>
                  <a:pt x="1856920" y="965934"/>
                  <a:pt x="1845460" y="1023233"/>
                  <a:pt x="1845460" y="1084352"/>
                </a:cubicBezTo>
                <a:cubicBezTo>
                  <a:pt x="1845460" y="1145471"/>
                  <a:pt x="1856920" y="1202769"/>
                  <a:pt x="1879840" y="1256248"/>
                </a:cubicBezTo>
                <a:cubicBezTo>
                  <a:pt x="1902759" y="1309727"/>
                  <a:pt x="1934478" y="1356726"/>
                  <a:pt x="1974997" y="1397244"/>
                </a:cubicBezTo>
                <a:cubicBezTo>
                  <a:pt x="2015515" y="1437763"/>
                  <a:pt x="2062514" y="1469482"/>
                  <a:pt x="2115993" y="1492401"/>
                </a:cubicBezTo>
                <a:cubicBezTo>
                  <a:pt x="2169472" y="1515321"/>
                  <a:pt x="2226770" y="1526781"/>
                  <a:pt x="2287889" y="1526781"/>
                </a:cubicBezTo>
                <a:cubicBezTo>
                  <a:pt x="2349008" y="1526781"/>
                  <a:pt x="2406307" y="1515321"/>
                  <a:pt x="2459786" y="1492401"/>
                </a:cubicBezTo>
                <a:cubicBezTo>
                  <a:pt x="2513264" y="1469482"/>
                  <a:pt x="2560263" y="1437763"/>
                  <a:pt x="2600782" y="1397244"/>
                </a:cubicBezTo>
                <a:cubicBezTo>
                  <a:pt x="2641300" y="1356726"/>
                  <a:pt x="2673019" y="1309727"/>
                  <a:pt x="2695938" y="1256248"/>
                </a:cubicBezTo>
                <a:cubicBezTo>
                  <a:pt x="2718858" y="1202769"/>
                  <a:pt x="2730318" y="1145471"/>
                  <a:pt x="2730318" y="1084352"/>
                </a:cubicBezTo>
                <a:cubicBezTo>
                  <a:pt x="2730318" y="1023233"/>
                  <a:pt x="2718858" y="965934"/>
                  <a:pt x="2695938" y="912455"/>
                </a:cubicBezTo>
                <a:cubicBezTo>
                  <a:pt x="2673019" y="858977"/>
                  <a:pt x="2641300" y="811978"/>
                  <a:pt x="2600782" y="771459"/>
                </a:cubicBezTo>
                <a:cubicBezTo>
                  <a:pt x="2560263" y="730941"/>
                  <a:pt x="2513264" y="699222"/>
                  <a:pt x="2459786" y="676302"/>
                </a:cubicBezTo>
                <a:cubicBezTo>
                  <a:pt x="2406307" y="653383"/>
                  <a:pt x="2349008" y="641923"/>
                  <a:pt x="2287889" y="641923"/>
                </a:cubicBezTo>
                <a:close/>
                <a:moveTo>
                  <a:pt x="2289412" y="0"/>
                </a:moveTo>
                <a:cubicBezTo>
                  <a:pt x="3553819" y="0"/>
                  <a:pt x="4578824" y="1012139"/>
                  <a:pt x="4578824" y="2260676"/>
                </a:cubicBezTo>
                <a:cubicBezTo>
                  <a:pt x="4578824" y="3509213"/>
                  <a:pt x="3553819" y="4521352"/>
                  <a:pt x="2289412" y="4521352"/>
                </a:cubicBezTo>
                <a:cubicBezTo>
                  <a:pt x="1025005" y="4521352"/>
                  <a:pt x="0" y="3509213"/>
                  <a:pt x="0" y="2260676"/>
                </a:cubicBezTo>
                <a:cubicBezTo>
                  <a:pt x="0" y="1012139"/>
                  <a:pt x="1025005" y="0"/>
                  <a:pt x="2289412" y="0"/>
                </a:cubicBezTo>
                <a:close/>
              </a:path>
            </a:pathLst>
          </a:custGeom>
          <a:pattFill prst="wdDnDiag">
            <a:fgClr>
              <a:srgbClr val="CC0000"/>
            </a:fgClr>
            <a:bgClr>
              <a:srgbClr val="C00000"/>
            </a:bgClr>
          </a:pattFill>
          <a:ln w="571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4" name="TextBox 13">
            <a:extLst>
              <a:ext uri="{FF2B5EF4-FFF2-40B4-BE49-F238E27FC236}">
                <a16:creationId xmlns:a16="http://schemas.microsoft.com/office/drawing/2014/main" id="{2C6A598B-400C-BF26-942A-F54951F18C7D}"/>
              </a:ext>
              <a:ext uri="{C183D7F6-B498-43B3-948B-1728B52AA6E4}">
                <adec:decorative xmlns:adec="http://schemas.microsoft.com/office/drawing/2017/decorative" val="1"/>
              </a:ext>
            </a:extLst>
          </p:cNvPr>
          <p:cNvSpPr txBox="1"/>
          <p:nvPr/>
        </p:nvSpPr>
        <p:spPr bwMode="auto">
          <a:xfrm>
            <a:off x="689460" y="3530372"/>
            <a:ext cx="4303663" cy="1538883"/>
          </a:xfrm>
          <a:prstGeom prst="rect">
            <a:avLst/>
          </a:prstGeom>
          <a:noFill/>
          <a:ln w="9525">
            <a:noFill/>
            <a:miter lim="800000"/>
            <a:headEnd/>
            <a:tailEnd/>
          </a:ln>
          <a:effectLst/>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a:ea typeface="+mn-ea"/>
                <a:cs typeface="Arial"/>
              </a:rPr>
              <a:t>Funding Lost: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a:ea typeface="+mn-ea"/>
                <a:cs typeface="Arial"/>
              </a:rPr>
              <a:t>-$3.5</a:t>
            </a:r>
            <a:r>
              <a:rPr lang="en-US" sz="2800" dirty="0">
                <a:solidFill>
                  <a:srgbClr val="FFFFFF"/>
                </a:solidFill>
                <a:latin typeface="Arial"/>
                <a:ea typeface="+mn-ea"/>
                <a:cs typeface="Arial"/>
              </a:rPr>
              <a:t> billion</a:t>
            </a:r>
            <a:r>
              <a:rPr kumimoji="0" lang="en-US" sz="2800" b="1" i="0" u="none" strike="noStrike" kern="1200" cap="none" spc="0" normalizeH="0" baseline="0" noProof="0" dirty="0">
                <a:ln>
                  <a:noFill/>
                </a:ln>
                <a:solidFill>
                  <a:srgbClr val="FFFFFF"/>
                </a:solidFill>
                <a:effectLst/>
                <a:uLnTx/>
                <a:uFillTx/>
                <a:latin typeface="Arial"/>
                <a:ea typeface="+mn-ea"/>
                <a:cs typeface="Arial"/>
              </a:rPr>
              <a:t> annually</a:t>
            </a:r>
            <a:endPar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FFFFFF"/>
                </a:solidFill>
                <a:effectLst/>
                <a:uLnTx/>
                <a:uFillTx/>
                <a:latin typeface="Arial"/>
                <a:ea typeface="+mn-ea"/>
                <a:cs typeface="Arial"/>
              </a:rPr>
              <a:t>(estimated)</a:t>
            </a:r>
          </a:p>
        </p:txBody>
      </p:sp>
      <p:sp>
        <p:nvSpPr>
          <p:cNvPr id="2" name="Slide Number Placeholder 1">
            <a:extLst>
              <a:ext uri="{FF2B5EF4-FFF2-40B4-BE49-F238E27FC236}">
                <a16:creationId xmlns:a16="http://schemas.microsoft.com/office/drawing/2014/main" id="{CEDF7501-2FA2-7F2F-A7A5-E7124EFA4E77}"/>
              </a:ext>
              <a:ext uri="{C183D7F6-B498-43B3-948B-1728B52AA6E4}">
                <adec:decorative xmlns:adec="http://schemas.microsoft.com/office/drawing/2017/decorative" val="1"/>
              </a:ext>
            </a:extLst>
          </p:cNvPr>
          <p:cNvSpPr>
            <a:spLocks noGrp="1"/>
          </p:cNvSpPr>
          <p:nvPr>
            <p:ph type="sldNum" sz="quarter" idx="13"/>
          </p:nvPr>
        </p:nvSpPr>
        <p:spPr>
          <a:xfrm>
            <a:off x="10734260" y="6356351"/>
            <a:ext cx="848139" cy="365125"/>
          </a:xfrm>
        </p:spPr>
        <p:txBody>
          <a:bodyPr/>
          <a:lstStyle/>
          <a:p>
            <a:pPr>
              <a:defRPr/>
            </a:pPr>
            <a:fld id="{B543FC28-71BB-4923-9EC4-7D01669BF51C}" type="slidenum">
              <a:rPr lang="en-US" smtClean="0"/>
              <a:pPr>
                <a:defRPr/>
              </a:pPr>
              <a:t>9</a:t>
            </a:fld>
            <a:endParaRPr lang="en-US" dirty="0"/>
          </a:p>
        </p:txBody>
      </p:sp>
      <p:sp>
        <p:nvSpPr>
          <p:cNvPr id="5" name="TextBox 4">
            <a:extLst>
              <a:ext uri="{FF2B5EF4-FFF2-40B4-BE49-F238E27FC236}">
                <a16:creationId xmlns:a16="http://schemas.microsoft.com/office/drawing/2014/main" id="{5FF9EDFE-D738-B5E7-BD63-93F078A0AE51}"/>
              </a:ext>
            </a:extLst>
          </p:cNvPr>
          <p:cNvSpPr txBox="1"/>
          <p:nvPr/>
        </p:nvSpPr>
        <p:spPr>
          <a:xfrm>
            <a:off x="231648" y="6341005"/>
            <a:ext cx="10085169" cy="338554"/>
          </a:xfrm>
          <a:prstGeom prst="rect">
            <a:avLst/>
          </a:prstGeom>
          <a:noFill/>
        </p:spPr>
        <p:txBody>
          <a:bodyPr wrap="square" rtlCol="0">
            <a:spAutoFit/>
          </a:bodyPr>
          <a:lstStyle/>
          <a:p>
            <a:r>
              <a:rPr lang="en-US" sz="1600" b="0" dirty="0">
                <a:solidFill>
                  <a:schemeClr val="tx1"/>
                </a:solidFill>
              </a:rPr>
              <a:t>*Dates and amounts are subject to change, based on federal guidance and ongoing analysis.</a:t>
            </a:r>
          </a:p>
        </p:txBody>
      </p:sp>
    </p:spTree>
    <p:extLst>
      <p:ext uri="{BB962C8B-B14F-4D97-AF65-F5344CB8AC3E}">
        <p14:creationId xmlns:p14="http://schemas.microsoft.com/office/powerpoint/2010/main" val="23847270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8B056-DC11-B1A7-3F47-B1848FCB7490}"/>
            </a:ext>
          </a:extLst>
        </p:cNvPr>
        <p:cNvGrpSpPr/>
        <p:nvPr/>
      </p:nvGrpSpPr>
      <p:grpSpPr>
        <a:xfrm>
          <a:off x="0" y="0"/>
          <a:ext cx="0" cy="0"/>
          <a:chOff x="0" y="0"/>
          <a:chExt cx="0" cy="0"/>
        </a:xfrm>
      </p:grpSpPr>
      <p:sp>
        <p:nvSpPr>
          <p:cNvPr id="50" name="Title 49">
            <a:extLst>
              <a:ext uri="{FF2B5EF4-FFF2-40B4-BE49-F238E27FC236}">
                <a16:creationId xmlns:a16="http://schemas.microsoft.com/office/drawing/2014/main" id="{F96B7FED-D566-B9A5-3338-21DE82CD223F}"/>
              </a:ext>
            </a:extLst>
          </p:cNvPr>
          <p:cNvSpPr>
            <a:spLocks noGrp="1"/>
          </p:cNvSpPr>
          <p:nvPr>
            <p:ph type="title"/>
          </p:nvPr>
        </p:nvSpPr>
        <p:spPr>
          <a:xfrm>
            <a:off x="231648" y="279210"/>
            <a:ext cx="11684000" cy="307777"/>
          </a:xfrm>
        </p:spPr>
        <p:txBody>
          <a:bodyPr/>
          <a:lstStyle/>
          <a:p>
            <a:r>
              <a:rPr lang="en-US" dirty="0">
                <a:solidFill>
                  <a:schemeClr val="tx1"/>
                </a:solidFill>
                <a:latin typeface="Arial"/>
                <a:cs typeface="Arial"/>
              </a:rPr>
              <a:t>What Are the Biggest </a:t>
            </a:r>
            <a:r>
              <a:rPr lang="en-US" u="sng" dirty="0">
                <a:solidFill>
                  <a:schemeClr val="tx1"/>
                </a:solidFill>
                <a:latin typeface="Arial"/>
                <a:cs typeface="Arial"/>
              </a:rPr>
              <a:t>Eligibility</a:t>
            </a:r>
            <a:r>
              <a:rPr lang="en-US" dirty="0">
                <a:solidFill>
                  <a:schemeClr val="tx1"/>
                </a:solidFill>
                <a:latin typeface="Arial"/>
                <a:cs typeface="Arial"/>
              </a:rPr>
              <a:t> Changes from OB3?</a:t>
            </a:r>
            <a:endParaRPr lang="en-US" dirty="0">
              <a:solidFill>
                <a:schemeClr val="tx1"/>
              </a:solidFill>
            </a:endParaRPr>
          </a:p>
        </p:txBody>
      </p:sp>
      <p:sp>
        <p:nvSpPr>
          <p:cNvPr id="48" name="Rectangle 47">
            <a:extLst>
              <a:ext uri="{FF2B5EF4-FFF2-40B4-BE49-F238E27FC236}">
                <a16:creationId xmlns:a16="http://schemas.microsoft.com/office/drawing/2014/main" id="{60CC4069-B57C-B6FD-47C0-887C0E6F2DE1}"/>
              </a:ext>
              <a:ext uri="{C183D7F6-B498-43B3-948B-1728B52AA6E4}">
                <adec:decorative xmlns:adec="http://schemas.microsoft.com/office/drawing/2017/decorative" val="0"/>
              </a:ext>
            </a:extLst>
          </p:cNvPr>
          <p:cNvSpPr/>
          <p:nvPr/>
        </p:nvSpPr>
        <p:spPr>
          <a:xfrm>
            <a:off x="0" y="11497"/>
            <a:ext cx="12192000" cy="215444"/>
          </a:xfrm>
          <a:prstGeom prst="rect">
            <a:avLst/>
          </a:prstGeom>
          <a:solidFill>
            <a:srgbClr val="FF9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FOR DISCUSSION ONLY. SUBJECT TO CHANGE BASED ON CMS GUIDANCE AND FURTHER ANALYSIS.</a:t>
            </a:r>
            <a:endParaRPr kumimoji="0" lang="en-US"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0" name="Left Brace 39">
            <a:extLst>
              <a:ext uri="{FF2B5EF4-FFF2-40B4-BE49-F238E27FC236}">
                <a16:creationId xmlns:a16="http://schemas.microsoft.com/office/drawing/2014/main" id="{DDC2FB63-B55F-8A18-D283-C82A66ABBDFC}"/>
              </a:ext>
              <a:ext uri="{C183D7F6-B498-43B3-948B-1728B52AA6E4}">
                <adec:decorative xmlns:adec="http://schemas.microsoft.com/office/drawing/2017/decorative" val="1"/>
              </a:ext>
            </a:extLst>
          </p:cNvPr>
          <p:cNvSpPr/>
          <p:nvPr/>
        </p:nvSpPr>
        <p:spPr>
          <a:xfrm>
            <a:off x="3046699" y="1474194"/>
            <a:ext cx="442080" cy="4128768"/>
          </a:xfrm>
          <a:prstGeom prst="leftBrace">
            <a:avLst>
              <a:gd name="adj1" fmla="val 79499"/>
              <a:gd name="adj2" fmla="val 50000"/>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6" name="Oval 15">
            <a:extLst>
              <a:ext uri="{FF2B5EF4-FFF2-40B4-BE49-F238E27FC236}">
                <a16:creationId xmlns:a16="http://schemas.microsoft.com/office/drawing/2014/main" id="{9BEE2312-EBD0-0F65-05C3-38FCFF688705}"/>
              </a:ext>
              <a:ext uri="{C183D7F6-B498-43B3-948B-1728B52AA6E4}">
                <adec:decorative xmlns:adec="http://schemas.microsoft.com/office/drawing/2017/decorative" val="1"/>
              </a:ext>
            </a:extLst>
          </p:cNvPr>
          <p:cNvSpPr/>
          <p:nvPr/>
        </p:nvSpPr>
        <p:spPr>
          <a:xfrm>
            <a:off x="3616922" y="831540"/>
            <a:ext cx="902093" cy="902093"/>
          </a:xfrm>
          <a:prstGeom prst="ellipse">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7" name="Rectangle: Rounded Corners 16">
            <a:extLst>
              <a:ext uri="{FF2B5EF4-FFF2-40B4-BE49-F238E27FC236}">
                <a16:creationId xmlns:a16="http://schemas.microsoft.com/office/drawing/2014/main" id="{9C361412-7383-7935-D5B1-66CB15653A80}"/>
              </a:ext>
              <a:ext uri="{C183D7F6-B498-43B3-948B-1728B52AA6E4}">
                <adec:decorative xmlns:adec="http://schemas.microsoft.com/office/drawing/2017/decorative" val="1"/>
              </a:ext>
            </a:extLst>
          </p:cNvPr>
          <p:cNvSpPr/>
          <p:nvPr/>
        </p:nvSpPr>
        <p:spPr>
          <a:xfrm>
            <a:off x="4194656" y="949358"/>
            <a:ext cx="7352520" cy="674462"/>
          </a:xfrm>
          <a:prstGeom prst="round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0" name="TextBox 9">
            <a:extLst>
              <a:ext uri="{FF2B5EF4-FFF2-40B4-BE49-F238E27FC236}">
                <a16:creationId xmlns:a16="http://schemas.microsoft.com/office/drawing/2014/main" id="{142B4677-03C0-A159-7505-EE328A412C34}"/>
              </a:ext>
            </a:extLst>
          </p:cNvPr>
          <p:cNvSpPr txBox="1"/>
          <p:nvPr/>
        </p:nvSpPr>
        <p:spPr>
          <a:xfrm>
            <a:off x="347870" y="2832860"/>
            <a:ext cx="2615465" cy="1323439"/>
          </a:xfrm>
          <a:prstGeom prst="rect">
            <a:avLst/>
          </a:prstGeom>
          <a:noFill/>
        </p:spPr>
        <p:txBody>
          <a:bodyPr wrap="square" rtlCol="0">
            <a:spAutoFit/>
          </a:bodyPr>
          <a:lstStyle/>
          <a:p>
            <a:pPr algn="ctr"/>
            <a:r>
              <a:rPr lang="en-US" sz="2000" dirty="0">
                <a:solidFill>
                  <a:schemeClr val="tx1"/>
                </a:solidFill>
              </a:rPr>
              <a:t>Upcoming Changes to MassHealth Eligibility</a:t>
            </a:r>
          </a:p>
          <a:p>
            <a:pPr algn="ctr"/>
            <a:r>
              <a:rPr lang="en-US" sz="2000" dirty="0">
                <a:solidFill>
                  <a:schemeClr val="tx1"/>
                </a:solidFill>
              </a:rPr>
              <a:t>Due to OB3</a:t>
            </a:r>
          </a:p>
        </p:txBody>
      </p:sp>
      <p:sp>
        <p:nvSpPr>
          <p:cNvPr id="13" name="Title 1">
            <a:extLst>
              <a:ext uri="{FF2B5EF4-FFF2-40B4-BE49-F238E27FC236}">
                <a16:creationId xmlns:a16="http://schemas.microsoft.com/office/drawing/2014/main" id="{15E8FB11-F037-32B7-6CA8-9A5397DA662C}"/>
              </a:ext>
            </a:extLst>
          </p:cNvPr>
          <p:cNvSpPr txBox="1">
            <a:spLocks/>
          </p:cNvSpPr>
          <p:nvPr/>
        </p:nvSpPr>
        <p:spPr>
          <a:xfrm>
            <a:off x="4488854" y="1011236"/>
            <a:ext cx="1280984" cy="553998"/>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dirty="0">
                <a:ln>
                  <a:noFill/>
                </a:ln>
                <a:solidFill>
                  <a:srgbClr val="002960"/>
                </a:solidFill>
                <a:effectLst/>
                <a:uLnTx/>
                <a:uFillTx/>
                <a:latin typeface="Arial"/>
                <a:ea typeface="+mj-ea"/>
                <a:cs typeface="Arial"/>
              </a:rPr>
              <a:t>OCT</a:t>
            </a:r>
            <a:r>
              <a:rPr lang="en-US" sz="1800" dirty="0">
                <a:solidFill>
                  <a:srgbClr val="002960"/>
                </a:solidFill>
                <a:latin typeface="Arial"/>
                <a:cs typeface="Arial"/>
              </a:rPr>
              <a:t>OBER</a:t>
            </a:r>
            <a:r>
              <a:rPr kumimoji="0" lang="en-US" sz="1800" b="1" i="0" u="none" strike="noStrike" kern="1200" cap="none" spc="0" normalizeH="0" baseline="0" noProof="0" dirty="0">
                <a:ln>
                  <a:noFill/>
                </a:ln>
                <a:solidFill>
                  <a:srgbClr val="002960"/>
                </a:solidFill>
                <a:effectLst/>
                <a:uLnTx/>
                <a:uFillTx/>
                <a:latin typeface="Arial"/>
                <a:ea typeface="+mj-ea"/>
                <a:cs typeface="Arial"/>
              </a:rPr>
              <a:t> 2026</a:t>
            </a:r>
            <a:endParaRPr kumimoji="0" lang="en-US" sz="1800" b="0" i="0" u="none" strike="noStrike" kern="1200" cap="none" spc="0" normalizeH="0" baseline="0" noProof="0" dirty="0">
              <a:ln>
                <a:noFill/>
              </a:ln>
              <a:solidFill>
                <a:srgbClr val="002960"/>
              </a:solidFill>
              <a:effectLst/>
              <a:uLnTx/>
              <a:uFillTx/>
              <a:latin typeface="Arial"/>
              <a:ea typeface="+mj-ea"/>
              <a:cs typeface="Arial"/>
            </a:endParaRPr>
          </a:p>
        </p:txBody>
      </p:sp>
      <p:sp>
        <p:nvSpPr>
          <p:cNvPr id="18" name="Title 1">
            <a:extLst>
              <a:ext uri="{FF2B5EF4-FFF2-40B4-BE49-F238E27FC236}">
                <a16:creationId xmlns:a16="http://schemas.microsoft.com/office/drawing/2014/main" id="{E3473547-5C83-3D6E-5231-744E0830D934}"/>
              </a:ext>
            </a:extLst>
          </p:cNvPr>
          <p:cNvSpPr txBox="1">
            <a:spLocks/>
          </p:cNvSpPr>
          <p:nvPr/>
        </p:nvSpPr>
        <p:spPr>
          <a:xfrm>
            <a:off x="5877679" y="1148089"/>
            <a:ext cx="5299835" cy="276999"/>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dirty="0">
                <a:ln>
                  <a:noFill/>
                </a:ln>
                <a:solidFill>
                  <a:srgbClr val="002960"/>
                </a:solidFill>
                <a:effectLst/>
                <a:uLnTx/>
                <a:uFillTx/>
                <a:latin typeface="Arial"/>
                <a:ea typeface="+mj-ea"/>
                <a:cs typeface="Arial"/>
              </a:rPr>
              <a:t>Coverage Changes for Certain Immigrants</a:t>
            </a:r>
            <a:endParaRPr kumimoji="0" lang="en-US" sz="1800" b="0" i="0" u="none" strike="noStrike" kern="1200" cap="none" spc="0" normalizeH="0" baseline="0" noProof="0" dirty="0">
              <a:ln>
                <a:noFill/>
              </a:ln>
              <a:solidFill>
                <a:srgbClr val="002960"/>
              </a:solidFill>
              <a:effectLst/>
              <a:uLnTx/>
              <a:uFillTx/>
              <a:latin typeface="Arial"/>
              <a:ea typeface="+mj-ea"/>
              <a:cs typeface="Arial"/>
            </a:endParaRPr>
          </a:p>
        </p:txBody>
      </p:sp>
      <p:sp>
        <p:nvSpPr>
          <p:cNvPr id="19" name="Oval 18">
            <a:extLst>
              <a:ext uri="{FF2B5EF4-FFF2-40B4-BE49-F238E27FC236}">
                <a16:creationId xmlns:a16="http://schemas.microsoft.com/office/drawing/2014/main" id="{1157A6B9-3903-B99F-7137-882F19823642}"/>
              </a:ext>
              <a:ext uri="{C183D7F6-B498-43B3-948B-1728B52AA6E4}">
                <adec:decorative xmlns:adec="http://schemas.microsoft.com/office/drawing/2017/decorative" val="1"/>
              </a:ext>
            </a:extLst>
          </p:cNvPr>
          <p:cNvSpPr/>
          <p:nvPr/>
        </p:nvSpPr>
        <p:spPr>
          <a:xfrm>
            <a:off x="3680277" y="912733"/>
            <a:ext cx="747712" cy="74771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20" name="Graphic 19">
            <a:extLst>
              <a:ext uri="{FF2B5EF4-FFF2-40B4-BE49-F238E27FC236}">
                <a16:creationId xmlns:a16="http://schemas.microsoft.com/office/drawing/2014/main" id="{B903AB27-1027-67DE-F752-EC5029091FC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789833" y="1042167"/>
            <a:ext cx="528600" cy="528600"/>
          </a:xfrm>
          <a:prstGeom prst="rect">
            <a:avLst/>
          </a:prstGeom>
        </p:spPr>
      </p:pic>
      <p:cxnSp>
        <p:nvCxnSpPr>
          <p:cNvPr id="36" name="Straight Connector 35">
            <a:extLst>
              <a:ext uri="{FF2B5EF4-FFF2-40B4-BE49-F238E27FC236}">
                <a16:creationId xmlns:a16="http://schemas.microsoft.com/office/drawing/2014/main" id="{BFF38BDE-9374-2078-1402-7C5F462BCB13}"/>
              </a:ext>
              <a:ext uri="{C183D7F6-B498-43B3-948B-1728B52AA6E4}">
                <adec:decorative xmlns:adec="http://schemas.microsoft.com/office/drawing/2017/decorative" val="1"/>
              </a:ext>
            </a:extLst>
          </p:cNvPr>
          <p:cNvCxnSpPr>
            <a:cxnSpLocks/>
          </p:cNvCxnSpPr>
          <p:nvPr/>
        </p:nvCxnSpPr>
        <p:spPr>
          <a:xfrm>
            <a:off x="5715923" y="982843"/>
            <a:ext cx="0" cy="607492"/>
          </a:xfrm>
          <a:prstGeom prst="line">
            <a:avLst/>
          </a:prstGeom>
          <a:ln w="28575">
            <a:solidFill>
              <a:srgbClr val="FFFFFF"/>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0686CDF7-857A-9452-C317-42798ACD4D28}"/>
              </a:ext>
              <a:ext uri="{C183D7F6-B498-43B3-948B-1728B52AA6E4}">
                <adec:decorative xmlns:adec="http://schemas.microsoft.com/office/drawing/2017/decorative" val="1"/>
              </a:ext>
            </a:extLst>
          </p:cNvPr>
          <p:cNvSpPr/>
          <p:nvPr/>
        </p:nvSpPr>
        <p:spPr>
          <a:xfrm>
            <a:off x="3616922" y="1930767"/>
            <a:ext cx="902093" cy="902093"/>
          </a:xfrm>
          <a:prstGeom prst="ellipse">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6" name="Rectangle: Rounded Corners 5">
            <a:extLst>
              <a:ext uri="{FF2B5EF4-FFF2-40B4-BE49-F238E27FC236}">
                <a16:creationId xmlns:a16="http://schemas.microsoft.com/office/drawing/2014/main" id="{539FF3FD-330F-DBB5-0F22-615D8031BA7F}"/>
              </a:ext>
              <a:ext uri="{C183D7F6-B498-43B3-948B-1728B52AA6E4}">
                <adec:decorative xmlns:adec="http://schemas.microsoft.com/office/drawing/2017/decorative" val="1"/>
              </a:ext>
            </a:extLst>
          </p:cNvPr>
          <p:cNvSpPr/>
          <p:nvPr/>
        </p:nvSpPr>
        <p:spPr>
          <a:xfrm>
            <a:off x="4194656" y="2048585"/>
            <a:ext cx="7352520" cy="674462"/>
          </a:xfrm>
          <a:prstGeom prst="roundRect">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8" name="Oval 7">
            <a:extLst>
              <a:ext uri="{FF2B5EF4-FFF2-40B4-BE49-F238E27FC236}">
                <a16:creationId xmlns:a16="http://schemas.microsoft.com/office/drawing/2014/main" id="{6D89054F-BEF7-9D48-9464-DA5210BE94EE}"/>
              </a:ext>
              <a:ext uri="{C183D7F6-B498-43B3-948B-1728B52AA6E4}">
                <adec:decorative xmlns:adec="http://schemas.microsoft.com/office/drawing/2017/decorative" val="1"/>
              </a:ext>
            </a:extLst>
          </p:cNvPr>
          <p:cNvSpPr/>
          <p:nvPr/>
        </p:nvSpPr>
        <p:spPr>
          <a:xfrm>
            <a:off x="3680277" y="2011960"/>
            <a:ext cx="747712" cy="74771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38" name="Straight Connector 37">
            <a:extLst>
              <a:ext uri="{FF2B5EF4-FFF2-40B4-BE49-F238E27FC236}">
                <a16:creationId xmlns:a16="http://schemas.microsoft.com/office/drawing/2014/main" id="{CD4D0085-9C3D-7E9C-B1AF-F560EF137C54}"/>
              </a:ext>
              <a:ext uri="{C183D7F6-B498-43B3-948B-1728B52AA6E4}">
                <adec:decorative xmlns:adec="http://schemas.microsoft.com/office/drawing/2017/decorative" val="1"/>
              </a:ext>
            </a:extLst>
          </p:cNvPr>
          <p:cNvCxnSpPr>
            <a:cxnSpLocks/>
          </p:cNvCxnSpPr>
          <p:nvPr/>
        </p:nvCxnSpPr>
        <p:spPr>
          <a:xfrm>
            <a:off x="5667808" y="2082070"/>
            <a:ext cx="0" cy="607492"/>
          </a:xfrm>
          <a:prstGeom prst="line">
            <a:avLst/>
          </a:prstGeom>
          <a:ln w="28575">
            <a:solidFill>
              <a:srgbClr val="FFFFFF"/>
            </a:solidFill>
          </a:ln>
        </p:spPr>
        <p:style>
          <a:lnRef idx="1">
            <a:schemeClr val="accent1"/>
          </a:lnRef>
          <a:fillRef idx="0">
            <a:schemeClr val="accent1"/>
          </a:fillRef>
          <a:effectRef idx="0">
            <a:schemeClr val="accent1"/>
          </a:effectRef>
          <a:fontRef idx="minor">
            <a:schemeClr val="tx1"/>
          </a:fontRef>
        </p:style>
      </p:cxnSp>
      <p:sp>
        <p:nvSpPr>
          <p:cNvPr id="53" name="Title 1">
            <a:extLst>
              <a:ext uri="{FF2B5EF4-FFF2-40B4-BE49-F238E27FC236}">
                <a16:creationId xmlns:a16="http://schemas.microsoft.com/office/drawing/2014/main" id="{CBF854C4-18E6-BB29-9D88-E93951D1E4D1}"/>
              </a:ext>
            </a:extLst>
          </p:cNvPr>
          <p:cNvSpPr txBox="1">
            <a:spLocks/>
          </p:cNvSpPr>
          <p:nvPr/>
        </p:nvSpPr>
        <p:spPr>
          <a:xfrm>
            <a:off x="4488854" y="2122305"/>
            <a:ext cx="1187552" cy="553998"/>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dirty="0">
                <a:ln>
                  <a:noFill/>
                </a:ln>
                <a:solidFill>
                  <a:srgbClr val="002960"/>
                </a:solidFill>
                <a:effectLst/>
                <a:uLnTx/>
                <a:uFillTx/>
                <a:latin typeface="Arial"/>
                <a:ea typeface="+mj-ea"/>
                <a:cs typeface="Arial"/>
              </a:rPr>
              <a:t>JAN</a:t>
            </a:r>
            <a:r>
              <a:rPr lang="en-US" sz="1800" dirty="0">
                <a:solidFill>
                  <a:srgbClr val="002960"/>
                </a:solidFill>
                <a:latin typeface="Arial"/>
                <a:cs typeface="Arial"/>
              </a:rPr>
              <a:t>UARY</a:t>
            </a:r>
            <a:r>
              <a:rPr kumimoji="0" lang="en-US" sz="1800" b="1" i="0" u="none" strike="noStrike" kern="1200" cap="none" spc="0" normalizeH="0" baseline="0" noProof="0" dirty="0">
                <a:ln>
                  <a:noFill/>
                </a:ln>
                <a:solidFill>
                  <a:srgbClr val="002960"/>
                </a:solidFill>
                <a:effectLst/>
                <a:uLnTx/>
                <a:uFillTx/>
                <a:latin typeface="Arial"/>
                <a:ea typeface="+mj-ea"/>
                <a:cs typeface="Arial"/>
              </a:rPr>
              <a:t> 2027</a:t>
            </a:r>
            <a:endParaRPr kumimoji="0" lang="en-US" sz="1800" b="0" i="0" u="none" strike="noStrike" kern="1200" cap="none" spc="0" normalizeH="0" baseline="0" noProof="0" dirty="0">
              <a:ln>
                <a:noFill/>
              </a:ln>
              <a:solidFill>
                <a:srgbClr val="002960"/>
              </a:solidFill>
              <a:effectLst/>
              <a:uLnTx/>
              <a:uFillTx/>
              <a:latin typeface="Arial"/>
              <a:ea typeface="+mj-ea"/>
              <a:cs typeface="Arial"/>
            </a:endParaRPr>
          </a:p>
        </p:txBody>
      </p:sp>
      <p:sp>
        <p:nvSpPr>
          <p:cNvPr id="51" name="Title 1">
            <a:extLst>
              <a:ext uri="{FF2B5EF4-FFF2-40B4-BE49-F238E27FC236}">
                <a16:creationId xmlns:a16="http://schemas.microsoft.com/office/drawing/2014/main" id="{58ADA9E7-D1FD-9A81-2738-A5AF4719458F}"/>
              </a:ext>
            </a:extLst>
          </p:cNvPr>
          <p:cNvSpPr txBox="1">
            <a:spLocks/>
          </p:cNvSpPr>
          <p:nvPr/>
        </p:nvSpPr>
        <p:spPr>
          <a:xfrm>
            <a:off x="5915159" y="2125268"/>
            <a:ext cx="5747177" cy="507831"/>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dirty="0">
                <a:ln>
                  <a:noFill/>
                </a:ln>
                <a:solidFill>
                  <a:srgbClr val="002960"/>
                </a:solidFill>
                <a:effectLst/>
                <a:uLnTx/>
                <a:uFillTx/>
                <a:latin typeface="Arial"/>
                <a:ea typeface="+mj-ea"/>
                <a:cs typeface="Arial"/>
              </a:rPr>
              <a:t>Retroactive Coverage is Shortened</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500" b="0" i="0" u="none" strike="noStrike" kern="1200" cap="none" spc="0" normalizeH="0" baseline="0" noProof="0" dirty="0">
                <a:ln>
                  <a:noFill/>
                </a:ln>
                <a:solidFill>
                  <a:srgbClr val="002960"/>
                </a:solidFill>
                <a:effectLst/>
                <a:uLnTx/>
                <a:uFillTx/>
                <a:latin typeface="Arial"/>
                <a:ea typeface="+mj-ea"/>
                <a:cs typeface="Arial"/>
              </a:rPr>
              <a:t>Reduced to 1 month for expansion adults and 2 months for others</a:t>
            </a:r>
          </a:p>
        </p:txBody>
      </p:sp>
      <p:sp>
        <p:nvSpPr>
          <p:cNvPr id="22" name="Oval 21">
            <a:extLst>
              <a:ext uri="{FF2B5EF4-FFF2-40B4-BE49-F238E27FC236}">
                <a16:creationId xmlns:a16="http://schemas.microsoft.com/office/drawing/2014/main" id="{4BCE0149-80C6-F262-FDC8-4EE2F723D212}"/>
              </a:ext>
              <a:ext uri="{C183D7F6-B498-43B3-948B-1728B52AA6E4}">
                <adec:decorative xmlns:adec="http://schemas.microsoft.com/office/drawing/2017/decorative" val="1"/>
              </a:ext>
            </a:extLst>
          </p:cNvPr>
          <p:cNvSpPr/>
          <p:nvPr/>
        </p:nvSpPr>
        <p:spPr>
          <a:xfrm>
            <a:off x="3616922" y="3029994"/>
            <a:ext cx="902093" cy="902093"/>
          </a:xfrm>
          <a:prstGeom prst="ellipse">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3" name="Rectangle: Rounded Corners 22">
            <a:extLst>
              <a:ext uri="{FF2B5EF4-FFF2-40B4-BE49-F238E27FC236}">
                <a16:creationId xmlns:a16="http://schemas.microsoft.com/office/drawing/2014/main" id="{77321899-515A-5FB8-29C8-D113F619C050}"/>
              </a:ext>
              <a:ext uri="{C183D7F6-B498-43B3-948B-1728B52AA6E4}">
                <adec:decorative xmlns:adec="http://schemas.microsoft.com/office/drawing/2017/decorative" val="1"/>
              </a:ext>
            </a:extLst>
          </p:cNvPr>
          <p:cNvSpPr/>
          <p:nvPr/>
        </p:nvSpPr>
        <p:spPr>
          <a:xfrm>
            <a:off x="4194656" y="3147812"/>
            <a:ext cx="7352520" cy="674462"/>
          </a:xfrm>
          <a:prstGeom prst="round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3" name="Title 1">
            <a:extLst>
              <a:ext uri="{FF2B5EF4-FFF2-40B4-BE49-F238E27FC236}">
                <a16:creationId xmlns:a16="http://schemas.microsoft.com/office/drawing/2014/main" id="{627249D7-5A2B-6914-4278-402A79CF62E7}"/>
              </a:ext>
            </a:extLst>
          </p:cNvPr>
          <p:cNvSpPr txBox="1">
            <a:spLocks/>
          </p:cNvSpPr>
          <p:nvPr/>
        </p:nvSpPr>
        <p:spPr>
          <a:xfrm>
            <a:off x="4481192" y="3208043"/>
            <a:ext cx="1173143" cy="553998"/>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dirty="0">
                <a:ln>
                  <a:noFill/>
                </a:ln>
                <a:solidFill>
                  <a:srgbClr val="002960"/>
                </a:solidFill>
                <a:effectLst/>
                <a:uLnTx/>
                <a:uFillTx/>
                <a:latin typeface="Arial"/>
                <a:ea typeface="+mj-ea"/>
                <a:cs typeface="Arial"/>
              </a:rPr>
              <a:t>JANUARY 2027</a:t>
            </a:r>
            <a:endParaRPr kumimoji="0" lang="en-US" sz="1800" b="0" i="0" u="none" strike="noStrike" kern="1200" cap="none" spc="0" normalizeH="0" baseline="0" noProof="0" dirty="0">
              <a:ln>
                <a:noFill/>
              </a:ln>
              <a:solidFill>
                <a:srgbClr val="002960"/>
              </a:solidFill>
              <a:effectLst/>
              <a:uLnTx/>
              <a:uFillTx/>
              <a:latin typeface="Arial"/>
              <a:ea typeface="+mj-ea"/>
              <a:cs typeface="Arial"/>
            </a:endParaRPr>
          </a:p>
        </p:txBody>
      </p:sp>
      <p:sp>
        <p:nvSpPr>
          <p:cNvPr id="24" name="Title 1">
            <a:extLst>
              <a:ext uri="{FF2B5EF4-FFF2-40B4-BE49-F238E27FC236}">
                <a16:creationId xmlns:a16="http://schemas.microsoft.com/office/drawing/2014/main" id="{65EFA3E0-44AA-1F22-1594-EA98B5C63DAE}"/>
              </a:ext>
            </a:extLst>
          </p:cNvPr>
          <p:cNvSpPr txBox="1">
            <a:spLocks/>
          </p:cNvSpPr>
          <p:nvPr/>
        </p:nvSpPr>
        <p:spPr>
          <a:xfrm>
            <a:off x="5877680" y="3223433"/>
            <a:ext cx="4572000" cy="523220"/>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dirty="0">
                <a:ln>
                  <a:noFill/>
                </a:ln>
                <a:solidFill>
                  <a:srgbClr val="002960"/>
                </a:solidFill>
                <a:effectLst/>
                <a:uLnTx/>
                <a:uFillTx/>
                <a:latin typeface="Arial"/>
                <a:ea typeface="+mj-ea"/>
                <a:cs typeface="Arial"/>
              </a:rPr>
              <a:t>Renewals Every 6 Months</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500" b="0" i="0" u="none" strike="noStrike" kern="1200" cap="none" spc="0" normalizeH="0" baseline="0" noProof="0" dirty="0">
                <a:ln>
                  <a:noFill/>
                </a:ln>
                <a:solidFill>
                  <a:srgbClr val="002960"/>
                </a:solidFill>
                <a:effectLst/>
                <a:uLnTx/>
                <a:uFillTx/>
                <a:latin typeface="Arial"/>
                <a:ea typeface="+mj-ea"/>
                <a:cs typeface="Arial"/>
              </a:rPr>
              <a:t>For certain adults, age 19 to 64</a:t>
            </a:r>
          </a:p>
        </p:txBody>
      </p:sp>
      <p:sp>
        <p:nvSpPr>
          <p:cNvPr id="25" name="Oval 24">
            <a:extLst>
              <a:ext uri="{FF2B5EF4-FFF2-40B4-BE49-F238E27FC236}">
                <a16:creationId xmlns:a16="http://schemas.microsoft.com/office/drawing/2014/main" id="{5B1C5C0A-93C5-383D-E31C-78C62D8A6A07}"/>
              </a:ext>
              <a:ext uri="{C183D7F6-B498-43B3-948B-1728B52AA6E4}">
                <adec:decorative xmlns:adec="http://schemas.microsoft.com/office/drawing/2017/decorative" val="1"/>
              </a:ext>
            </a:extLst>
          </p:cNvPr>
          <p:cNvSpPr/>
          <p:nvPr/>
        </p:nvSpPr>
        <p:spPr>
          <a:xfrm>
            <a:off x="3680277" y="3111187"/>
            <a:ext cx="747712" cy="74771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26" name="Graphic 25">
            <a:extLst>
              <a:ext uri="{FF2B5EF4-FFF2-40B4-BE49-F238E27FC236}">
                <a16:creationId xmlns:a16="http://schemas.microsoft.com/office/drawing/2014/main" id="{A754BB42-1861-F234-D710-72FD502D12A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789833" y="3220743"/>
            <a:ext cx="528600" cy="528600"/>
          </a:xfrm>
          <a:prstGeom prst="rect">
            <a:avLst/>
          </a:prstGeom>
        </p:spPr>
      </p:pic>
      <p:cxnSp>
        <p:nvCxnSpPr>
          <p:cNvPr id="42" name="Straight Connector 41">
            <a:extLst>
              <a:ext uri="{FF2B5EF4-FFF2-40B4-BE49-F238E27FC236}">
                <a16:creationId xmlns:a16="http://schemas.microsoft.com/office/drawing/2014/main" id="{DEAB2BD3-E05C-FD79-5460-5D56CCF24F79}"/>
              </a:ext>
              <a:ext uri="{C183D7F6-B498-43B3-948B-1728B52AA6E4}">
                <adec:decorative xmlns:adec="http://schemas.microsoft.com/office/drawing/2017/decorative" val="1"/>
              </a:ext>
            </a:extLst>
          </p:cNvPr>
          <p:cNvCxnSpPr>
            <a:cxnSpLocks/>
          </p:cNvCxnSpPr>
          <p:nvPr/>
        </p:nvCxnSpPr>
        <p:spPr>
          <a:xfrm>
            <a:off x="5674989" y="3181297"/>
            <a:ext cx="0" cy="607492"/>
          </a:xfrm>
          <a:prstGeom prst="line">
            <a:avLst/>
          </a:prstGeom>
          <a:ln w="28575">
            <a:solidFill>
              <a:srgbClr val="FFFFFF"/>
            </a:solidFill>
          </a:ln>
        </p:spPr>
        <p:style>
          <a:lnRef idx="1">
            <a:schemeClr val="accent1"/>
          </a:lnRef>
          <a:fillRef idx="0">
            <a:schemeClr val="accent1"/>
          </a:fillRef>
          <a:effectRef idx="0">
            <a:schemeClr val="accent1"/>
          </a:effectRef>
          <a:fontRef idx="minor">
            <a:schemeClr val="tx1"/>
          </a:fontRef>
        </p:style>
      </p:cxnSp>
      <p:sp>
        <p:nvSpPr>
          <p:cNvPr id="14" name="Rectangle: Rounded Corners 13">
            <a:extLst>
              <a:ext uri="{FF2B5EF4-FFF2-40B4-BE49-F238E27FC236}">
                <a16:creationId xmlns:a16="http://schemas.microsoft.com/office/drawing/2014/main" id="{F7A39C79-31B0-E863-1468-70D03A43DB16}"/>
              </a:ext>
              <a:ext uri="{C183D7F6-B498-43B3-948B-1728B52AA6E4}">
                <adec:decorative xmlns:adec="http://schemas.microsoft.com/office/drawing/2017/decorative" val="1"/>
              </a:ext>
            </a:extLst>
          </p:cNvPr>
          <p:cNvSpPr/>
          <p:nvPr/>
        </p:nvSpPr>
        <p:spPr>
          <a:xfrm>
            <a:off x="4067968" y="4247671"/>
            <a:ext cx="7479208" cy="674462"/>
          </a:xfrm>
          <a:prstGeom prst="roundRect">
            <a:avLst/>
          </a:prstGeom>
          <a:solidFill>
            <a:schemeClr val="tx2">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 name="Oval 8">
            <a:extLst>
              <a:ext uri="{FF2B5EF4-FFF2-40B4-BE49-F238E27FC236}">
                <a16:creationId xmlns:a16="http://schemas.microsoft.com/office/drawing/2014/main" id="{EB29A12A-9CE4-E9C8-F3FA-2CDE26DFD3D7}"/>
              </a:ext>
              <a:ext uri="{C183D7F6-B498-43B3-948B-1728B52AA6E4}">
                <adec:decorative xmlns:adec="http://schemas.microsoft.com/office/drawing/2017/decorative" val="1"/>
              </a:ext>
            </a:extLst>
          </p:cNvPr>
          <p:cNvSpPr/>
          <p:nvPr/>
        </p:nvSpPr>
        <p:spPr>
          <a:xfrm>
            <a:off x="3586761" y="4129221"/>
            <a:ext cx="902093" cy="902093"/>
          </a:xfrm>
          <a:prstGeom prst="ellipse">
            <a:avLst/>
          </a:prstGeom>
          <a:solidFill>
            <a:schemeClr val="tx2">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1" name="Oval 20">
            <a:extLst>
              <a:ext uri="{FF2B5EF4-FFF2-40B4-BE49-F238E27FC236}">
                <a16:creationId xmlns:a16="http://schemas.microsoft.com/office/drawing/2014/main" id="{E0B7DBCC-3BE9-D151-2954-D8C5FAEB8FEF}"/>
              </a:ext>
              <a:ext uri="{C183D7F6-B498-43B3-948B-1728B52AA6E4}">
                <adec:decorative xmlns:adec="http://schemas.microsoft.com/office/drawing/2017/decorative" val="1"/>
              </a:ext>
            </a:extLst>
          </p:cNvPr>
          <p:cNvSpPr/>
          <p:nvPr/>
        </p:nvSpPr>
        <p:spPr>
          <a:xfrm>
            <a:off x="3650116" y="4210414"/>
            <a:ext cx="747712" cy="74771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37" name="Straight Connector 36">
            <a:extLst>
              <a:ext uri="{FF2B5EF4-FFF2-40B4-BE49-F238E27FC236}">
                <a16:creationId xmlns:a16="http://schemas.microsoft.com/office/drawing/2014/main" id="{0D568AE8-7855-AF5F-E5E0-403583292341}"/>
              </a:ext>
              <a:ext uri="{C183D7F6-B498-43B3-948B-1728B52AA6E4}">
                <adec:decorative xmlns:adec="http://schemas.microsoft.com/office/drawing/2017/decorative" val="1"/>
              </a:ext>
            </a:extLst>
          </p:cNvPr>
          <p:cNvCxnSpPr>
            <a:cxnSpLocks/>
          </p:cNvCxnSpPr>
          <p:nvPr/>
        </p:nvCxnSpPr>
        <p:spPr>
          <a:xfrm>
            <a:off x="5644828" y="4280524"/>
            <a:ext cx="0" cy="607492"/>
          </a:xfrm>
          <a:prstGeom prst="line">
            <a:avLst/>
          </a:prstGeom>
          <a:ln w="28575">
            <a:solidFill>
              <a:srgbClr val="FFFFFF"/>
            </a:solidFill>
          </a:ln>
        </p:spPr>
        <p:style>
          <a:lnRef idx="1">
            <a:schemeClr val="accent1"/>
          </a:lnRef>
          <a:fillRef idx="0">
            <a:schemeClr val="accent1"/>
          </a:fillRef>
          <a:effectRef idx="0">
            <a:schemeClr val="accent1"/>
          </a:effectRef>
          <a:fontRef idx="minor">
            <a:schemeClr val="tx1"/>
          </a:fontRef>
        </p:style>
      </p:cxnSp>
      <p:sp>
        <p:nvSpPr>
          <p:cNvPr id="57" name="Title 1">
            <a:extLst>
              <a:ext uri="{FF2B5EF4-FFF2-40B4-BE49-F238E27FC236}">
                <a16:creationId xmlns:a16="http://schemas.microsoft.com/office/drawing/2014/main" id="{F793BCE4-75B6-D5CC-78A3-2C39665F81B0}"/>
              </a:ext>
            </a:extLst>
          </p:cNvPr>
          <p:cNvSpPr txBox="1">
            <a:spLocks/>
          </p:cNvSpPr>
          <p:nvPr/>
        </p:nvSpPr>
        <p:spPr>
          <a:xfrm>
            <a:off x="4481192" y="4272013"/>
            <a:ext cx="1200031" cy="553998"/>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j-ea"/>
                <a:cs typeface="Arial"/>
              </a:rPr>
              <a:t>JANUARY 2027</a:t>
            </a:r>
            <a:endParaRPr kumimoji="0" lang="en-US" sz="1800" b="0" i="0" u="none" strike="noStrike" kern="1200" cap="none" spc="0" normalizeH="0" baseline="0" noProof="0" dirty="0">
              <a:ln>
                <a:noFill/>
              </a:ln>
              <a:solidFill>
                <a:srgbClr val="FFFFFF"/>
              </a:solidFill>
              <a:effectLst/>
              <a:uLnTx/>
              <a:uFillTx/>
              <a:latin typeface="Arial"/>
              <a:ea typeface="+mj-ea"/>
              <a:cs typeface="Arial"/>
            </a:endParaRPr>
          </a:p>
        </p:txBody>
      </p:sp>
      <p:sp>
        <p:nvSpPr>
          <p:cNvPr id="54" name="Title 1">
            <a:extLst>
              <a:ext uri="{FF2B5EF4-FFF2-40B4-BE49-F238E27FC236}">
                <a16:creationId xmlns:a16="http://schemas.microsoft.com/office/drawing/2014/main" id="{6DBC72CA-A01A-2515-90E7-A72B9C778B27}"/>
              </a:ext>
            </a:extLst>
          </p:cNvPr>
          <p:cNvSpPr txBox="1">
            <a:spLocks/>
          </p:cNvSpPr>
          <p:nvPr/>
        </p:nvSpPr>
        <p:spPr>
          <a:xfrm>
            <a:off x="5877679" y="4284388"/>
            <a:ext cx="5201305" cy="507831"/>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lvl="0">
              <a:defRPr/>
            </a:pPr>
            <a:r>
              <a:rPr lang="en-US" sz="1800" dirty="0">
                <a:solidFill>
                  <a:schemeClr val="bg1"/>
                </a:solidFill>
                <a:latin typeface="Arial"/>
                <a:cs typeface="Arial"/>
              </a:rPr>
              <a:t>Work and Education Requirements</a:t>
            </a:r>
            <a:br>
              <a:rPr lang="en-US" sz="2000" dirty="0">
                <a:solidFill>
                  <a:schemeClr val="bg1"/>
                </a:solidFill>
                <a:latin typeface="Arial"/>
                <a:cs typeface="Arial"/>
              </a:rPr>
            </a:br>
            <a:r>
              <a:rPr lang="en-US" sz="1500" b="0" dirty="0">
                <a:solidFill>
                  <a:schemeClr val="bg1"/>
                </a:solidFill>
                <a:latin typeface="Arial"/>
                <a:cs typeface="Arial"/>
              </a:rPr>
              <a:t>For certain adults, age 19 to 64 (with significant exemptions)</a:t>
            </a:r>
          </a:p>
        </p:txBody>
      </p:sp>
      <p:sp>
        <p:nvSpPr>
          <p:cNvPr id="28" name="Oval 27">
            <a:extLst>
              <a:ext uri="{FF2B5EF4-FFF2-40B4-BE49-F238E27FC236}">
                <a16:creationId xmlns:a16="http://schemas.microsoft.com/office/drawing/2014/main" id="{B254C4C6-8239-4A4E-3E76-08ABABD0E489}"/>
              </a:ext>
              <a:ext uri="{C183D7F6-B498-43B3-948B-1728B52AA6E4}">
                <adec:decorative xmlns:adec="http://schemas.microsoft.com/office/drawing/2017/decorative" val="1"/>
              </a:ext>
            </a:extLst>
          </p:cNvPr>
          <p:cNvSpPr/>
          <p:nvPr/>
        </p:nvSpPr>
        <p:spPr>
          <a:xfrm>
            <a:off x="3616922" y="5228448"/>
            <a:ext cx="902093" cy="902093"/>
          </a:xfrm>
          <a:prstGeom prst="ellipse">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9" name="Rectangle: Rounded Corners 28">
            <a:extLst>
              <a:ext uri="{FF2B5EF4-FFF2-40B4-BE49-F238E27FC236}">
                <a16:creationId xmlns:a16="http://schemas.microsoft.com/office/drawing/2014/main" id="{5E63BA71-1629-7460-F505-935C773DF914}"/>
              </a:ext>
              <a:ext uri="{C183D7F6-B498-43B3-948B-1728B52AA6E4}">
                <adec:decorative xmlns:adec="http://schemas.microsoft.com/office/drawing/2017/decorative" val="1"/>
              </a:ext>
            </a:extLst>
          </p:cNvPr>
          <p:cNvSpPr/>
          <p:nvPr/>
        </p:nvSpPr>
        <p:spPr>
          <a:xfrm>
            <a:off x="4194656" y="5346266"/>
            <a:ext cx="7352520" cy="674462"/>
          </a:xfrm>
          <a:prstGeom prst="round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4" name="Title 1">
            <a:extLst>
              <a:ext uri="{FF2B5EF4-FFF2-40B4-BE49-F238E27FC236}">
                <a16:creationId xmlns:a16="http://schemas.microsoft.com/office/drawing/2014/main" id="{35525C95-B288-B268-D8B9-337AEF04CBC8}"/>
              </a:ext>
            </a:extLst>
          </p:cNvPr>
          <p:cNvSpPr txBox="1">
            <a:spLocks/>
          </p:cNvSpPr>
          <p:nvPr/>
        </p:nvSpPr>
        <p:spPr>
          <a:xfrm>
            <a:off x="4452864" y="5381001"/>
            <a:ext cx="1234731" cy="553998"/>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j-ea"/>
                <a:cs typeface="Arial"/>
              </a:rPr>
              <a:t>OCTOBER 2028</a:t>
            </a:r>
            <a:endParaRPr kumimoji="0" lang="en-US" sz="1800" b="0" i="0" u="none" strike="noStrike" kern="1200" cap="none" spc="0" normalizeH="0" baseline="0" noProof="0" dirty="0">
              <a:ln>
                <a:noFill/>
              </a:ln>
              <a:solidFill>
                <a:srgbClr val="FFFFFF"/>
              </a:solidFill>
              <a:effectLst/>
              <a:uLnTx/>
              <a:uFillTx/>
              <a:latin typeface="Arial"/>
              <a:ea typeface="+mj-ea"/>
              <a:cs typeface="Arial"/>
            </a:endParaRPr>
          </a:p>
        </p:txBody>
      </p:sp>
      <p:sp>
        <p:nvSpPr>
          <p:cNvPr id="30" name="Title 1">
            <a:extLst>
              <a:ext uri="{FF2B5EF4-FFF2-40B4-BE49-F238E27FC236}">
                <a16:creationId xmlns:a16="http://schemas.microsoft.com/office/drawing/2014/main" id="{ACF83F9E-D815-BA6E-361E-103DFBDF1C49}"/>
              </a:ext>
            </a:extLst>
          </p:cNvPr>
          <p:cNvSpPr txBox="1">
            <a:spLocks/>
          </p:cNvSpPr>
          <p:nvPr/>
        </p:nvSpPr>
        <p:spPr>
          <a:xfrm>
            <a:off x="5898145" y="5314165"/>
            <a:ext cx="5438481" cy="738664"/>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j-ea"/>
                <a:cs typeface="Arial"/>
              </a:rPr>
              <a:t>Cost Sharing</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500" b="0" i="0" u="none" strike="noStrike" kern="1200" cap="none" spc="0" normalizeH="0" baseline="0" noProof="0" dirty="0">
                <a:ln>
                  <a:noFill/>
                </a:ln>
                <a:solidFill>
                  <a:srgbClr val="FFFFFF"/>
                </a:solidFill>
                <a:effectLst/>
                <a:uLnTx/>
                <a:uFillTx/>
                <a:latin typeface="Arial"/>
                <a:ea typeface="+mj-ea"/>
                <a:cs typeface="Arial"/>
              </a:rPr>
              <a:t>For certain adults, age 19 to 64, with income above 100% FPL (Federal Poverty Level)</a:t>
            </a:r>
          </a:p>
        </p:txBody>
      </p:sp>
      <p:sp>
        <p:nvSpPr>
          <p:cNvPr id="31" name="Oval 30">
            <a:extLst>
              <a:ext uri="{FF2B5EF4-FFF2-40B4-BE49-F238E27FC236}">
                <a16:creationId xmlns:a16="http://schemas.microsoft.com/office/drawing/2014/main" id="{7DEF586B-A796-1E85-D78F-917767881D98}"/>
              </a:ext>
              <a:ext uri="{C183D7F6-B498-43B3-948B-1728B52AA6E4}">
                <adec:decorative xmlns:adec="http://schemas.microsoft.com/office/drawing/2017/decorative" val="1"/>
              </a:ext>
            </a:extLst>
          </p:cNvPr>
          <p:cNvSpPr/>
          <p:nvPr/>
        </p:nvSpPr>
        <p:spPr>
          <a:xfrm>
            <a:off x="3680277" y="5309641"/>
            <a:ext cx="747712" cy="74771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32" name="Graphic 31">
            <a:extLst>
              <a:ext uri="{FF2B5EF4-FFF2-40B4-BE49-F238E27FC236}">
                <a16:creationId xmlns:a16="http://schemas.microsoft.com/office/drawing/2014/main" id="{324842A3-8261-32CA-BC91-AE87D1679AC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789833" y="5419197"/>
            <a:ext cx="528600" cy="528600"/>
          </a:xfrm>
          <a:prstGeom prst="rect">
            <a:avLst/>
          </a:prstGeom>
        </p:spPr>
      </p:pic>
      <p:cxnSp>
        <p:nvCxnSpPr>
          <p:cNvPr id="43" name="Straight Connector 42">
            <a:extLst>
              <a:ext uri="{FF2B5EF4-FFF2-40B4-BE49-F238E27FC236}">
                <a16:creationId xmlns:a16="http://schemas.microsoft.com/office/drawing/2014/main" id="{D887CC39-8CDF-8877-B698-6FC5A7376FB8}"/>
              </a:ext>
              <a:ext uri="{C183D7F6-B498-43B3-948B-1728B52AA6E4}">
                <adec:decorative xmlns:adec="http://schemas.microsoft.com/office/drawing/2017/decorative" val="1"/>
              </a:ext>
            </a:extLst>
          </p:cNvPr>
          <p:cNvCxnSpPr>
            <a:cxnSpLocks/>
          </p:cNvCxnSpPr>
          <p:nvPr/>
        </p:nvCxnSpPr>
        <p:spPr>
          <a:xfrm>
            <a:off x="5706567" y="5379751"/>
            <a:ext cx="0" cy="607492"/>
          </a:xfrm>
          <a:prstGeom prst="line">
            <a:avLst/>
          </a:prstGeom>
          <a:ln w="28575">
            <a:solidFill>
              <a:srgbClr val="FFFFFF"/>
            </a:solidFill>
          </a:ln>
        </p:spPr>
        <p:style>
          <a:lnRef idx="1">
            <a:schemeClr val="accent1"/>
          </a:lnRef>
          <a:fillRef idx="0">
            <a:schemeClr val="accent1"/>
          </a:fillRef>
          <a:effectRef idx="0">
            <a:schemeClr val="accent1"/>
          </a:effectRef>
          <a:fontRef idx="minor">
            <a:schemeClr val="tx1"/>
          </a:fontRef>
        </p:style>
      </p:cxnSp>
      <p:pic>
        <p:nvPicPr>
          <p:cNvPr id="52" name="Graphic 51">
            <a:extLst>
              <a:ext uri="{FF2B5EF4-FFF2-40B4-BE49-F238E27FC236}">
                <a16:creationId xmlns:a16="http://schemas.microsoft.com/office/drawing/2014/main" id="{2B5335DE-97CC-9466-70FA-CD126F81DC04}"/>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3797949" y="1999737"/>
            <a:ext cx="528600" cy="528600"/>
          </a:xfrm>
          <a:prstGeom prst="rect">
            <a:avLst/>
          </a:prstGeom>
        </p:spPr>
      </p:pic>
      <p:pic>
        <p:nvPicPr>
          <p:cNvPr id="56" name="Graphic 55">
            <a:extLst>
              <a:ext uri="{FF2B5EF4-FFF2-40B4-BE49-F238E27FC236}">
                <a16:creationId xmlns:a16="http://schemas.microsoft.com/office/drawing/2014/main" id="{8E2771CA-3965-FCEA-861F-75391CFC90B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3759672" y="4268388"/>
            <a:ext cx="528600" cy="528600"/>
          </a:xfrm>
          <a:prstGeom prst="rect">
            <a:avLst/>
          </a:prstGeom>
        </p:spPr>
      </p:pic>
      <p:sp>
        <p:nvSpPr>
          <p:cNvPr id="5" name="TextBox 4">
            <a:extLst>
              <a:ext uri="{FF2B5EF4-FFF2-40B4-BE49-F238E27FC236}">
                <a16:creationId xmlns:a16="http://schemas.microsoft.com/office/drawing/2014/main" id="{428144AA-159A-C9D9-813D-941B4D04E164}"/>
              </a:ext>
            </a:extLst>
          </p:cNvPr>
          <p:cNvSpPr txBox="1"/>
          <p:nvPr/>
        </p:nvSpPr>
        <p:spPr>
          <a:xfrm>
            <a:off x="168508" y="6158320"/>
            <a:ext cx="10393282" cy="646331"/>
          </a:xfrm>
          <a:prstGeom prst="rect">
            <a:avLst/>
          </a:prstGeom>
          <a:noFill/>
        </p:spPr>
        <p:txBody>
          <a:bodyPr wrap="square" rtlCol="0">
            <a:spAutoFit/>
          </a:bodyPr>
          <a:lstStyle/>
          <a:p>
            <a:r>
              <a:rPr lang="en-US" sz="1800" b="0" dirty="0">
                <a:solidFill>
                  <a:schemeClr val="tx1"/>
                </a:solidFill>
              </a:rPr>
              <a:t>Note: There are additional changes to Medicaid due to OB3; these are the largest eligibility changes for Medicaid.</a:t>
            </a:r>
          </a:p>
        </p:txBody>
      </p:sp>
      <p:sp>
        <p:nvSpPr>
          <p:cNvPr id="2" name="Slide Number Placeholder 1">
            <a:extLst>
              <a:ext uri="{FF2B5EF4-FFF2-40B4-BE49-F238E27FC236}">
                <a16:creationId xmlns:a16="http://schemas.microsoft.com/office/drawing/2014/main" id="{13BEBFBA-C9BD-3B72-A5B3-F54F95CCF077}"/>
              </a:ext>
              <a:ext uri="{C183D7F6-B498-43B3-948B-1728B52AA6E4}">
                <adec:decorative xmlns:adec="http://schemas.microsoft.com/office/drawing/2017/decorative" val="1"/>
              </a:ext>
            </a:extLst>
          </p:cNvPr>
          <p:cNvSpPr>
            <a:spLocks noGrp="1"/>
          </p:cNvSpPr>
          <p:nvPr>
            <p:ph type="sldNum" sz="quarter" idx="13"/>
          </p:nvPr>
        </p:nvSpPr>
        <p:spPr>
          <a:xfrm>
            <a:off x="10962860" y="6356351"/>
            <a:ext cx="619539" cy="365125"/>
          </a:xfrm>
        </p:spPr>
        <p:txBody>
          <a:bodyPr/>
          <a:lstStyle/>
          <a:p>
            <a:pPr>
              <a:defRPr/>
            </a:pPr>
            <a:fld id="{B543FC28-71BB-4923-9EC4-7D01669BF51C}" type="slidenum">
              <a:rPr lang="en-US" smtClean="0"/>
              <a:pPr>
                <a:defRPr/>
              </a:pPr>
              <a:t>10</a:t>
            </a:fld>
            <a:endParaRPr lang="en-US" dirty="0"/>
          </a:p>
        </p:txBody>
      </p:sp>
    </p:spTree>
    <p:extLst>
      <p:ext uri="{BB962C8B-B14F-4D97-AF65-F5344CB8AC3E}">
        <p14:creationId xmlns:p14="http://schemas.microsoft.com/office/powerpoint/2010/main" val="399879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564C5-D100-9804-C582-5F0866B08614}"/>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9FBEAAD2-EDB2-A2E8-7389-C469E985BDD2}"/>
              </a:ext>
            </a:extLst>
          </p:cNvPr>
          <p:cNvSpPr>
            <a:spLocks noGrp="1"/>
          </p:cNvSpPr>
          <p:nvPr>
            <p:ph type="title"/>
          </p:nvPr>
        </p:nvSpPr>
        <p:spPr>
          <a:xfrm>
            <a:off x="231648" y="283464"/>
            <a:ext cx="11684000" cy="307777"/>
          </a:xfrm>
        </p:spPr>
        <p:txBody>
          <a:bodyPr/>
          <a:lstStyle/>
          <a:p>
            <a:r>
              <a:rPr lang="en-US" dirty="0">
                <a:solidFill>
                  <a:schemeClr val="tx1"/>
                </a:solidFill>
                <a:latin typeface="Arial"/>
                <a:cs typeface="Arial"/>
              </a:rPr>
              <a:t>Coverage Changes for Certain Immigrants</a:t>
            </a:r>
            <a:endParaRPr lang="en-US" dirty="0">
              <a:solidFill>
                <a:schemeClr val="tx1"/>
              </a:solidFill>
            </a:endParaRPr>
          </a:p>
        </p:txBody>
      </p:sp>
      <p:sp>
        <p:nvSpPr>
          <p:cNvPr id="9" name="Rectangle 8">
            <a:extLst>
              <a:ext uri="{FF2B5EF4-FFF2-40B4-BE49-F238E27FC236}">
                <a16:creationId xmlns:a16="http://schemas.microsoft.com/office/drawing/2014/main" id="{DA08FBD7-3938-6DC0-C54E-67C789A1B081}"/>
              </a:ext>
              <a:ext uri="{C183D7F6-B498-43B3-948B-1728B52AA6E4}">
                <adec:decorative xmlns:adec="http://schemas.microsoft.com/office/drawing/2017/decorative" val="0"/>
              </a:ext>
            </a:extLst>
          </p:cNvPr>
          <p:cNvSpPr/>
          <p:nvPr/>
        </p:nvSpPr>
        <p:spPr>
          <a:xfrm>
            <a:off x="0" y="18358"/>
            <a:ext cx="12192000" cy="215444"/>
          </a:xfrm>
          <a:prstGeom prst="rect">
            <a:avLst/>
          </a:prstGeom>
          <a:solidFill>
            <a:srgbClr val="FF9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FOR DISCUSSION ONLY. SUBJECT TO CHANGE BASED ON CMS GUIDANCE AND FURTHER ANALYSIS.</a:t>
            </a:r>
            <a:endParaRPr kumimoji="0" lang="en-US"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aphicFrame>
        <p:nvGraphicFramePr>
          <p:cNvPr id="12" name="Table 11">
            <a:extLst>
              <a:ext uri="{FF2B5EF4-FFF2-40B4-BE49-F238E27FC236}">
                <a16:creationId xmlns:a16="http://schemas.microsoft.com/office/drawing/2014/main" id="{B2AB53B9-7CC5-B366-8BEE-12531C1BA3B8}"/>
              </a:ext>
            </a:extLst>
          </p:cNvPr>
          <p:cNvGraphicFramePr>
            <a:graphicFrameLocks noGrp="1"/>
          </p:cNvGraphicFramePr>
          <p:nvPr>
            <p:extLst>
              <p:ext uri="{D42A27DB-BD31-4B8C-83A1-F6EECF244321}">
                <p14:modId xmlns:p14="http://schemas.microsoft.com/office/powerpoint/2010/main" val="293395821"/>
              </p:ext>
            </p:extLst>
          </p:nvPr>
        </p:nvGraphicFramePr>
        <p:xfrm>
          <a:off x="129210" y="635990"/>
          <a:ext cx="11786438" cy="5669192"/>
        </p:xfrm>
        <a:graphic>
          <a:graphicData uri="http://schemas.openxmlformats.org/drawingml/2006/table">
            <a:tbl>
              <a:tblPr firstRow="1" firstCol="1" bandRow="1">
                <a:tableStyleId>{5C22544A-7EE6-4342-B048-85BDC9FD1C3A}</a:tableStyleId>
              </a:tblPr>
              <a:tblGrid>
                <a:gridCol w="2892003">
                  <a:extLst>
                    <a:ext uri="{9D8B030D-6E8A-4147-A177-3AD203B41FA5}">
                      <a16:colId xmlns:a16="http://schemas.microsoft.com/office/drawing/2014/main" val="3843582781"/>
                    </a:ext>
                  </a:extLst>
                </a:gridCol>
                <a:gridCol w="8894435">
                  <a:extLst>
                    <a:ext uri="{9D8B030D-6E8A-4147-A177-3AD203B41FA5}">
                      <a16:colId xmlns:a16="http://schemas.microsoft.com/office/drawing/2014/main" val="3492025706"/>
                    </a:ext>
                  </a:extLst>
                </a:gridCol>
              </a:tblGrid>
              <a:tr h="287375">
                <a:tc>
                  <a:txBody>
                    <a:bodyPr/>
                    <a:lstStyle/>
                    <a:p>
                      <a:pPr>
                        <a:spcBef>
                          <a:spcPts val="300"/>
                        </a:spcBef>
                      </a:pPr>
                      <a:r>
                        <a:rPr lang="en-US" sz="1800" b="1" dirty="0">
                          <a:solidFill>
                            <a:srgbClr val="000000"/>
                          </a:solidFill>
                          <a:latin typeface="Arial"/>
                          <a:cs typeface="Arial"/>
                        </a:rPr>
                        <a:t>Question</a:t>
                      </a:r>
                    </a:p>
                  </a:txBody>
                  <a:tcPr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solidFill>
                      <a:schemeClr val="tx2">
                        <a:lumMod val="10000"/>
                        <a:lumOff val="90000"/>
                      </a:schemeClr>
                    </a:solidFill>
                  </a:tcPr>
                </a:tc>
                <a:tc>
                  <a:txBody>
                    <a:bodyPr/>
                    <a:lstStyle/>
                    <a:p>
                      <a:pPr>
                        <a:spcBef>
                          <a:spcPts val="300"/>
                        </a:spcBef>
                      </a:pPr>
                      <a:r>
                        <a:rPr lang="en-US" sz="1800" b="1" dirty="0">
                          <a:solidFill>
                            <a:schemeClr val="tx1"/>
                          </a:solidFill>
                          <a:latin typeface="Arial"/>
                          <a:cs typeface="Arial"/>
                        </a:rPr>
                        <a:t>Answer</a:t>
                      </a:r>
                    </a:p>
                  </a:txBody>
                  <a:tcPr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180690673"/>
                  </a:ext>
                </a:extLst>
              </a:tr>
              <a:tr h="510452">
                <a:tc>
                  <a:txBody>
                    <a:bodyPr/>
                    <a:lstStyle/>
                    <a:p>
                      <a:pPr>
                        <a:spcBef>
                          <a:spcPts val="300"/>
                        </a:spcBef>
                      </a:pPr>
                      <a:r>
                        <a:rPr lang="en-US" sz="1800" b="1" dirty="0">
                          <a:solidFill>
                            <a:srgbClr val="000000"/>
                          </a:solidFill>
                          <a:latin typeface="Arial"/>
                          <a:cs typeface="Arial"/>
                        </a:rPr>
                        <a:t>When does this happen?</a:t>
                      </a:r>
                    </a:p>
                  </a:txBody>
                  <a:tcPr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solidFill>
                      <a:schemeClr val="tx2">
                        <a:lumMod val="10000"/>
                        <a:lumOff val="90000"/>
                      </a:schemeClr>
                    </a:solidFill>
                  </a:tcPr>
                </a:tc>
                <a:tc>
                  <a:txBody>
                    <a:bodyPr/>
                    <a:lstStyle/>
                    <a:p>
                      <a:pPr>
                        <a:spcBef>
                          <a:spcPts val="300"/>
                        </a:spcBef>
                      </a:pPr>
                      <a:r>
                        <a:rPr lang="en-US" sz="1800" b="1" dirty="0">
                          <a:solidFill>
                            <a:schemeClr val="tx1"/>
                          </a:solidFill>
                          <a:latin typeface="Arial"/>
                          <a:cs typeface="Arial"/>
                        </a:rPr>
                        <a:t>October 1, 2026</a:t>
                      </a:r>
                    </a:p>
                  </a:txBody>
                  <a:tcPr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302483714"/>
                  </a:ext>
                </a:extLst>
              </a:tr>
              <a:tr h="1822669">
                <a:tc>
                  <a:txBody>
                    <a:bodyPr/>
                    <a:lstStyle/>
                    <a:p>
                      <a:pPr>
                        <a:spcBef>
                          <a:spcPts val="300"/>
                        </a:spcBef>
                      </a:pPr>
                      <a:r>
                        <a:rPr lang="en-US" sz="1800" b="1" dirty="0">
                          <a:solidFill>
                            <a:srgbClr val="000000"/>
                          </a:solidFill>
                          <a:latin typeface="Arial"/>
                          <a:cs typeface="Arial"/>
                        </a:rPr>
                        <a:t>Who do we think is affected, based on current information?</a:t>
                      </a:r>
                    </a:p>
                  </a:txBody>
                  <a:tcPr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solidFill>
                      <a:schemeClr val="tx2">
                        <a:lumMod val="10000"/>
                        <a:lumOff val="90000"/>
                      </a:schemeClr>
                    </a:solidFill>
                  </a:tcPr>
                </a:tc>
                <a:tc>
                  <a:txBody>
                    <a:bodyPr/>
                    <a:lstStyle/>
                    <a:p>
                      <a:pPr>
                        <a:spcBef>
                          <a:spcPts val="300"/>
                        </a:spcBef>
                      </a:pPr>
                      <a:r>
                        <a:rPr lang="en-US" sz="1800" b="1" dirty="0">
                          <a:latin typeface="Arial"/>
                          <a:cs typeface="Arial"/>
                        </a:rPr>
                        <a:t>This affects some members who the federal government says are “Qualified Alien Immigrants” today.</a:t>
                      </a:r>
                      <a:r>
                        <a:rPr lang="en-US" sz="1800" b="0" dirty="0">
                          <a:latin typeface="Arial"/>
                          <a:cs typeface="Arial"/>
                        </a:rPr>
                        <a:t> This includes about 7,300 members who are:</a:t>
                      </a:r>
                    </a:p>
                    <a:p>
                      <a:pPr marL="285750" indent="-285750">
                        <a:spcBef>
                          <a:spcPts val="300"/>
                        </a:spcBef>
                        <a:buFont typeface="Arial" panose="020B0604020202020204" pitchFamily="34" charset="0"/>
                        <a:buChar char="•"/>
                      </a:pPr>
                      <a:r>
                        <a:rPr lang="en-US" sz="1800" dirty="0">
                          <a:latin typeface="Arial"/>
                          <a:cs typeface="Arial"/>
                        </a:rPr>
                        <a:t>Refugees</a:t>
                      </a:r>
                    </a:p>
                    <a:p>
                      <a:pPr marL="285750" indent="-285750">
                        <a:spcBef>
                          <a:spcPts val="300"/>
                        </a:spcBef>
                        <a:buFont typeface="Arial" panose="020B0604020202020204" pitchFamily="34" charset="0"/>
                        <a:buChar char="•"/>
                      </a:pPr>
                      <a:r>
                        <a:rPr lang="en-US" sz="1800" dirty="0">
                          <a:latin typeface="Arial"/>
                          <a:cs typeface="Arial"/>
                        </a:rPr>
                        <a:t>Asylees</a:t>
                      </a:r>
                    </a:p>
                    <a:p>
                      <a:pPr marL="285750" indent="-285750">
                        <a:spcBef>
                          <a:spcPts val="300"/>
                        </a:spcBef>
                        <a:buFont typeface="Arial" panose="020B0604020202020204" pitchFamily="34" charset="0"/>
                        <a:buChar char="•"/>
                      </a:pPr>
                      <a:r>
                        <a:rPr lang="en-US" sz="1800" dirty="0">
                          <a:latin typeface="Arial"/>
                          <a:cs typeface="Arial"/>
                        </a:rPr>
                        <a:t>Parolees</a:t>
                      </a:r>
                    </a:p>
                    <a:p>
                      <a:pPr marL="285750" indent="-285750">
                        <a:spcBef>
                          <a:spcPts val="300"/>
                        </a:spcBef>
                        <a:buFont typeface="Arial" panose="020B0604020202020204" pitchFamily="34" charset="0"/>
                        <a:buChar char="•"/>
                      </a:pPr>
                      <a:r>
                        <a:rPr lang="en-US" sz="1800" dirty="0">
                          <a:latin typeface="Arial"/>
                          <a:cs typeface="Arial"/>
                        </a:rPr>
                        <a:t>Certain victims of abuse and trafficking</a:t>
                      </a:r>
                    </a:p>
                  </a:txBody>
                  <a:tcPr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689330271"/>
                  </a:ext>
                </a:extLst>
              </a:tr>
              <a:tr h="2864221">
                <a:tc>
                  <a:txBody>
                    <a:bodyPr/>
                    <a:lstStyle/>
                    <a:p>
                      <a:pPr>
                        <a:spcBef>
                          <a:spcPts val="300"/>
                        </a:spcBef>
                      </a:pPr>
                      <a:r>
                        <a:rPr lang="en-US" sz="1800" b="1" dirty="0">
                          <a:solidFill>
                            <a:srgbClr val="000000"/>
                          </a:solidFill>
                          <a:latin typeface="Arial"/>
                          <a:cs typeface="Arial"/>
                        </a:rPr>
                        <a:t>What is the change?</a:t>
                      </a:r>
                    </a:p>
                  </a:txBody>
                  <a:tcPr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solidFill>
                      <a:schemeClr val="tx2">
                        <a:lumMod val="10000"/>
                        <a:lumOff val="90000"/>
                      </a:schemeClr>
                    </a:solidFill>
                  </a:tcPr>
                </a:tc>
                <a:tc>
                  <a:txBody>
                    <a:bodyPr/>
                    <a:lstStyle/>
                    <a:p>
                      <a:pPr>
                        <a:spcBef>
                          <a:spcPts val="300"/>
                        </a:spcBef>
                        <a:spcAft>
                          <a:spcPts val="600"/>
                        </a:spcAft>
                      </a:pPr>
                      <a:r>
                        <a:rPr lang="en-US" sz="1800" b="0" dirty="0">
                          <a:latin typeface="Arial"/>
                          <a:cs typeface="Arial"/>
                        </a:rPr>
                        <a:t>These members may lose MassHealth Standard because the federal government will stop paying for part of their care. </a:t>
                      </a:r>
                    </a:p>
                    <a:p>
                      <a:pPr>
                        <a:spcBef>
                          <a:spcPts val="300"/>
                        </a:spcBef>
                        <a:spcAft>
                          <a:spcPts val="600"/>
                        </a:spcAft>
                      </a:pPr>
                      <a:r>
                        <a:rPr lang="en-US" sz="1800" b="1" dirty="0">
                          <a:latin typeface="Arial"/>
                          <a:cs typeface="Arial"/>
                        </a:rPr>
                        <a:t>For the estimated 7,300 members who are affected</a:t>
                      </a:r>
                      <a:r>
                        <a:rPr lang="en-US" sz="1800" b="0" dirty="0">
                          <a:latin typeface="Arial"/>
                          <a:cs typeface="Arial"/>
                        </a:rPr>
                        <a:t>:</a:t>
                      </a:r>
                    </a:p>
                    <a:p>
                      <a:pPr marL="285750" marR="0" lvl="0" indent="-2857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en-US" sz="1800" b="0" i="1" u="none" dirty="0">
                          <a:latin typeface="Arial"/>
                          <a:cs typeface="Arial"/>
                        </a:rPr>
                        <a:t>Adults age 65 or older</a:t>
                      </a:r>
                      <a:r>
                        <a:rPr lang="en-US" sz="1800" b="0" dirty="0">
                          <a:latin typeface="Arial"/>
                          <a:cs typeface="Arial"/>
                        </a:rPr>
                        <a:t> will move to </a:t>
                      </a:r>
                      <a:r>
                        <a:rPr lang="en-US" sz="1800" b="0" dirty="0">
                          <a:latin typeface="Arial"/>
                          <a:cs typeface="Arial"/>
                          <a:hlinkClick r:id="rId3"/>
                        </a:rPr>
                        <a:t>MassHealth Family Assistance</a:t>
                      </a:r>
                      <a:r>
                        <a:rPr lang="en-US" sz="1800" b="0" dirty="0">
                          <a:latin typeface="Arial"/>
                          <a:cs typeface="Arial"/>
                        </a:rPr>
                        <a:t>*</a:t>
                      </a:r>
                    </a:p>
                    <a:p>
                      <a:pPr marL="285750" lvl="0" indent="-285750">
                        <a:spcBef>
                          <a:spcPts val="300"/>
                        </a:spcBef>
                        <a:spcAft>
                          <a:spcPts val="0"/>
                        </a:spcAft>
                        <a:buFont typeface="Arial" panose="020B0604020202020204" pitchFamily="34" charset="0"/>
                        <a:buChar char="•"/>
                      </a:pPr>
                      <a:r>
                        <a:rPr lang="en-US" sz="1800" b="0" i="1" u="none" dirty="0">
                          <a:latin typeface="Arial"/>
                          <a:cs typeface="Arial"/>
                        </a:rPr>
                        <a:t>Disabled adults ages 19 through 64</a:t>
                      </a:r>
                      <a:r>
                        <a:rPr lang="en-US" sz="1800" b="0" dirty="0">
                          <a:latin typeface="Arial"/>
                          <a:cs typeface="Arial"/>
                        </a:rPr>
                        <a:t> will move to </a:t>
                      </a:r>
                      <a:r>
                        <a:rPr lang="en-US" sz="1800" b="0" dirty="0">
                          <a:latin typeface="Arial"/>
                          <a:cs typeface="Arial"/>
                          <a:hlinkClick r:id="rId3"/>
                        </a:rPr>
                        <a:t>MassHealth Family Assistance</a:t>
                      </a:r>
                      <a:r>
                        <a:rPr lang="en-US" sz="1800" b="0" dirty="0">
                          <a:latin typeface="Arial"/>
                          <a:cs typeface="Arial"/>
                        </a:rPr>
                        <a:t>*</a:t>
                      </a:r>
                    </a:p>
                    <a:p>
                      <a:pPr marL="285750" lvl="0" indent="-285750">
                        <a:spcBef>
                          <a:spcPts val="300"/>
                        </a:spcBef>
                        <a:spcAft>
                          <a:spcPts val="0"/>
                        </a:spcAft>
                        <a:buFont typeface="Arial" panose="020B0604020202020204" pitchFamily="34" charset="0"/>
                        <a:buChar char="•"/>
                      </a:pPr>
                      <a:r>
                        <a:rPr lang="en-US" sz="1800" b="0" i="1" u="none" dirty="0">
                          <a:latin typeface="Arial"/>
                          <a:cs typeface="Arial"/>
                        </a:rPr>
                        <a:t>Adults who are not disabled, ages 19 through 64</a:t>
                      </a:r>
                      <a:r>
                        <a:rPr lang="en-US" sz="1800" b="0" dirty="0">
                          <a:latin typeface="Arial"/>
                          <a:cs typeface="Arial"/>
                        </a:rPr>
                        <a:t> will move to emergency coverage (</a:t>
                      </a:r>
                      <a:r>
                        <a:rPr lang="en-US" sz="1800" b="0" dirty="0">
                          <a:latin typeface="Arial"/>
                          <a:cs typeface="Arial"/>
                          <a:hlinkClick r:id="rId4"/>
                        </a:rPr>
                        <a:t>MassHealth Limited</a:t>
                      </a:r>
                      <a:r>
                        <a:rPr lang="en-US" sz="1800" b="0" dirty="0">
                          <a:latin typeface="Arial"/>
                          <a:cs typeface="Arial"/>
                        </a:rPr>
                        <a:t> and </a:t>
                      </a:r>
                      <a:r>
                        <a:rPr lang="en-US" sz="1800" b="0" dirty="0">
                          <a:latin typeface="Arial"/>
                          <a:cs typeface="Arial"/>
                          <a:hlinkClick r:id="rId5"/>
                        </a:rPr>
                        <a:t>Health Safety Net</a:t>
                      </a:r>
                      <a:r>
                        <a:rPr lang="en-US" sz="1800" b="0" dirty="0">
                          <a:latin typeface="Arial"/>
                          <a:cs typeface="Arial"/>
                        </a:rPr>
                        <a:t>)</a:t>
                      </a:r>
                    </a:p>
                    <a:p>
                      <a:pPr marL="0" marR="0" lvl="0" indent="0" algn="l" rtl="0" eaLnBrk="1" fontAlgn="auto" latinLnBrk="0" hangingPunct="1">
                        <a:lnSpc>
                          <a:spcPct val="100000"/>
                        </a:lnSpc>
                        <a:spcBef>
                          <a:spcPts val="300"/>
                        </a:spcBef>
                        <a:spcAft>
                          <a:spcPts val="600"/>
                        </a:spcAft>
                        <a:buClrTx/>
                        <a:buSzTx/>
                        <a:buFont typeface="Arial" panose="020B0604020202020204" pitchFamily="34" charset="0"/>
                        <a:buNone/>
                      </a:pPr>
                      <a:r>
                        <a:rPr lang="en-US" sz="1800" b="0" dirty="0">
                          <a:latin typeface="Arial"/>
                          <a:cs typeface="Arial"/>
                        </a:rPr>
                        <a:t>Children, pregnant members and members who are postpartum will continue to get full coverage through MassHealth Standard.</a:t>
                      </a:r>
                    </a:p>
                  </a:txBody>
                  <a:tcPr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804171473"/>
                  </a:ext>
                </a:extLst>
              </a:tr>
            </a:tbl>
          </a:graphicData>
        </a:graphic>
      </p:graphicFrame>
      <p:grpSp>
        <p:nvGrpSpPr>
          <p:cNvPr id="4" name="Group 3">
            <a:extLst>
              <a:ext uri="{FF2B5EF4-FFF2-40B4-BE49-F238E27FC236}">
                <a16:creationId xmlns:a16="http://schemas.microsoft.com/office/drawing/2014/main" id="{79D7245C-B706-A263-B5DF-8F57D61B03C6}"/>
              </a:ext>
              <a:ext uri="{C183D7F6-B498-43B3-948B-1728B52AA6E4}">
                <adec:decorative xmlns:adec="http://schemas.microsoft.com/office/drawing/2017/decorative" val="1"/>
              </a:ext>
            </a:extLst>
          </p:cNvPr>
          <p:cNvGrpSpPr/>
          <p:nvPr/>
        </p:nvGrpSpPr>
        <p:grpSpPr>
          <a:xfrm>
            <a:off x="9646528" y="226917"/>
            <a:ext cx="702203" cy="702203"/>
            <a:chOff x="131498" y="143082"/>
            <a:chExt cx="1047750" cy="1047750"/>
          </a:xfrm>
        </p:grpSpPr>
        <p:sp>
          <p:nvSpPr>
            <p:cNvPr id="6" name="Oval 5">
              <a:extLst>
                <a:ext uri="{FF2B5EF4-FFF2-40B4-BE49-F238E27FC236}">
                  <a16:creationId xmlns:a16="http://schemas.microsoft.com/office/drawing/2014/main" id="{6471DAE3-59E1-BAE4-3D82-C751296FF666}"/>
                </a:ext>
              </a:extLst>
            </p:cNvPr>
            <p:cNvSpPr/>
            <p:nvPr/>
          </p:nvSpPr>
          <p:spPr>
            <a:xfrm>
              <a:off x="131498" y="143082"/>
              <a:ext cx="1047750" cy="104775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7" name="Oval 6">
              <a:extLst>
                <a:ext uri="{FF2B5EF4-FFF2-40B4-BE49-F238E27FC236}">
                  <a16:creationId xmlns:a16="http://schemas.microsoft.com/office/drawing/2014/main" id="{C8FEA750-389F-0253-227A-835CE0BC4D38}"/>
                </a:ext>
              </a:extLst>
            </p:cNvPr>
            <p:cNvSpPr/>
            <p:nvPr/>
          </p:nvSpPr>
          <p:spPr>
            <a:xfrm>
              <a:off x="283898" y="295482"/>
              <a:ext cx="747712" cy="74771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8" name="Graphic 7" descr="Group of men with solid fill">
              <a:extLst>
                <a:ext uri="{FF2B5EF4-FFF2-40B4-BE49-F238E27FC236}">
                  <a16:creationId xmlns:a16="http://schemas.microsoft.com/office/drawing/2014/main" id="{1B2E91F4-E34D-50A1-6547-D68E73FE416C}"/>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391072" y="399481"/>
              <a:ext cx="528600" cy="528600"/>
            </a:xfrm>
            <a:prstGeom prst="rect">
              <a:avLst/>
            </a:prstGeom>
          </p:spPr>
        </p:pic>
      </p:grpSp>
      <p:sp>
        <p:nvSpPr>
          <p:cNvPr id="3" name="Slide Number Placeholder 2">
            <a:extLst>
              <a:ext uri="{FF2B5EF4-FFF2-40B4-BE49-F238E27FC236}">
                <a16:creationId xmlns:a16="http://schemas.microsoft.com/office/drawing/2014/main" id="{2FCBEA6E-FD38-6753-7A85-F96866027757}"/>
              </a:ext>
              <a:ext uri="{C183D7F6-B498-43B3-948B-1728B52AA6E4}">
                <adec:decorative xmlns:adec="http://schemas.microsoft.com/office/drawing/2017/decorative" val="1"/>
              </a:ext>
            </a:extLst>
          </p:cNvPr>
          <p:cNvSpPr>
            <a:spLocks noGrp="1"/>
          </p:cNvSpPr>
          <p:nvPr>
            <p:ph type="sldNum" sz="quarter" idx="13"/>
          </p:nvPr>
        </p:nvSpPr>
        <p:spPr/>
        <p:txBody>
          <a:bodyPr/>
          <a:lstStyle/>
          <a:p>
            <a:pPr>
              <a:defRPr/>
            </a:pPr>
            <a:fld id="{B543FC28-71BB-4923-9EC4-7D01669BF51C}" type="slidenum">
              <a:rPr lang="en-US" smtClean="0"/>
              <a:pPr>
                <a:defRPr/>
              </a:pPr>
              <a:t>11</a:t>
            </a:fld>
            <a:endParaRPr lang="en-US" dirty="0"/>
          </a:p>
        </p:txBody>
      </p:sp>
      <p:sp>
        <p:nvSpPr>
          <p:cNvPr id="5" name="TextBox 4">
            <a:extLst>
              <a:ext uri="{FF2B5EF4-FFF2-40B4-BE49-F238E27FC236}">
                <a16:creationId xmlns:a16="http://schemas.microsoft.com/office/drawing/2014/main" id="{367A2663-8AB9-C511-D583-13F0B0A13678}"/>
              </a:ext>
            </a:extLst>
          </p:cNvPr>
          <p:cNvSpPr txBox="1"/>
          <p:nvPr/>
        </p:nvSpPr>
        <p:spPr>
          <a:xfrm>
            <a:off x="231647" y="6301655"/>
            <a:ext cx="10959814" cy="584775"/>
          </a:xfrm>
          <a:prstGeom prst="rect">
            <a:avLst/>
          </a:prstGeom>
          <a:noFill/>
        </p:spPr>
        <p:txBody>
          <a:bodyPr wrap="square" rtlCol="0">
            <a:spAutoFit/>
          </a:bodyPr>
          <a:lstStyle/>
          <a:p>
            <a:r>
              <a:rPr lang="en-US" sz="1600" b="0" dirty="0">
                <a:solidFill>
                  <a:schemeClr val="tx1"/>
                </a:solidFill>
              </a:rPr>
              <a:t>*Family Assistance does not cover Long Term Services and Supports (such as nursing home care) or non-emergency medical transportation.</a:t>
            </a:r>
          </a:p>
        </p:txBody>
      </p:sp>
    </p:spTree>
    <p:extLst>
      <p:ext uri="{BB962C8B-B14F-4D97-AF65-F5344CB8AC3E}">
        <p14:creationId xmlns:p14="http://schemas.microsoft.com/office/powerpoint/2010/main" val="36211783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8F7A25-A42D-4447-45E2-5A50D2CF05F5}"/>
            </a:ext>
          </a:extLst>
        </p:cNvPr>
        <p:cNvGrpSpPr/>
        <p:nvPr/>
      </p:nvGrpSpPr>
      <p:grpSpPr>
        <a:xfrm>
          <a:off x="0" y="0"/>
          <a:ext cx="0" cy="0"/>
          <a:chOff x="0" y="0"/>
          <a:chExt cx="0" cy="0"/>
        </a:xfrm>
      </p:grpSpPr>
      <p:sp>
        <p:nvSpPr>
          <p:cNvPr id="3" name="Title 9">
            <a:extLst>
              <a:ext uri="{FF2B5EF4-FFF2-40B4-BE49-F238E27FC236}">
                <a16:creationId xmlns:a16="http://schemas.microsoft.com/office/drawing/2014/main" id="{13DE7D6F-8090-3B50-1CB1-65B9842597FE}"/>
              </a:ext>
            </a:extLst>
          </p:cNvPr>
          <p:cNvSpPr>
            <a:spLocks noGrp="1"/>
          </p:cNvSpPr>
          <p:nvPr>
            <p:ph type="title"/>
          </p:nvPr>
        </p:nvSpPr>
        <p:spPr>
          <a:xfrm>
            <a:off x="231648" y="279745"/>
            <a:ext cx="11684000" cy="307777"/>
          </a:xfrm>
        </p:spPr>
        <p:txBody>
          <a:bodyPr/>
          <a:lstStyle/>
          <a:p>
            <a:pPr lvl="0">
              <a:defRPr/>
            </a:pPr>
            <a:r>
              <a:rPr lang="en-US" dirty="0">
                <a:solidFill>
                  <a:schemeClr val="tx1"/>
                </a:solidFill>
                <a:latin typeface="Arial"/>
                <a:cs typeface="Arial"/>
              </a:rPr>
              <a:t>Retroactive Coverage is Shortened</a:t>
            </a:r>
          </a:p>
        </p:txBody>
      </p:sp>
      <p:sp>
        <p:nvSpPr>
          <p:cNvPr id="8" name="Rectangle 7">
            <a:extLst>
              <a:ext uri="{FF2B5EF4-FFF2-40B4-BE49-F238E27FC236}">
                <a16:creationId xmlns:a16="http://schemas.microsoft.com/office/drawing/2014/main" id="{A337100F-290B-0698-86A9-1804B24178FA}"/>
              </a:ext>
              <a:ext uri="{C183D7F6-B498-43B3-948B-1728B52AA6E4}">
                <adec:decorative xmlns:adec="http://schemas.microsoft.com/office/drawing/2017/decorative" val="0"/>
              </a:ext>
            </a:extLst>
          </p:cNvPr>
          <p:cNvSpPr/>
          <p:nvPr/>
        </p:nvSpPr>
        <p:spPr>
          <a:xfrm>
            <a:off x="0" y="0"/>
            <a:ext cx="12192000" cy="215444"/>
          </a:xfrm>
          <a:prstGeom prst="rect">
            <a:avLst/>
          </a:prstGeom>
          <a:solidFill>
            <a:srgbClr val="FF9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FOR DISCUSSION ONLY. SUBJECT TO CHANGE BASED ON CMS GUIDANCE AND FURTHER ANALYSIS.</a:t>
            </a:r>
            <a:endParaRPr kumimoji="0" lang="en-US"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aphicFrame>
        <p:nvGraphicFramePr>
          <p:cNvPr id="17" name="Table 16">
            <a:extLst>
              <a:ext uri="{FF2B5EF4-FFF2-40B4-BE49-F238E27FC236}">
                <a16:creationId xmlns:a16="http://schemas.microsoft.com/office/drawing/2014/main" id="{64B8E642-06D0-8E42-D619-7A1111AB57E2}"/>
              </a:ext>
            </a:extLst>
          </p:cNvPr>
          <p:cNvGraphicFramePr>
            <a:graphicFrameLocks noGrp="1"/>
          </p:cNvGraphicFramePr>
          <p:nvPr>
            <p:extLst>
              <p:ext uri="{D42A27DB-BD31-4B8C-83A1-F6EECF244321}">
                <p14:modId xmlns:p14="http://schemas.microsoft.com/office/powerpoint/2010/main" val="790688726"/>
              </p:ext>
            </p:extLst>
          </p:nvPr>
        </p:nvGraphicFramePr>
        <p:xfrm>
          <a:off x="541332" y="906621"/>
          <a:ext cx="10865850" cy="5496391"/>
        </p:xfrm>
        <a:graphic>
          <a:graphicData uri="http://schemas.openxmlformats.org/drawingml/2006/table">
            <a:tbl>
              <a:tblPr firstRow="1" bandRow="1">
                <a:tableStyleId>{5C22544A-7EE6-4342-B048-85BDC9FD1C3A}</a:tableStyleId>
              </a:tblPr>
              <a:tblGrid>
                <a:gridCol w="2661298">
                  <a:extLst>
                    <a:ext uri="{9D8B030D-6E8A-4147-A177-3AD203B41FA5}">
                      <a16:colId xmlns:a16="http://schemas.microsoft.com/office/drawing/2014/main" val="3843582781"/>
                    </a:ext>
                  </a:extLst>
                </a:gridCol>
                <a:gridCol w="8204552">
                  <a:extLst>
                    <a:ext uri="{9D8B030D-6E8A-4147-A177-3AD203B41FA5}">
                      <a16:colId xmlns:a16="http://schemas.microsoft.com/office/drawing/2014/main" val="3492025706"/>
                    </a:ext>
                  </a:extLst>
                </a:gridCol>
              </a:tblGrid>
              <a:tr h="357403">
                <a:tc>
                  <a:txBody>
                    <a:bodyPr/>
                    <a:lstStyle/>
                    <a:p>
                      <a:pPr>
                        <a:spcBef>
                          <a:spcPts val="300"/>
                        </a:spcBef>
                      </a:pPr>
                      <a:r>
                        <a:rPr lang="en-US" sz="1800" b="1" dirty="0">
                          <a:solidFill>
                            <a:schemeClr val="tx1"/>
                          </a:solidFill>
                          <a:latin typeface="Arial"/>
                          <a:cs typeface="Arial"/>
                        </a:rPr>
                        <a:t>Question</a:t>
                      </a:r>
                    </a:p>
                  </a:txBody>
                  <a:tcPr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solidFill>
                      <a:schemeClr val="tx2">
                        <a:lumMod val="25000"/>
                        <a:lumOff val="75000"/>
                      </a:schemeClr>
                    </a:solidFill>
                  </a:tcPr>
                </a:tc>
                <a:tc>
                  <a:txBody>
                    <a:bodyPr/>
                    <a:lstStyle/>
                    <a:p>
                      <a:pPr>
                        <a:spcBef>
                          <a:spcPts val="300"/>
                        </a:spcBef>
                      </a:pPr>
                      <a:r>
                        <a:rPr lang="en-US" sz="1800" b="1" dirty="0">
                          <a:solidFill>
                            <a:schemeClr val="tx1"/>
                          </a:solidFill>
                          <a:latin typeface="Arial"/>
                          <a:cs typeface="Arial"/>
                        </a:rPr>
                        <a:t>Answer</a:t>
                      </a:r>
                    </a:p>
                  </a:txBody>
                  <a:tcPr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375246014"/>
                  </a:ext>
                </a:extLst>
              </a:tr>
              <a:tr h="501834">
                <a:tc>
                  <a:txBody>
                    <a:bodyPr/>
                    <a:lstStyle/>
                    <a:p>
                      <a:pPr>
                        <a:spcBef>
                          <a:spcPts val="300"/>
                        </a:spcBef>
                      </a:pPr>
                      <a:r>
                        <a:rPr lang="en-US" sz="1800" b="1" dirty="0">
                          <a:solidFill>
                            <a:schemeClr val="tx1"/>
                          </a:solidFill>
                          <a:latin typeface="Arial"/>
                          <a:cs typeface="Arial"/>
                        </a:rPr>
                        <a:t>When does this happen?</a:t>
                      </a:r>
                    </a:p>
                  </a:txBody>
                  <a:tcPr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solidFill>
                      <a:schemeClr val="tx2">
                        <a:lumMod val="25000"/>
                        <a:lumOff val="75000"/>
                      </a:schemeClr>
                    </a:solidFill>
                  </a:tcPr>
                </a:tc>
                <a:tc>
                  <a:txBody>
                    <a:bodyPr/>
                    <a:lstStyle/>
                    <a:p>
                      <a:pPr>
                        <a:spcBef>
                          <a:spcPts val="300"/>
                        </a:spcBef>
                      </a:pPr>
                      <a:r>
                        <a:rPr lang="en-US" sz="1800" b="1" dirty="0">
                          <a:solidFill>
                            <a:schemeClr val="tx1"/>
                          </a:solidFill>
                          <a:latin typeface="Arial"/>
                          <a:cs typeface="Arial"/>
                        </a:rPr>
                        <a:t>January 1, 2027</a:t>
                      </a:r>
                    </a:p>
                  </a:txBody>
                  <a:tcPr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302483714"/>
                  </a:ext>
                </a:extLst>
              </a:tr>
              <a:tr h="509902">
                <a:tc>
                  <a:txBody>
                    <a:bodyPr/>
                    <a:lstStyle/>
                    <a:p>
                      <a:pPr>
                        <a:spcBef>
                          <a:spcPts val="300"/>
                        </a:spcBef>
                      </a:pPr>
                      <a:r>
                        <a:rPr lang="en-US" sz="1800" b="1" dirty="0">
                          <a:solidFill>
                            <a:schemeClr val="tx1"/>
                          </a:solidFill>
                          <a:latin typeface="Arial"/>
                          <a:cs typeface="Arial"/>
                        </a:rPr>
                        <a:t>Who do we think is affected, based on current information?</a:t>
                      </a:r>
                    </a:p>
                  </a:txBody>
                  <a:tcPr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solidFill>
                      <a:schemeClr val="tx2">
                        <a:lumMod val="25000"/>
                        <a:lumOff val="75000"/>
                      </a:schemeClr>
                    </a:solidFill>
                  </a:tcPr>
                </a:tc>
                <a:tc>
                  <a:txBody>
                    <a:bodyPr/>
                    <a:lstStyle/>
                    <a:p>
                      <a:pPr>
                        <a:spcBef>
                          <a:spcPts val="300"/>
                        </a:spcBef>
                      </a:pPr>
                      <a:r>
                        <a:rPr lang="en-US" sz="1800" b="1" dirty="0">
                          <a:solidFill>
                            <a:schemeClr val="tx1"/>
                          </a:solidFill>
                          <a:latin typeface="Arial"/>
                          <a:cs typeface="Arial"/>
                        </a:rPr>
                        <a:t>All members</a:t>
                      </a:r>
                    </a:p>
                  </a:txBody>
                  <a:tcPr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689330271"/>
                  </a:ext>
                </a:extLst>
              </a:tr>
              <a:tr h="3576151">
                <a:tc>
                  <a:txBody>
                    <a:bodyPr/>
                    <a:lstStyle/>
                    <a:p>
                      <a:pPr>
                        <a:spcBef>
                          <a:spcPts val="300"/>
                        </a:spcBef>
                      </a:pPr>
                      <a:r>
                        <a:rPr lang="en-US" sz="1800" b="1" dirty="0">
                          <a:solidFill>
                            <a:schemeClr val="tx1"/>
                          </a:solidFill>
                          <a:latin typeface="Arial"/>
                          <a:cs typeface="Arial"/>
                        </a:rPr>
                        <a:t>What is the change?</a:t>
                      </a:r>
                    </a:p>
                  </a:txBody>
                  <a:tcPr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solidFill>
                      <a:schemeClr val="tx2">
                        <a:lumMod val="25000"/>
                        <a:lumOff val="75000"/>
                      </a:schemeClr>
                    </a:solidFill>
                  </a:tcPr>
                </a:tc>
                <a:tc>
                  <a:txBody>
                    <a:bodyPr/>
                    <a:lstStyle/>
                    <a:p>
                      <a:pPr marL="0" indent="0">
                        <a:spcBef>
                          <a:spcPts val="300"/>
                        </a:spcBef>
                        <a:spcAft>
                          <a:spcPts val="400"/>
                        </a:spcAft>
                        <a:buFont typeface="Wingdings" panose="05000000000000000000" pitchFamily="2" charset="2"/>
                        <a:buNone/>
                      </a:pPr>
                      <a:r>
                        <a:rPr lang="en-US" sz="1800" b="1" dirty="0">
                          <a:solidFill>
                            <a:schemeClr val="tx1"/>
                          </a:solidFill>
                          <a:latin typeface="Arial"/>
                          <a:cs typeface="Arial"/>
                        </a:rPr>
                        <a:t>Today, members can qualify for up to three months of “retroactive coverage.” </a:t>
                      </a:r>
                      <a:r>
                        <a:rPr lang="en-US" sz="1800" b="0" dirty="0">
                          <a:solidFill>
                            <a:schemeClr val="tx1"/>
                          </a:solidFill>
                          <a:latin typeface="Arial"/>
                          <a:cs typeface="Arial"/>
                        </a:rPr>
                        <a:t>Retroactive coverage is when MassHealth starts your benefits </a:t>
                      </a:r>
                      <a:r>
                        <a:rPr lang="en-US" sz="1800" b="0" i="1" dirty="0">
                          <a:solidFill>
                            <a:schemeClr val="tx1"/>
                          </a:solidFill>
                          <a:latin typeface="Arial"/>
                          <a:cs typeface="Arial"/>
                        </a:rPr>
                        <a:t>before </a:t>
                      </a:r>
                      <a:r>
                        <a:rPr lang="en-US" sz="1800" b="0" dirty="0">
                          <a:solidFill>
                            <a:schemeClr val="tx1"/>
                          </a:solidFill>
                          <a:latin typeface="Arial"/>
                          <a:cs typeface="Arial"/>
                        </a:rPr>
                        <a:t>the date you applied and were found eligible.</a:t>
                      </a:r>
                      <a:endParaRPr lang="en-US" sz="1800" b="1" dirty="0">
                        <a:solidFill>
                          <a:schemeClr val="tx1"/>
                        </a:solidFill>
                        <a:latin typeface="Arial"/>
                        <a:cs typeface="Arial"/>
                      </a:endParaRPr>
                    </a:p>
                    <a:p>
                      <a:pPr marL="0" lvl="1" indent="0" algn="l" defTabSz="914400" rtl="0" eaLnBrk="1" latinLnBrk="0" hangingPunct="1">
                        <a:spcBef>
                          <a:spcPts val="300"/>
                        </a:spcBef>
                        <a:spcAft>
                          <a:spcPts val="400"/>
                        </a:spcAft>
                        <a:buFont typeface="Arial" panose="020B0604020202020204" pitchFamily="34" charset="0"/>
                        <a:buNone/>
                      </a:pPr>
                      <a:endParaRPr lang="en-US" sz="1800" b="0" u="none" kern="1200" dirty="0">
                        <a:solidFill>
                          <a:schemeClr val="tx1"/>
                        </a:solidFill>
                        <a:latin typeface="Arial"/>
                        <a:ea typeface="+mn-ea"/>
                        <a:cs typeface="Arial"/>
                      </a:endParaRPr>
                    </a:p>
                    <a:p>
                      <a:pPr marL="0" lvl="1" indent="0" algn="l" defTabSz="914400" rtl="0" eaLnBrk="1" latinLnBrk="0" hangingPunct="1">
                        <a:spcBef>
                          <a:spcPts val="300"/>
                        </a:spcBef>
                        <a:spcAft>
                          <a:spcPts val="400"/>
                        </a:spcAft>
                        <a:buFont typeface="Arial" panose="020B0604020202020204" pitchFamily="34" charset="0"/>
                        <a:buNone/>
                      </a:pPr>
                      <a:r>
                        <a:rPr lang="en-US" sz="1800" b="0" u="none" kern="1200" dirty="0">
                          <a:solidFill>
                            <a:schemeClr val="tx1"/>
                          </a:solidFill>
                          <a:latin typeface="Arial"/>
                          <a:ea typeface="+mn-ea"/>
                          <a:cs typeface="Arial"/>
                        </a:rPr>
                        <a:t>Members can get retroactive coverage if they were eligible during that time and had qualifying medical expenses.</a:t>
                      </a:r>
                    </a:p>
                    <a:p>
                      <a:pPr marL="0" indent="0">
                        <a:spcBef>
                          <a:spcPts val="300"/>
                        </a:spcBef>
                        <a:spcAft>
                          <a:spcPts val="400"/>
                        </a:spcAft>
                        <a:buFont typeface="Wingdings" panose="05000000000000000000" pitchFamily="2" charset="2"/>
                        <a:buNone/>
                      </a:pPr>
                      <a:endParaRPr lang="en-US" sz="1800" b="1" i="0" dirty="0">
                        <a:solidFill>
                          <a:schemeClr val="tx1"/>
                        </a:solidFill>
                        <a:latin typeface="Arial"/>
                        <a:cs typeface="Arial"/>
                      </a:endParaRPr>
                    </a:p>
                    <a:p>
                      <a:pPr marL="0" indent="0">
                        <a:spcBef>
                          <a:spcPts val="300"/>
                        </a:spcBef>
                        <a:spcAft>
                          <a:spcPts val="400"/>
                        </a:spcAft>
                        <a:buFont typeface="Wingdings" panose="05000000000000000000" pitchFamily="2" charset="2"/>
                        <a:buNone/>
                      </a:pPr>
                      <a:r>
                        <a:rPr lang="en-US" sz="1800" b="1" i="0" dirty="0">
                          <a:solidFill>
                            <a:schemeClr val="tx1"/>
                          </a:solidFill>
                          <a:latin typeface="Arial"/>
                          <a:cs typeface="Arial"/>
                        </a:rPr>
                        <a:t>Starting in January 2027, retroactive coverage will be shortened to:  </a:t>
                      </a:r>
                      <a:endParaRPr lang="en-US" sz="1800" b="0" i="0" dirty="0">
                        <a:solidFill>
                          <a:schemeClr val="tx1"/>
                        </a:solidFill>
                        <a:latin typeface="Arial"/>
                        <a:cs typeface="Arial"/>
                      </a:endParaRPr>
                    </a:p>
                    <a:p>
                      <a:pPr marL="285750" lvl="1" indent="-285750" algn="l" defTabSz="914400" rtl="0" eaLnBrk="1" latinLnBrk="0" hangingPunct="1">
                        <a:spcBef>
                          <a:spcPts val="300"/>
                        </a:spcBef>
                        <a:spcAft>
                          <a:spcPts val="400"/>
                        </a:spcAft>
                        <a:buFont typeface="Arial" panose="020B0604020202020204" pitchFamily="34" charset="0"/>
                        <a:buChar char="•"/>
                      </a:pPr>
                      <a:r>
                        <a:rPr lang="en-US" sz="1800" b="1" u="sng" kern="1200" dirty="0">
                          <a:solidFill>
                            <a:schemeClr val="tx1"/>
                          </a:solidFill>
                          <a:latin typeface="Arial"/>
                          <a:ea typeface="+mn-ea"/>
                          <a:cs typeface="Arial"/>
                        </a:rPr>
                        <a:t>One month</a:t>
                      </a:r>
                      <a:r>
                        <a:rPr lang="en-US" sz="1800" b="0" u="none" kern="1200" dirty="0">
                          <a:solidFill>
                            <a:schemeClr val="tx1"/>
                          </a:solidFill>
                          <a:latin typeface="Arial"/>
                          <a:ea typeface="+mn-ea"/>
                          <a:cs typeface="Arial"/>
                        </a:rPr>
                        <a:t> for most non-disabled adults, ages 19 to 64, with no children</a:t>
                      </a:r>
                    </a:p>
                    <a:p>
                      <a:pPr marL="285750" lvl="1" indent="-285750" algn="l" defTabSz="914400" rtl="0" eaLnBrk="1" latinLnBrk="0" hangingPunct="1">
                        <a:spcBef>
                          <a:spcPts val="300"/>
                        </a:spcBef>
                        <a:spcAft>
                          <a:spcPts val="400"/>
                        </a:spcAft>
                        <a:buFont typeface="Arial" panose="020B0604020202020204" pitchFamily="34" charset="0"/>
                        <a:buChar char="•"/>
                      </a:pPr>
                      <a:r>
                        <a:rPr lang="en-US" sz="1800" b="1" u="sng" kern="1200" dirty="0">
                          <a:solidFill>
                            <a:schemeClr val="tx1"/>
                          </a:solidFill>
                          <a:latin typeface="Arial"/>
                          <a:ea typeface="+mn-ea"/>
                          <a:cs typeface="Arial"/>
                        </a:rPr>
                        <a:t>Two months</a:t>
                      </a:r>
                      <a:r>
                        <a:rPr lang="en-US" sz="1800" b="0" u="none" kern="1200" dirty="0">
                          <a:solidFill>
                            <a:schemeClr val="tx1"/>
                          </a:solidFill>
                          <a:latin typeface="Arial"/>
                          <a:ea typeface="+mn-ea"/>
                          <a:cs typeface="Arial"/>
                        </a:rPr>
                        <a:t> for everyone else</a:t>
                      </a:r>
                    </a:p>
                  </a:txBody>
                  <a:tcPr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804171473"/>
                  </a:ext>
                </a:extLst>
              </a:tr>
            </a:tbl>
          </a:graphicData>
        </a:graphic>
      </p:graphicFrame>
      <p:grpSp>
        <p:nvGrpSpPr>
          <p:cNvPr id="2" name="Group 1">
            <a:extLst>
              <a:ext uri="{FF2B5EF4-FFF2-40B4-BE49-F238E27FC236}">
                <a16:creationId xmlns:a16="http://schemas.microsoft.com/office/drawing/2014/main" id="{9E530429-FE28-5B22-2A6D-F38170FF8E17}"/>
              </a:ext>
              <a:ext uri="{C183D7F6-B498-43B3-948B-1728B52AA6E4}">
                <adec:decorative xmlns:adec="http://schemas.microsoft.com/office/drawing/2017/decorative" val="1"/>
              </a:ext>
            </a:extLst>
          </p:cNvPr>
          <p:cNvGrpSpPr/>
          <p:nvPr/>
        </p:nvGrpSpPr>
        <p:grpSpPr>
          <a:xfrm>
            <a:off x="9730897" y="501060"/>
            <a:ext cx="702203" cy="702203"/>
            <a:chOff x="131498" y="143082"/>
            <a:chExt cx="1047750" cy="1047750"/>
          </a:xfrm>
        </p:grpSpPr>
        <p:sp>
          <p:nvSpPr>
            <p:cNvPr id="4" name="Oval 3">
              <a:extLst>
                <a:ext uri="{FF2B5EF4-FFF2-40B4-BE49-F238E27FC236}">
                  <a16:creationId xmlns:a16="http://schemas.microsoft.com/office/drawing/2014/main" id="{91B3641C-2D5F-9192-8B97-6DF2F86CC9C4}"/>
                </a:ext>
              </a:extLst>
            </p:cNvPr>
            <p:cNvSpPr/>
            <p:nvPr/>
          </p:nvSpPr>
          <p:spPr>
            <a:xfrm>
              <a:off x="131498" y="143082"/>
              <a:ext cx="1047750" cy="104775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6" name="Oval 5">
              <a:extLst>
                <a:ext uri="{FF2B5EF4-FFF2-40B4-BE49-F238E27FC236}">
                  <a16:creationId xmlns:a16="http://schemas.microsoft.com/office/drawing/2014/main" id="{6BDA0392-A0BF-75B0-226B-C9FC9B57FA4C}"/>
                </a:ext>
              </a:extLst>
            </p:cNvPr>
            <p:cNvSpPr/>
            <p:nvPr/>
          </p:nvSpPr>
          <p:spPr>
            <a:xfrm>
              <a:off x="283898" y="295482"/>
              <a:ext cx="747712" cy="74771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7" name="Graphic 6" descr="Back with solid fill">
              <a:extLst>
                <a:ext uri="{FF2B5EF4-FFF2-40B4-BE49-F238E27FC236}">
                  <a16:creationId xmlns:a16="http://schemas.microsoft.com/office/drawing/2014/main" id="{49A81867-66E4-9CFD-B03B-69F83D69E1F3}"/>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91072" y="399481"/>
              <a:ext cx="528600" cy="528600"/>
            </a:xfrm>
            <a:prstGeom prst="rect">
              <a:avLst/>
            </a:prstGeom>
          </p:spPr>
        </p:pic>
      </p:grpSp>
      <p:sp>
        <p:nvSpPr>
          <p:cNvPr id="5" name="Slide Number Placeholder 4">
            <a:extLst>
              <a:ext uri="{FF2B5EF4-FFF2-40B4-BE49-F238E27FC236}">
                <a16:creationId xmlns:a16="http://schemas.microsoft.com/office/drawing/2014/main" id="{5B4C44E5-5F8D-7C40-CB41-223ECA73F123}"/>
              </a:ext>
              <a:ext uri="{C183D7F6-B498-43B3-948B-1728B52AA6E4}">
                <adec:decorative xmlns:adec="http://schemas.microsoft.com/office/drawing/2017/decorative" val="1"/>
              </a:ext>
            </a:extLst>
          </p:cNvPr>
          <p:cNvSpPr>
            <a:spLocks noGrp="1"/>
          </p:cNvSpPr>
          <p:nvPr>
            <p:ph type="sldNum" sz="quarter" idx="13"/>
          </p:nvPr>
        </p:nvSpPr>
        <p:spPr/>
        <p:txBody>
          <a:bodyPr/>
          <a:lstStyle/>
          <a:p>
            <a:pPr>
              <a:defRPr/>
            </a:pPr>
            <a:fld id="{B543FC28-71BB-4923-9EC4-7D01669BF51C}" type="slidenum">
              <a:rPr lang="en-US" smtClean="0"/>
              <a:pPr>
                <a:defRPr/>
              </a:pPr>
              <a:t>12</a:t>
            </a:fld>
            <a:endParaRPr lang="en-US" dirty="0"/>
          </a:p>
        </p:txBody>
      </p:sp>
    </p:spTree>
    <p:extLst>
      <p:ext uri="{BB962C8B-B14F-4D97-AF65-F5344CB8AC3E}">
        <p14:creationId xmlns:p14="http://schemas.microsoft.com/office/powerpoint/2010/main" val="42690046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CFC37-87BF-7474-8944-F2B833101B1F}"/>
            </a:ext>
          </a:extLst>
        </p:cNvPr>
        <p:cNvGrpSpPr/>
        <p:nvPr/>
      </p:nvGrpSpPr>
      <p:grpSpPr>
        <a:xfrm>
          <a:off x="0" y="0"/>
          <a:ext cx="0" cy="0"/>
          <a:chOff x="0" y="0"/>
          <a:chExt cx="0" cy="0"/>
        </a:xfrm>
      </p:grpSpPr>
      <p:sp>
        <p:nvSpPr>
          <p:cNvPr id="3" name="Title 9">
            <a:extLst>
              <a:ext uri="{FF2B5EF4-FFF2-40B4-BE49-F238E27FC236}">
                <a16:creationId xmlns:a16="http://schemas.microsoft.com/office/drawing/2014/main" id="{130E0987-AD26-DD49-F183-974A4305FDD7}"/>
              </a:ext>
            </a:extLst>
          </p:cNvPr>
          <p:cNvSpPr>
            <a:spLocks noGrp="1"/>
          </p:cNvSpPr>
          <p:nvPr>
            <p:ph type="title"/>
          </p:nvPr>
        </p:nvSpPr>
        <p:spPr>
          <a:xfrm>
            <a:off x="231648" y="279210"/>
            <a:ext cx="11684000" cy="307777"/>
          </a:xfrm>
        </p:spPr>
        <p:txBody>
          <a:bodyPr/>
          <a:lstStyle/>
          <a:p>
            <a:pPr lvl="0">
              <a:defRPr/>
            </a:pPr>
            <a:r>
              <a:rPr lang="en-US" dirty="0">
                <a:solidFill>
                  <a:schemeClr val="tx1"/>
                </a:solidFill>
                <a:latin typeface="Arial"/>
                <a:cs typeface="Arial"/>
              </a:rPr>
              <a:t>Renewals Every 6 Months </a:t>
            </a:r>
          </a:p>
        </p:txBody>
      </p:sp>
      <p:sp>
        <p:nvSpPr>
          <p:cNvPr id="8" name="Rectangle 7">
            <a:extLst>
              <a:ext uri="{FF2B5EF4-FFF2-40B4-BE49-F238E27FC236}">
                <a16:creationId xmlns:a16="http://schemas.microsoft.com/office/drawing/2014/main" id="{A63C5973-62C5-0CD8-8DF8-955302C597F3}"/>
              </a:ext>
              <a:ext uri="{C183D7F6-B498-43B3-948B-1728B52AA6E4}">
                <adec:decorative xmlns:adec="http://schemas.microsoft.com/office/drawing/2017/decorative" val="0"/>
              </a:ext>
            </a:extLst>
          </p:cNvPr>
          <p:cNvSpPr/>
          <p:nvPr/>
        </p:nvSpPr>
        <p:spPr>
          <a:xfrm>
            <a:off x="0" y="0"/>
            <a:ext cx="12192000" cy="215444"/>
          </a:xfrm>
          <a:prstGeom prst="rect">
            <a:avLst/>
          </a:prstGeom>
          <a:solidFill>
            <a:srgbClr val="FF9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FOR DISCUSSION ONLY. SUBJECT TO CHANGE BASED ON CMS GUIDANCE AND FURTHER ANALYSIS.</a:t>
            </a:r>
            <a:endParaRPr kumimoji="0" lang="en-US"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aphicFrame>
        <p:nvGraphicFramePr>
          <p:cNvPr id="11" name="Table 10">
            <a:extLst>
              <a:ext uri="{FF2B5EF4-FFF2-40B4-BE49-F238E27FC236}">
                <a16:creationId xmlns:a16="http://schemas.microsoft.com/office/drawing/2014/main" id="{DFBFF7E4-575B-90DA-EB38-5D58D8E39CAB}"/>
              </a:ext>
            </a:extLst>
          </p:cNvPr>
          <p:cNvGraphicFramePr>
            <a:graphicFrameLocks noGrp="1"/>
          </p:cNvGraphicFramePr>
          <p:nvPr>
            <p:extLst>
              <p:ext uri="{D42A27DB-BD31-4B8C-83A1-F6EECF244321}">
                <p14:modId xmlns:p14="http://schemas.microsoft.com/office/powerpoint/2010/main" val="2320744364"/>
              </p:ext>
            </p:extLst>
          </p:nvPr>
        </p:nvGraphicFramePr>
        <p:xfrm>
          <a:off x="531729" y="1417749"/>
          <a:ext cx="10843363" cy="4053278"/>
        </p:xfrm>
        <a:graphic>
          <a:graphicData uri="http://schemas.openxmlformats.org/drawingml/2006/table">
            <a:tbl>
              <a:tblPr firstRow="1" firstCol="1" bandRow="1">
                <a:tableStyleId>{5C22544A-7EE6-4342-B048-85BDC9FD1C3A}</a:tableStyleId>
              </a:tblPr>
              <a:tblGrid>
                <a:gridCol w="2661298">
                  <a:extLst>
                    <a:ext uri="{9D8B030D-6E8A-4147-A177-3AD203B41FA5}">
                      <a16:colId xmlns:a16="http://schemas.microsoft.com/office/drawing/2014/main" val="3843582781"/>
                    </a:ext>
                  </a:extLst>
                </a:gridCol>
                <a:gridCol w="8182065">
                  <a:extLst>
                    <a:ext uri="{9D8B030D-6E8A-4147-A177-3AD203B41FA5}">
                      <a16:colId xmlns:a16="http://schemas.microsoft.com/office/drawing/2014/main" val="3492025706"/>
                    </a:ext>
                  </a:extLst>
                </a:gridCol>
              </a:tblGrid>
              <a:tr h="446910">
                <a:tc>
                  <a:txBody>
                    <a:bodyPr/>
                    <a:lstStyle/>
                    <a:p>
                      <a:pPr>
                        <a:spcBef>
                          <a:spcPts val="300"/>
                        </a:spcBef>
                      </a:pPr>
                      <a:r>
                        <a:rPr lang="en-US" sz="1800" b="1" dirty="0">
                          <a:solidFill>
                            <a:schemeClr val="tx1"/>
                          </a:solidFill>
                          <a:latin typeface="Arial"/>
                          <a:cs typeface="Arial"/>
                        </a:rPr>
                        <a:t>Question</a:t>
                      </a:r>
                    </a:p>
                  </a:txBody>
                  <a:tcPr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solidFill>
                      <a:schemeClr val="tx2">
                        <a:lumMod val="50000"/>
                        <a:lumOff val="50000"/>
                      </a:schemeClr>
                    </a:solidFill>
                  </a:tcPr>
                </a:tc>
                <a:tc>
                  <a:txBody>
                    <a:bodyPr/>
                    <a:lstStyle/>
                    <a:p>
                      <a:pPr>
                        <a:spcBef>
                          <a:spcPts val="300"/>
                        </a:spcBef>
                      </a:pPr>
                      <a:r>
                        <a:rPr lang="en-US" sz="1800" b="1" dirty="0">
                          <a:solidFill>
                            <a:schemeClr val="tx1"/>
                          </a:solidFill>
                          <a:latin typeface="Arial"/>
                          <a:cs typeface="Arial"/>
                        </a:rPr>
                        <a:t>Answer</a:t>
                      </a:r>
                    </a:p>
                  </a:txBody>
                  <a:tcPr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327582217"/>
                  </a:ext>
                </a:extLst>
              </a:tr>
              <a:tr h="706458">
                <a:tc>
                  <a:txBody>
                    <a:bodyPr/>
                    <a:lstStyle/>
                    <a:p>
                      <a:pPr>
                        <a:spcBef>
                          <a:spcPts val="300"/>
                        </a:spcBef>
                      </a:pPr>
                      <a:r>
                        <a:rPr lang="en-US" sz="1800" b="1" dirty="0">
                          <a:solidFill>
                            <a:schemeClr val="tx1"/>
                          </a:solidFill>
                          <a:latin typeface="Arial"/>
                          <a:cs typeface="Arial"/>
                        </a:rPr>
                        <a:t>When does this happen?</a:t>
                      </a:r>
                    </a:p>
                  </a:txBody>
                  <a:tcPr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solidFill>
                      <a:schemeClr val="tx2">
                        <a:lumMod val="50000"/>
                        <a:lumOff val="50000"/>
                      </a:schemeClr>
                    </a:solidFill>
                  </a:tcPr>
                </a:tc>
                <a:tc>
                  <a:txBody>
                    <a:bodyPr/>
                    <a:lstStyle/>
                    <a:p>
                      <a:pPr>
                        <a:spcBef>
                          <a:spcPts val="300"/>
                        </a:spcBef>
                      </a:pPr>
                      <a:r>
                        <a:rPr lang="en-US" sz="1800" b="1" dirty="0">
                          <a:solidFill>
                            <a:schemeClr val="tx1"/>
                          </a:solidFill>
                          <a:latin typeface="Arial"/>
                          <a:cs typeface="Arial"/>
                        </a:rPr>
                        <a:t>January 1, 2027</a:t>
                      </a:r>
                    </a:p>
                  </a:txBody>
                  <a:tcPr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302483714"/>
                  </a:ext>
                </a:extLst>
              </a:tr>
              <a:tr h="1541365">
                <a:tc>
                  <a:txBody>
                    <a:bodyPr/>
                    <a:lstStyle/>
                    <a:p>
                      <a:pPr>
                        <a:spcBef>
                          <a:spcPts val="300"/>
                        </a:spcBef>
                      </a:pPr>
                      <a:r>
                        <a:rPr lang="en-US" sz="1800" b="1" dirty="0">
                          <a:solidFill>
                            <a:schemeClr val="tx1"/>
                          </a:solidFill>
                          <a:latin typeface="Arial"/>
                          <a:cs typeface="Arial"/>
                        </a:rPr>
                        <a:t>Who do we think is affected, based on current information?</a:t>
                      </a:r>
                    </a:p>
                  </a:txBody>
                  <a:tcPr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solidFill>
                      <a:schemeClr val="tx2">
                        <a:lumMod val="50000"/>
                        <a:lumOff val="50000"/>
                      </a:schemeClr>
                    </a:solidFill>
                  </a:tcPr>
                </a:tc>
                <a:tc>
                  <a:txBody>
                    <a:bodyPr/>
                    <a:lstStyle/>
                    <a:p>
                      <a:pPr>
                        <a:spcBef>
                          <a:spcPts val="300"/>
                        </a:spcBef>
                        <a:spcAft>
                          <a:spcPts val="600"/>
                        </a:spcAft>
                      </a:pPr>
                      <a:r>
                        <a:rPr lang="en-US" sz="1800" b="1" dirty="0">
                          <a:solidFill>
                            <a:schemeClr val="tx1"/>
                          </a:solidFill>
                          <a:latin typeface="Arial"/>
                          <a:cs typeface="Arial"/>
                        </a:rPr>
                        <a:t>Adults who are not disabled, ages 19 to 64, who are:</a:t>
                      </a:r>
                    </a:p>
                    <a:p>
                      <a:pPr marL="285750" indent="-285750">
                        <a:spcBef>
                          <a:spcPts val="0"/>
                        </a:spcBef>
                        <a:spcAft>
                          <a:spcPts val="300"/>
                        </a:spcAft>
                        <a:buFont typeface="Arial" panose="020B0604020202020204" pitchFamily="34" charset="0"/>
                        <a:buChar char="•"/>
                      </a:pPr>
                      <a:r>
                        <a:rPr lang="en-US" sz="1800" dirty="0">
                          <a:solidFill>
                            <a:schemeClr val="tx1"/>
                          </a:solidFill>
                          <a:latin typeface="Arial"/>
                          <a:cs typeface="Arial"/>
                        </a:rPr>
                        <a:t>Not Pregnant or postpartum (that is, you've been pregnant in the last 12 months, no matter how the pregnancy ended); </a:t>
                      </a:r>
                    </a:p>
                    <a:p>
                      <a:pPr marL="285750" indent="-285750">
                        <a:spcBef>
                          <a:spcPts val="0"/>
                        </a:spcBef>
                        <a:spcAft>
                          <a:spcPts val="300"/>
                        </a:spcAft>
                        <a:buFont typeface="Arial" panose="020B0604020202020204" pitchFamily="34" charset="0"/>
                        <a:buChar char="•"/>
                      </a:pPr>
                      <a:r>
                        <a:rPr lang="en-US" sz="1800" dirty="0">
                          <a:solidFill>
                            <a:schemeClr val="tx1"/>
                          </a:solidFill>
                          <a:latin typeface="Arial"/>
                          <a:cs typeface="Arial"/>
                        </a:rPr>
                        <a:t>Not the parent or caretaker of a child or disabled adult; and</a:t>
                      </a:r>
                    </a:p>
                    <a:p>
                      <a:pPr marL="285750" indent="-285750">
                        <a:spcBef>
                          <a:spcPts val="0"/>
                        </a:spcBef>
                        <a:spcAft>
                          <a:spcPts val="300"/>
                        </a:spcAft>
                        <a:buFont typeface="Arial" panose="020B0604020202020204" pitchFamily="34" charset="0"/>
                        <a:buChar char="•"/>
                      </a:pPr>
                      <a:r>
                        <a:rPr lang="en-US" sz="1800" dirty="0">
                          <a:solidFill>
                            <a:schemeClr val="tx1"/>
                          </a:solidFill>
                          <a:latin typeface="Arial"/>
                          <a:cs typeface="Arial"/>
                        </a:rPr>
                        <a:t>Not a member of a Federally Recognized Tribe.</a:t>
                      </a:r>
                    </a:p>
                  </a:txBody>
                  <a:tcPr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689330271"/>
                  </a:ext>
                </a:extLst>
              </a:tr>
              <a:tr h="1284470">
                <a:tc>
                  <a:txBody>
                    <a:bodyPr/>
                    <a:lstStyle/>
                    <a:p>
                      <a:pPr>
                        <a:spcBef>
                          <a:spcPts val="300"/>
                        </a:spcBef>
                      </a:pPr>
                      <a:r>
                        <a:rPr lang="en-US" sz="1800" b="1" dirty="0">
                          <a:solidFill>
                            <a:schemeClr val="tx1"/>
                          </a:solidFill>
                          <a:latin typeface="Arial"/>
                          <a:cs typeface="Arial"/>
                        </a:rPr>
                        <a:t>What is the change?</a:t>
                      </a:r>
                    </a:p>
                  </a:txBody>
                  <a:tcPr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solidFill>
                      <a:schemeClr val="tx2">
                        <a:lumMod val="50000"/>
                        <a:lumOff val="50000"/>
                      </a:schemeClr>
                    </a:solidFill>
                  </a:tcPr>
                </a:tc>
                <a:tc>
                  <a:txBody>
                    <a:bodyPr/>
                    <a:lstStyle/>
                    <a:p>
                      <a:pPr>
                        <a:spcBef>
                          <a:spcPts val="300"/>
                        </a:spcBef>
                        <a:spcAft>
                          <a:spcPts val="600"/>
                        </a:spcAft>
                      </a:pPr>
                      <a:r>
                        <a:rPr lang="en-US" sz="1800" b="1" dirty="0">
                          <a:solidFill>
                            <a:schemeClr val="tx1"/>
                          </a:solidFill>
                          <a:latin typeface="Arial"/>
                          <a:cs typeface="Arial"/>
                        </a:rPr>
                        <a:t>These members will need to renew their MassHealth eligibility </a:t>
                      </a:r>
                      <a:r>
                        <a:rPr lang="en-US" sz="1800" b="1" u="sng" dirty="0">
                          <a:solidFill>
                            <a:schemeClr val="tx1"/>
                          </a:solidFill>
                          <a:latin typeface="Arial"/>
                          <a:cs typeface="Arial"/>
                        </a:rPr>
                        <a:t>every six months</a:t>
                      </a:r>
                      <a:r>
                        <a:rPr lang="en-US" sz="1800" b="1" u="none" dirty="0">
                          <a:solidFill>
                            <a:schemeClr val="tx1"/>
                          </a:solidFill>
                          <a:latin typeface="Arial"/>
                          <a:cs typeface="Arial"/>
                        </a:rPr>
                        <a:t>.</a:t>
                      </a:r>
                    </a:p>
                    <a:p>
                      <a:pPr marL="285750" indent="-285750">
                        <a:spcBef>
                          <a:spcPts val="300"/>
                        </a:spcBef>
                        <a:buFont typeface="Arial" panose="020B0604020202020204" pitchFamily="34" charset="0"/>
                        <a:buChar char="•"/>
                      </a:pPr>
                      <a:r>
                        <a:rPr lang="en-US" sz="1800" b="0" u="none" dirty="0">
                          <a:solidFill>
                            <a:schemeClr val="tx1"/>
                          </a:solidFill>
                          <a:latin typeface="Arial"/>
                          <a:cs typeface="Arial"/>
                        </a:rPr>
                        <a:t>Currently, members only need to renew their eligibility once a year.</a:t>
                      </a:r>
                      <a:endParaRPr lang="en-US" sz="1800" b="0" dirty="0">
                        <a:solidFill>
                          <a:schemeClr val="tx1"/>
                        </a:solidFill>
                        <a:latin typeface="Arial"/>
                        <a:cs typeface="Arial"/>
                      </a:endParaRPr>
                    </a:p>
                  </a:txBody>
                  <a:tcPr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804171473"/>
                  </a:ext>
                </a:extLst>
              </a:tr>
            </a:tbl>
          </a:graphicData>
        </a:graphic>
      </p:graphicFrame>
      <p:grpSp>
        <p:nvGrpSpPr>
          <p:cNvPr id="2" name="Group 1">
            <a:extLst>
              <a:ext uri="{FF2B5EF4-FFF2-40B4-BE49-F238E27FC236}">
                <a16:creationId xmlns:a16="http://schemas.microsoft.com/office/drawing/2014/main" id="{1D000773-4F2B-1D38-B8D1-DFE9B206C851}"/>
              </a:ext>
              <a:ext uri="{C183D7F6-B498-43B3-948B-1728B52AA6E4}">
                <adec:decorative xmlns:adec="http://schemas.microsoft.com/office/drawing/2017/decorative" val="1"/>
              </a:ext>
            </a:extLst>
          </p:cNvPr>
          <p:cNvGrpSpPr/>
          <p:nvPr/>
        </p:nvGrpSpPr>
        <p:grpSpPr>
          <a:xfrm>
            <a:off x="10015728" y="844729"/>
            <a:ext cx="702203" cy="702203"/>
            <a:chOff x="131498" y="143082"/>
            <a:chExt cx="1047750" cy="1047750"/>
          </a:xfrm>
        </p:grpSpPr>
        <p:sp>
          <p:nvSpPr>
            <p:cNvPr id="4" name="Oval 3">
              <a:extLst>
                <a:ext uri="{FF2B5EF4-FFF2-40B4-BE49-F238E27FC236}">
                  <a16:creationId xmlns:a16="http://schemas.microsoft.com/office/drawing/2014/main" id="{6E135CE2-AED3-C443-87EA-49BCDE11E82C}"/>
                </a:ext>
              </a:extLst>
            </p:cNvPr>
            <p:cNvSpPr/>
            <p:nvPr/>
          </p:nvSpPr>
          <p:spPr>
            <a:xfrm>
              <a:off x="131498" y="143082"/>
              <a:ext cx="1047750" cy="104775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6" name="Oval 5">
              <a:extLst>
                <a:ext uri="{FF2B5EF4-FFF2-40B4-BE49-F238E27FC236}">
                  <a16:creationId xmlns:a16="http://schemas.microsoft.com/office/drawing/2014/main" id="{05BF149D-5C8A-6F06-46C0-C1AA5F217AB5}"/>
                </a:ext>
              </a:extLst>
            </p:cNvPr>
            <p:cNvSpPr/>
            <p:nvPr/>
          </p:nvSpPr>
          <p:spPr>
            <a:xfrm>
              <a:off x="283898" y="295482"/>
              <a:ext cx="747712" cy="74771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7" name="Graphic 6">
              <a:extLst>
                <a:ext uri="{FF2B5EF4-FFF2-40B4-BE49-F238E27FC236}">
                  <a16:creationId xmlns:a16="http://schemas.microsoft.com/office/drawing/2014/main" id="{D6161D0A-5ACA-D51D-3B95-0028A54D63A6}"/>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91072" y="399481"/>
              <a:ext cx="528600" cy="528600"/>
            </a:xfrm>
            <a:prstGeom prst="rect">
              <a:avLst/>
            </a:prstGeom>
          </p:spPr>
        </p:pic>
      </p:grpSp>
      <p:sp>
        <p:nvSpPr>
          <p:cNvPr id="5" name="Slide Number Placeholder 4">
            <a:extLst>
              <a:ext uri="{FF2B5EF4-FFF2-40B4-BE49-F238E27FC236}">
                <a16:creationId xmlns:a16="http://schemas.microsoft.com/office/drawing/2014/main" id="{B30B4DCB-0B08-F566-5C0A-FFA3859B8FB2}"/>
              </a:ext>
              <a:ext uri="{C183D7F6-B498-43B3-948B-1728B52AA6E4}">
                <adec:decorative xmlns:adec="http://schemas.microsoft.com/office/drawing/2017/decorative" val="1"/>
              </a:ext>
            </a:extLst>
          </p:cNvPr>
          <p:cNvSpPr>
            <a:spLocks noGrp="1"/>
          </p:cNvSpPr>
          <p:nvPr>
            <p:ph type="sldNum" sz="quarter" idx="13"/>
          </p:nvPr>
        </p:nvSpPr>
        <p:spPr/>
        <p:txBody>
          <a:bodyPr/>
          <a:lstStyle/>
          <a:p>
            <a:pPr>
              <a:defRPr/>
            </a:pPr>
            <a:fld id="{B543FC28-71BB-4923-9EC4-7D01669BF51C}" type="slidenum">
              <a:rPr lang="en-US" smtClean="0"/>
              <a:pPr>
                <a:defRPr/>
              </a:pPr>
              <a:t>13</a:t>
            </a:fld>
            <a:endParaRPr lang="en-US" dirty="0"/>
          </a:p>
        </p:txBody>
      </p:sp>
    </p:spTree>
    <p:extLst>
      <p:ext uri="{BB962C8B-B14F-4D97-AF65-F5344CB8AC3E}">
        <p14:creationId xmlns:p14="http://schemas.microsoft.com/office/powerpoint/2010/main" val="7270056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ED84B-ED7C-5E8C-01D5-61EC09248537}"/>
            </a:ext>
          </a:extLst>
        </p:cNvPr>
        <p:cNvGrpSpPr/>
        <p:nvPr/>
      </p:nvGrpSpPr>
      <p:grpSpPr>
        <a:xfrm>
          <a:off x="0" y="0"/>
          <a:ext cx="0" cy="0"/>
          <a:chOff x="0" y="0"/>
          <a:chExt cx="0" cy="0"/>
        </a:xfrm>
      </p:grpSpPr>
      <p:sp>
        <p:nvSpPr>
          <p:cNvPr id="7" name="Title 9">
            <a:extLst>
              <a:ext uri="{FF2B5EF4-FFF2-40B4-BE49-F238E27FC236}">
                <a16:creationId xmlns:a16="http://schemas.microsoft.com/office/drawing/2014/main" id="{BD6E69DF-1751-38CF-2272-7412339750CE}"/>
              </a:ext>
            </a:extLst>
          </p:cNvPr>
          <p:cNvSpPr>
            <a:spLocks noGrp="1"/>
          </p:cNvSpPr>
          <p:nvPr>
            <p:ph type="title"/>
          </p:nvPr>
        </p:nvSpPr>
        <p:spPr>
          <a:xfrm>
            <a:off x="231648" y="280290"/>
            <a:ext cx="11684000" cy="307777"/>
          </a:xfrm>
        </p:spPr>
        <p:txBody>
          <a:bodyPr/>
          <a:lstStyle/>
          <a:p>
            <a:r>
              <a:rPr lang="en-US" dirty="0">
                <a:solidFill>
                  <a:schemeClr val="tx1"/>
                </a:solidFill>
                <a:latin typeface="Arial"/>
                <a:cs typeface="Arial"/>
              </a:rPr>
              <a:t>Work and Education Requirements </a:t>
            </a:r>
          </a:p>
        </p:txBody>
      </p:sp>
      <p:sp>
        <p:nvSpPr>
          <p:cNvPr id="3" name="Rectangle 2">
            <a:extLst>
              <a:ext uri="{FF2B5EF4-FFF2-40B4-BE49-F238E27FC236}">
                <a16:creationId xmlns:a16="http://schemas.microsoft.com/office/drawing/2014/main" id="{7715C239-2BA3-196A-C3CF-C90D7D844618}"/>
              </a:ext>
              <a:ext uri="{C183D7F6-B498-43B3-948B-1728B52AA6E4}">
                <adec:decorative xmlns:adec="http://schemas.microsoft.com/office/drawing/2017/decorative" val="0"/>
              </a:ext>
            </a:extLst>
          </p:cNvPr>
          <p:cNvSpPr/>
          <p:nvPr/>
        </p:nvSpPr>
        <p:spPr>
          <a:xfrm>
            <a:off x="0" y="0"/>
            <a:ext cx="12192000" cy="215444"/>
          </a:xfrm>
          <a:prstGeom prst="rect">
            <a:avLst/>
          </a:prstGeom>
          <a:solidFill>
            <a:srgbClr val="FF9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FOR DISCUSSION ONLY. SUBJECT TO CHANGE BASED ON CMS GUIDANCE AND FURTHER ANALYSIS.</a:t>
            </a:r>
            <a:endParaRPr kumimoji="0" lang="en-US"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aphicFrame>
        <p:nvGraphicFramePr>
          <p:cNvPr id="23" name="Table 22">
            <a:extLst>
              <a:ext uri="{FF2B5EF4-FFF2-40B4-BE49-F238E27FC236}">
                <a16:creationId xmlns:a16="http://schemas.microsoft.com/office/drawing/2014/main" id="{1788D74F-7DC6-C9A3-5D4D-26C94203F4A2}"/>
              </a:ext>
            </a:extLst>
          </p:cNvPr>
          <p:cNvGraphicFramePr>
            <a:graphicFrameLocks noGrp="1"/>
          </p:cNvGraphicFramePr>
          <p:nvPr>
            <p:extLst>
              <p:ext uri="{D42A27DB-BD31-4B8C-83A1-F6EECF244321}">
                <p14:modId xmlns:p14="http://schemas.microsoft.com/office/powerpoint/2010/main" val="320587214"/>
              </p:ext>
            </p:extLst>
          </p:nvPr>
        </p:nvGraphicFramePr>
        <p:xfrm>
          <a:off x="150766" y="658876"/>
          <a:ext cx="11764882" cy="6030864"/>
        </p:xfrm>
        <a:graphic>
          <a:graphicData uri="http://schemas.openxmlformats.org/drawingml/2006/table">
            <a:tbl>
              <a:tblPr firstRow="1" firstCol="1" bandRow="1">
                <a:tableStyleId>{5C22544A-7EE6-4342-B048-85BDC9FD1C3A}</a:tableStyleId>
              </a:tblPr>
              <a:tblGrid>
                <a:gridCol w="2885111">
                  <a:extLst>
                    <a:ext uri="{9D8B030D-6E8A-4147-A177-3AD203B41FA5}">
                      <a16:colId xmlns:a16="http://schemas.microsoft.com/office/drawing/2014/main" val="3843582781"/>
                    </a:ext>
                  </a:extLst>
                </a:gridCol>
                <a:gridCol w="8879771">
                  <a:extLst>
                    <a:ext uri="{9D8B030D-6E8A-4147-A177-3AD203B41FA5}">
                      <a16:colId xmlns:a16="http://schemas.microsoft.com/office/drawing/2014/main" val="3492025706"/>
                    </a:ext>
                  </a:extLst>
                </a:gridCol>
              </a:tblGrid>
              <a:tr h="307382">
                <a:tc>
                  <a:txBody>
                    <a:bodyPr/>
                    <a:lstStyle/>
                    <a:p>
                      <a:pPr>
                        <a:spcBef>
                          <a:spcPts val="300"/>
                        </a:spcBef>
                      </a:pPr>
                      <a:r>
                        <a:rPr lang="en-US" sz="1800" b="1" dirty="0">
                          <a:solidFill>
                            <a:schemeClr val="bg1"/>
                          </a:solidFill>
                          <a:latin typeface="Arial"/>
                          <a:cs typeface="Arial"/>
                        </a:rPr>
                        <a:t>Question</a:t>
                      </a:r>
                    </a:p>
                  </a:txBody>
                  <a:tcPr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tcPr>
                </a:tc>
                <a:tc>
                  <a:txBody>
                    <a:bodyPr/>
                    <a:lstStyle/>
                    <a:p>
                      <a:pPr>
                        <a:spcBef>
                          <a:spcPts val="300"/>
                        </a:spcBef>
                      </a:pPr>
                      <a:r>
                        <a:rPr lang="en-US" sz="1800" b="1" dirty="0">
                          <a:solidFill>
                            <a:schemeClr val="tx1"/>
                          </a:solidFill>
                          <a:latin typeface="Arial"/>
                          <a:cs typeface="Arial"/>
                        </a:rPr>
                        <a:t>Answer</a:t>
                      </a:r>
                    </a:p>
                  </a:txBody>
                  <a:tcPr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90000"/>
                          <a:lumOff val="1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7798823"/>
                  </a:ext>
                </a:extLst>
              </a:tr>
              <a:tr h="447932">
                <a:tc>
                  <a:txBody>
                    <a:bodyPr/>
                    <a:lstStyle/>
                    <a:p>
                      <a:pPr>
                        <a:spcBef>
                          <a:spcPts val="300"/>
                        </a:spcBef>
                      </a:pPr>
                      <a:r>
                        <a:rPr lang="en-US" sz="1800" b="1" dirty="0">
                          <a:solidFill>
                            <a:schemeClr val="bg1"/>
                          </a:solidFill>
                        </a:rPr>
                        <a:t>When does this happen?</a:t>
                      </a:r>
                      <a:endParaRPr lang="en-US" sz="1800" b="1" dirty="0">
                        <a:solidFill>
                          <a:schemeClr val="bg1"/>
                        </a:solidFill>
                        <a:latin typeface="Arial"/>
                        <a:cs typeface="Arial"/>
                      </a:endParaRPr>
                    </a:p>
                  </a:txBody>
                  <a:tcPr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tcPr>
                </a:tc>
                <a:tc>
                  <a:txBody>
                    <a:bodyPr/>
                    <a:lstStyle/>
                    <a:p>
                      <a:pPr>
                        <a:spcBef>
                          <a:spcPts val="300"/>
                        </a:spcBef>
                      </a:pPr>
                      <a:r>
                        <a:rPr lang="en-US" sz="1800" b="1" dirty="0">
                          <a:solidFill>
                            <a:schemeClr val="tx1"/>
                          </a:solidFill>
                        </a:rPr>
                        <a:t>January 1, 2027</a:t>
                      </a:r>
                      <a:endParaRPr lang="en-US" sz="1800" b="1" dirty="0">
                        <a:solidFill>
                          <a:schemeClr val="tx1"/>
                        </a:solidFill>
                        <a:latin typeface="Arial"/>
                        <a:cs typeface="Arial"/>
                      </a:endParaRPr>
                    </a:p>
                  </a:txBody>
                  <a:tcPr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90000"/>
                          <a:lumOff val="10000"/>
                        </a:schemeClr>
                      </a:solidFill>
                      <a:prstDash val="solid"/>
                      <a:round/>
                      <a:headEnd type="none" w="med" len="med"/>
                      <a:tailEnd type="none" w="med" len="med"/>
                    </a:lnT>
                    <a:lnB w="12700" cap="flat" cmpd="sng" algn="ctr">
                      <a:solidFill>
                        <a:schemeClr val="tx2">
                          <a:lumMod val="90000"/>
                          <a:lumOff val="1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302483714"/>
                  </a:ext>
                </a:extLst>
              </a:tr>
              <a:tr h="2209111">
                <a:tc>
                  <a:txBody>
                    <a:bodyPr/>
                    <a:lstStyle/>
                    <a:p>
                      <a:pPr>
                        <a:spcBef>
                          <a:spcPts val="300"/>
                        </a:spcBef>
                      </a:pPr>
                      <a:r>
                        <a:rPr lang="en-US" sz="1800" b="1" dirty="0">
                          <a:solidFill>
                            <a:schemeClr val="bg1"/>
                          </a:solidFill>
                        </a:rPr>
                        <a:t>Who do we think is affected, based on current information?</a:t>
                      </a:r>
                      <a:endParaRPr lang="en-US" sz="1800" b="1" dirty="0">
                        <a:solidFill>
                          <a:schemeClr val="bg1"/>
                        </a:solidFill>
                        <a:latin typeface="Arial"/>
                        <a:cs typeface="Arial"/>
                      </a:endParaRPr>
                    </a:p>
                  </a:txBody>
                  <a:tcPr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90000"/>
                          <a:lumOff val="10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tcPr>
                </a:tc>
                <a:tc>
                  <a:txBody>
                    <a:bodyPr/>
                    <a:lstStyle/>
                    <a:p>
                      <a:pPr>
                        <a:spcBef>
                          <a:spcPts val="300"/>
                        </a:spcBef>
                        <a:spcAft>
                          <a:spcPts val="300"/>
                        </a:spcAft>
                      </a:pPr>
                      <a:r>
                        <a:rPr lang="en-US" sz="1800" b="1" dirty="0">
                          <a:solidFill>
                            <a:schemeClr val="tx1"/>
                          </a:solidFill>
                        </a:rPr>
                        <a:t>Certain adults who are not disabled, ages 19 to 64.  </a:t>
                      </a:r>
                    </a:p>
                    <a:p>
                      <a:pPr>
                        <a:spcBef>
                          <a:spcPts val="300"/>
                        </a:spcBef>
                        <a:spcAft>
                          <a:spcPts val="300"/>
                        </a:spcAft>
                      </a:pPr>
                      <a:r>
                        <a:rPr lang="en-US" sz="1800" dirty="0">
                          <a:solidFill>
                            <a:schemeClr val="tx1"/>
                          </a:solidFill>
                        </a:rPr>
                        <a:t>However, members </a:t>
                      </a:r>
                      <a:r>
                        <a:rPr lang="en-US" sz="1800" b="1" dirty="0">
                          <a:solidFill>
                            <a:schemeClr val="tx1"/>
                          </a:solidFill>
                        </a:rPr>
                        <a:t>do </a:t>
                      </a:r>
                      <a:r>
                        <a:rPr lang="en-US" sz="1800" b="1" u="sng" dirty="0">
                          <a:solidFill>
                            <a:schemeClr val="tx1"/>
                          </a:solidFill>
                        </a:rPr>
                        <a:t>not</a:t>
                      </a:r>
                      <a:r>
                        <a:rPr lang="en-US" sz="1800" b="1" dirty="0">
                          <a:solidFill>
                            <a:schemeClr val="tx1"/>
                          </a:solidFill>
                        </a:rPr>
                        <a:t> have </a:t>
                      </a:r>
                      <a:r>
                        <a:rPr lang="en-US" sz="1800" dirty="0">
                          <a:solidFill>
                            <a:schemeClr val="tx1"/>
                          </a:solidFill>
                        </a:rPr>
                        <a:t>to meet this requirement if:</a:t>
                      </a:r>
                    </a:p>
                    <a:p>
                      <a:pPr marL="285750" indent="-285750">
                        <a:spcBef>
                          <a:spcPts val="0"/>
                        </a:spcBef>
                        <a:spcAft>
                          <a:spcPts val="0"/>
                        </a:spcAft>
                        <a:buFont typeface="Arial" panose="020B0604020202020204" pitchFamily="34" charset="0"/>
                        <a:buChar char="•"/>
                      </a:pPr>
                      <a:r>
                        <a:rPr lang="en-US" sz="1800" dirty="0">
                          <a:solidFill>
                            <a:schemeClr val="tx1"/>
                          </a:solidFill>
                        </a:rPr>
                        <a:t>Pregnant or postpartum (that is, you've been pregnant in the last 12 months, no matter how the pregnancy ended); </a:t>
                      </a:r>
                    </a:p>
                    <a:p>
                      <a:pPr marL="285750" indent="-285750">
                        <a:spcBef>
                          <a:spcPts val="0"/>
                        </a:spcBef>
                        <a:spcAft>
                          <a:spcPts val="0"/>
                        </a:spcAft>
                        <a:buFont typeface="Arial" panose="020B0604020202020204" pitchFamily="34" charset="0"/>
                        <a:buChar char="•"/>
                      </a:pPr>
                      <a:r>
                        <a:rPr lang="en-US" sz="1800" dirty="0">
                          <a:solidFill>
                            <a:schemeClr val="tx1"/>
                          </a:solidFill>
                        </a:rPr>
                        <a:t>They are a parent, guardian or caretaker of a child under age 14 or someone with a disability;</a:t>
                      </a:r>
                    </a:p>
                    <a:p>
                      <a:pPr marL="285750" indent="-285750">
                        <a:spcBef>
                          <a:spcPts val="0"/>
                        </a:spcBef>
                        <a:spcAft>
                          <a:spcPts val="0"/>
                        </a:spcAft>
                        <a:buFont typeface="Arial" panose="020B0604020202020204" pitchFamily="34" charset="0"/>
                        <a:buChar char="•"/>
                      </a:pPr>
                      <a:r>
                        <a:rPr lang="en-US" sz="1800" dirty="0">
                          <a:solidFill>
                            <a:schemeClr val="tx1"/>
                          </a:solidFill>
                        </a:rPr>
                        <a:t>They have a “serious or complex” medical condition (medical frailty);</a:t>
                      </a:r>
                    </a:p>
                    <a:p>
                      <a:pPr marL="285750" indent="-285750">
                        <a:spcBef>
                          <a:spcPts val="0"/>
                        </a:spcBef>
                        <a:spcAft>
                          <a:spcPts val="0"/>
                        </a:spcAft>
                        <a:buFont typeface="Arial" panose="020B0604020202020204" pitchFamily="34" charset="0"/>
                        <a:buChar char="•"/>
                      </a:pPr>
                      <a:r>
                        <a:rPr lang="en-US" sz="1800" dirty="0">
                          <a:solidFill>
                            <a:schemeClr val="tx1"/>
                          </a:solidFill>
                        </a:rPr>
                        <a:t>They have a substance use disorder; or</a:t>
                      </a:r>
                    </a:p>
                    <a:p>
                      <a:pPr marL="285750" indent="-285750">
                        <a:spcBef>
                          <a:spcPts val="0"/>
                        </a:spcBef>
                        <a:spcAft>
                          <a:spcPts val="0"/>
                        </a:spcAft>
                        <a:buFont typeface="Arial" panose="020B0604020202020204" pitchFamily="34" charset="0"/>
                        <a:buChar char="•"/>
                      </a:pPr>
                      <a:r>
                        <a:rPr lang="en-US" sz="1800" dirty="0">
                          <a:solidFill>
                            <a:schemeClr val="tx1"/>
                          </a:solidFill>
                        </a:rPr>
                        <a:t>They are meeting work requirements through TAFDC (cash benefits), or subject to work requirements through SNAP (food stamps).</a:t>
                      </a:r>
                      <a:endParaRPr lang="en-US" sz="1800" dirty="0">
                        <a:solidFill>
                          <a:schemeClr val="tx1"/>
                        </a:solidFill>
                        <a:latin typeface="Arial"/>
                        <a:cs typeface="Arial"/>
                      </a:endParaRPr>
                    </a:p>
                  </a:txBody>
                  <a:tcPr anchor="ctr">
                    <a:lnL w="12700" cap="flat" cmpd="sng" algn="ctr">
                      <a:solidFill>
                        <a:schemeClr val="tx2">
                          <a:lumMod val="90000"/>
                          <a:lumOff val="10000"/>
                        </a:schemeClr>
                      </a:solidFill>
                      <a:prstDash val="solid"/>
                      <a:round/>
                      <a:headEnd type="none" w="med" len="med"/>
                      <a:tailEnd type="none" w="med" len="med"/>
                    </a:lnL>
                    <a:lnR w="12700" cap="flat" cmpd="sng" algn="ctr">
                      <a:solidFill>
                        <a:schemeClr val="tx2">
                          <a:lumMod val="90000"/>
                          <a:lumOff val="10000"/>
                        </a:schemeClr>
                      </a:solidFill>
                      <a:prstDash val="solid"/>
                      <a:round/>
                      <a:headEnd type="none" w="med" len="med"/>
                      <a:tailEnd type="none" w="med" len="med"/>
                    </a:lnR>
                    <a:lnT w="12700" cap="flat" cmpd="sng" algn="ctr">
                      <a:solidFill>
                        <a:schemeClr val="tx2">
                          <a:lumMod val="90000"/>
                          <a:lumOff val="10000"/>
                        </a:schemeClr>
                      </a:solidFill>
                      <a:prstDash val="solid"/>
                      <a:round/>
                      <a:headEnd type="none" w="med" len="med"/>
                      <a:tailEnd type="none" w="med" len="med"/>
                    </a:lnT>
                    <a:lnB w="12700" cap="flat" cmpd="sng" algn="ctr">
                      <a:solidFill>
                        <a:schemeClr val="tx2">
                          <a:lumMod val="90000"/>
                          <a:lumOff val="1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689330271"/>
                  </a:ext>
                </a:extLst>
              </a:tr>
              <a:tr h="2076084">
                <a:tc>
                  <a:txBody>
                    <a:bodyPr/>
                    <a:lstStyle/>
                    <a:p>
                      <a:pPr>
                        <a:spcBef>
                          <a:spcPts val="300"/>
                        </a:spcBef>
                      </a:pPr>
                      <a:r>
                        <a:rPr lang="en-US" sz="1800" b="1" dirty="0">
                          <a:solidFill>
                            <a:schemeClr val="bg1"/>
                          </a:solidFill>
                        </a:rPr>
                        <a:t>What is the change?</a:t>
                      </a:r>
                      <a:endParaRPr lang="en-US" sz="1800" b="1" dirty="0">
                        <a:solidFill>
                          <a:schemeClr val="bg1"/>
                        </a:solidFill>
                        <a:latin typeface="Arial"/>
                        <a:cs typeface="Arial"/>
                      </a:endParaRPr>
                    </a:p>
                  </a:txBody>
                  <a:tcPr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tcPr>
                </a:tc>
                <a:tc>
                  <a:txBody>
                    <a:bodyPr/>
                    <a:lstStyle/>
                    <a:p>
                      <a:pPr marL="0" indent="0" algn="l" defTabSz="914400" rtl="0" eaLnBrk="1" latinLnBrk="0" hangingPunct="1">
                        <a:spcBef>
                          <a:spcPts val="300"/>
                        </a:spcBef>
                        <a:spcAft>
                          <a:spcPts val="400"/>
                        </a:spcAft>
                        <a:buFont typeface="Arial" panose="020B0604020202020204" pitchFamily="34" charset="0"/>
                        <a:buNone/>
                      </a:pPr>
                      <a:r>
                        <a:rPr lang="en-US" sz="1800" b="1" dirty="0">
                          <a:solidFill>
                            <a:schemeClr val="tx1"/>
                          </a:solidFill>
                        </a:rPr>
                        <a:t>Affected members will need to do one of the following activities to keep their MassHealth coverage:</a:t>
                      </a:r>
                    </a:p>
                    <a:p>
                      <a:pPr marL="285750" indent="-285750" algn="l" defTabSz="914400" rtl="0" eaLnBrk="1" latinLnBrk="0" hangingPunct="1">
                        <a:spcBef>
                          <a:spcPts val="0"/>
                        </a:spcBef>
                        <a:spcAft>
                          <a:spcPts val="0"/>
                        </a:spcAft>
                        <a:buFont typeface="Arial" panose="020B0604020202020204" pitchFamily="34" charset="0"/>
                        <a:buChar char="•"/>
                      </a:pPr>
                      <a:r>
                        <a:rPr lang="en-US" sz="1800" b="1" kern="1200" dirty="0">
                          <a:solidFill>
                            <a:schemeClr val="tx1"/>
                          </a:solidFill>
                        </a:rPr>
                        <a:t>Work or volunteer </a:t>
                      </a:r>
                      <a:r>
                        <a:rPr lang="en-US" sz="1800" b="0" kern="1200" dirty="0">
                          <a:solidFill>
                            <a:schemeClr val="tx1"/>
                          </a:solidFill>
                        </a:rPr>
                        <a:t>80 or more hours per month;</a:t>
                      </a:r>
                    </a:p>
                    <a:p>
                      <a:pPr marL="285750" indent="-285750">
                        <a:spcBef>
                          <a:spcPts val="0"/>
                        </a:spcBef>
                        <a:spcAft>
                          <a:spcPts val="0"/>
                        </a:spcAft>
                        <a:buFont typeface="Arial" panose="020B0604020202020204" pitchFamily="34" charset="0"/>
                        <a:buChar char="•"/>
                      </a:pPr>
                      <a:r>
                        <a:rPr lang="en-US" sz="1800" dirty="0">
                          <a:solidFill>
                            <a:schemeClr val="tx1"/>
                          </a:solidFill>
                        </a:rPr>
                        <a:t>Participate in a </a:t>
                      </a:r>
                      <a:r>
                        <a:rPr lang="en-US" sz="1800" b="1" dirty="0">
                          <a:solidFill>
                            <a:schemeClr val="tx1"/>
                          </a:solidFill>
                        </a:rPr>
                        <a:t>work program </a:t>
                      </a:r>
                      <a:r>
                        <a:rPr lang="en-US" sz="1800" dirty="0">
                          <a:solidFill>
                            <a:schemeClr val="tx1"/>
                          </a:solidFill>
                        </a:rPr>
                        <a:t>for 80 or more hours per month;</a:t>
                      </a:r>
                    </a:p>
                    <a:p>
                      <a:pPr marL="285750" indent="-285750">
                        <a:spcBef>
                          <a:spcPts val="0"/>
                        </a:spcBef>
                        <a:spcAft>
                          <a:spcPts val="0"/>
                        </a:spcAft>
                        <a:buFont typeface="Arial" panose="020B0604020202020204" pitchFamily="34" charset="0"/>
                        <a:buChar char="•"/>
                      </a:pPr>
                      <a:r>
                        <a:rPr lang="en-US" sz="1800" dirty="0">
                          <a:solidFill>
                            <a:schemeClr val="tx1"/>
                          </a:solidFill>
                        </a:rPr>
                        <a:t>Be enrolled in </a:t>
                      </a:r>
                      <a:r>
                        <a:rPr lang="en-US" sz="1800" b="0" dirty="0">
                          <a:solidFill>
                            <a:schemeClr val="tx1"/>
                          </a:solidFill>
                        </a:rPr>
                        <a:t>an</a:t>
                      </a:r>
                      <a:r>
                        <a:rPr lang="en-US" sz="1800" b="1" dirty="0">
                          <a:solidFill>
                            <a:schemeClr val="tx1"/>
                          </a:solidFill>
                        </a:rPr>
                        <a:t> educational program </a:t>
                      </a:r>
                      <a:r>
                        <a:rPr lang="en-US" sz="1800" dirty="0">
                          <a:solidFill>
                            <a:schemeClr val="tx1"/>
                          </a:solidFill>
                        </a:rPr>
                        <a:t>at least half-time;</a:t>
                      </a:r>
                    </a:p>
                    <a:p>
                      <a:pPr marL="285750" indent="-285750">
                        <a:spcBef>
                          <a:spcPts val="0"/>
                        </a:spcBef>
                        <a:spcAft>
                          <a:spcPts val="0"/>
                        </a:spcAft>
                        <a:buFont typeface="Arial" panose="020B0604020202020204" pitchFamily="34" charset="0"/>
                        <a:buChar char="•"/>
                      </a:pPr>
                      <a:r>
                        <a:rPr lang="en-US" sz="1800" dirty="0">
                          <a:solidFill>
                            <a:schemeClr val="tx1"/>
                          </a:solidFill>
                        </a:rPr>
                        <a:t>Do a </a:t>
                      </a:r>
                      <a:r>
                        <a:rPr lang="en-US" sz="1800" b="1" dirty="0">
                          <a:solidFill>
                            <a:schemeClr val="tx1"/>
                          </a:solidFill>
                        </a:rPr>
                        <a:t>combination</a:t>
                      </a:r>
                      <a:r>
                        <a:rPr lang="en-US" sz="1800" dirty="0">
                          <a:solidFill>
                            <a:schemeClr val="tx1"/>
                          </a:solidFill>
                        </a:rPr>
                        <a:t> of the above activities for 80 or more hours per month; or</a:t>
                      </a:r>
                    </a:p>
                    <a:p>
                      <a:pPr marL="285750" lvl="0" indent="-285750">
                        <a:spcBef>
                          <a:spcPts val="0"/>
                        </a:spcBef>
                        <a:spcAft>
                          <a:spcPts val="0"/>
                        </a:spcAft>
                        <a:buFont typeface="Arial" panose="020B0604020202020204" pitchFamily="34" charset="0"/>
                        <a:buChar char="•"/>
                      </a:pPr>
                      <a:r>
                        <a:rPr lang="en-US" sz="1800" b="1" u="none" strike="noStrike" noProof="0" dirty="0">
                          <a:solidFill>
                            <a:schemeClr val="tx1"/>
                          </a:solidFill>
                        </a:rPr>
                        <a:t>Earn at least $580 per month.</a:t>
                      </a:r>
                      <a:endParaRPr lang="en-US" sz="1800" dirty="0">
                        <a:solidFill>
                          <a:schemeClr val="tx1"/>
                        </a:solidFill>
                        <a:latin typeface="Arial"/>
                        <a:cs typeface="Arial"/>
                      </a:endParaRPr>
                    </a:p>
                  </a:txBody>
                  <a:tcPr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90000"/>
                          <a:lumOff val="10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804171473"/>
                  </a:ext>
                </a:extLst>
              </a:tr>
            </a:tbl>
          </a:graphicData>
        </a:graphic>
      </p:graphicFrame>
      <p:grpSp>
        <p:nvGrpSpPr>
          <p:cNvPr id="17" name="Group 16">
            <a:extLst>
              <a:ext uri="{FF2B5EF4-FFF2-40B4-BE49-F238E27FC236}">
                <a16:creationId xmlns:a16="http://schemas.microsoft.com/office/drawing/2014/main" id="{1D126DB1-BB54-8ACE-1AFD-A96053287D78}"/>
              </a:ext>
              <a:ext uri="{C183D7F6-B498-43B3-948B-1728B52AA6E4}">
                <adec:decorative xmlns:adec="http://schemas.microsoft.com/office/drawing/2017/decorative" val="1"/>
              </a:ext>
            </a:extLst>
          </p:cNvPr>
          <p:cNvGrpSpPr/>
          <p:nvPr/>
        </p:nvGrpSpPr>
        <p:grpSpPr>
          <a:xfrm>
            <a:off x="10032385" y="650404"/>
            <a:ext cx="702203" cy="702203"/>
            <a:chOff x="131498" y="143082"/>
            <a:chExt cx="1047750" cy="1047750"/>
          </a:xfrm>
        </p:grpSpPr>
        <p:sp>
          <p:nvSpPr>
            <p:cNvPr id="18" name="Oval 17">
              <a:extLst>
                <a:ext uri="{FF2B5EF4-FFF2-40B4-BE49-F238E27FC236}">
                  <a16:creationId xmlns:a16="http://schemas.microsoft.com/office/drawing/2014/main" id="{7AA80338-9097-E8EE-3837-7AE94579E7C4}"/>
                </a:ext>
              </a:extLst>
            </p:cNvPr>
            <p:cNvSpPr/>
            <p:nvPr/>
          </p:nvSpPr>
          <p:spPr>
            <a:xfrm>
              <a:off x="131498" y="143082"/>
              <a:ext cx="1047750" cy="104775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9" name="Oval 18">
              <a:extLst>
                <a:ext uri="{FF2B5EF4-FFF2-40B4-BE49-F238E27FC236}">
                  <a16:creationId xmlns:a16="http://schemas.microsoft.com/office/drawing/2014/main" id="{8B59F524-7B29-957A-D29B-587724743671}"/>
                </a:ext>
              </a:extLst>
            </p:cNvPr>
            <p:cNvSpPr/>
            <p:nvPr/>
          </p:nvSpPr>
          <p:spPr>
            <a:xfrm>
              <a:off x="283898" y="295482"/>
              <a:ext cx="747712" cy="74771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20" name="Graphic 19">
              <a:extLst>
                <a:ext uri="{FF2B5EF4-FFF2-40B4-BE49-F238E27FC236}">
                  <a16:creationId xmlns:a16="http://schemas.microsoft.com/office/drawing/2014/main" id="{BD194C26-4637-87B4-41B0-B24487DC7AEC}"/>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91072" y="399481"/>
              <a:ext cx="528600" cy="528600"/>
            </a:xfrm>
            <a:prstGeom prst="rect">
              <a:avLst/>
            </a:prstGeom>
          </p:spPr>
        </p:pic>
      </p:grpSp>
      <p:sp>
        <p:nvSpPr>
          <p:cNvPr id="2" name="Slide Number Placeholder 1">
            <a:extLst>
              <a:ext uri="{FF2B5EF4-FFF2-40B4-BE49-F238E27FC236}">
                <a16:creationId xmlns:a16="http://schemas.microsoft.com/office/drawing/2014/main" id="{60336D5B-BB6F-670B-8217-1D054DB4906C}"/>
              </a:ext>
              <a:ext uri="{C183D7F6-B498-43B3-948B-1728B52AA6E4}">
                <adec:decorative xmlns:adec="http://schemas.microsoft.com/office/drawing/2017/decorative" val="1"/>
              </a:ext>
            </a:extLst>
          </p:cNvPr>
          <p:cNvSpPr>
            <a:spLocks noGrp="1"/>
          </p:cNvSpPr>
          <p:nvPr>
            <p:ph type="sldNum" sz="quarter" idx="13"/>
          </p:nvPr>
        </p:nvSpPr>
        <p:spPr/>
        <p:txBody>
          <a:bodyPr/>
          <a:lstStyle/>
          <a:p>
            <a:pPr>
              <a:defRPr/>
            </a:pPr>
            <a:fld id="{B543FC28-71BB-4923-9EC4-7D01669BF51C}" type="slidenum">
              <a:rPr lang="en-US" smtClean="0"/>
              <a:pPr>
                <a:defRPr/>
              </a:pPr>
              <a:t>14</a:t>
            </a:fld>
            <a:endParaRPr lang="en-US" dirty="0"/>
          </a:p>
        </p:txBody>
      </p:sp>
    </p:spTree>
    <p:extLst>
      <p:ext uri="{BB962C8B-B14F-4D97-AF65-F5344CB8AC3E}">
        <p14:creationId xmlns:p14="http://schemas.microsoft.com/office/powerpoint/2010/main" val="25124347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84FBB-ED92-D036-0F63-9A355E383769}"/>
            </a:ext>
          </a:extLst>
        </p:cNvPr>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23436CF1-2883-DF25-F235-EBF62FDA9F2F}"/>
              </a:ext>
              <a:ext uri="{C183D7F6-B498-43B3-948B-1728B52AA6E4}">
                <adec:decorative xmlns:adec="http://schemas.microsoft.com/office/drawing/2017/decorative" val="1"/>
              </a:ext>
            </a:extLst>
          </p:cNvPr>
          <p:cNvGraphicFramePr>
            <a:graphicFrameLocks noChangeAspect="1"/>
          </p:cNvGraphicFramePr>
          <p:nvPr>
            <p:custDataLst>
              <p:tags r:id="rId1"/>
            </p:custDataLst>
            <p:extLst>
              <p:ext uri="{D42A27DB-BD31-4B8C-83A1-F6EECF244321}">
                <p14:modId xmlns:p14="http://schemas.microsoft.com/office/powerpoint/2010/main" val="13200376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5" name="Object 4" hidden="1">
                        <a:extLst>
                          <a:ext uri="{FF2B5EF4-FFF2-40B4-BE49-F238E27FC236}">
                            <a16:creationId xmlns:a16="http://schemas.microsoft.com/office/drawing/2014/main" id="{23436CF1-2883-DF25-F235-EBF62FDA9F2F}"/>
                          </a:ext>
                          <a:ext uri="{C183D7F6-B498-43B3-948B-1728B52AA6E4}">
                            <adec:decorative xmlns:adec="http://schemas.microsoft.com/office/drawing/2017/decorative" val="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8" name="Rectangle 17">
            <a:extLst>
              <a:ext uri="{FF2B5EF4-FFF2-40B4-BE49-F238E27FC236}">
                <a16:creationId xmlns:a16="http://schemas.microsoft.com/office/drawing/2014/main" id="{BE98D182-5373-56F5-45E1-394AB8ADE893}"/>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accent1">
              <a:lumMod val="50000"/>
            </a:schemeClr>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9" name="Title 18">
            <a:extLst>
              <a:ext uri="{FF2B5EF4-FFF2-40B4-BE49-F238E27FC236}">
                <a16:creationId xmlns:a16="http://schemas.microsoft.com/office/drawing/2014/main" id="{C672FD59-1F3F-7EBA-D7F0-A07C700840C8}"/>
              </a:ext>
            </a:extLst>
          </p:cNvPr>
          <p:cNvSpPr txBox="1">
            <a:spLocks noGrp="1"/>
          </p:cNvSpPr>
          <p:nvPr>
            <p:ph type="title" idx="4294967295"/>
          </p:nvPr>
        </p:nvSpPr>
        <p:spPr bwMode="auto">
          <a:xfrm>
            <a:off x="247649" y="2914650"/>
            <a:ext cx="7171095" cy="1000125"/>
          </a:xfrm>
          <a:prstGeom prst="rect">
            <a:avLst/>
          </a:prstGeom>
          <a:noFill/>
          <a:ln w="9525">
            <a:noFill/>
            <a:prstDash/>
            <a:miter lim="800000"/>
            <a:headEnd/>
            <a:tailEnd/>
          </a:ln>
          <a:effectLst/>
        </p:spPr>
        <p:txBody>
          <a:bodyPr rot="0" spcFirstLastPara="0" vertOverflow="overflow" horzOverflow="overflow" vert="horz" wrap="square" lIns="76200" tIns="76200" rIns="76200" bIns="7620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0" cap="none" spc="0" normalizeH="0" baseline="0" noProof="0" dirty="0">
                <a:ln>
                  <a:noFill/>
                </a:ln>
                <a:solidFill>
                  <a:srgbClr val="FFFFFF"/>
                </a:solidFill>
                <a:effectLst/>
                <a:uLnTx/>
                <a:uFillTx/>
                <a:latin typeface="Arial"/>
                <a:ea typeface="MS PGothic" pitchFamily="34" charset="-128"/>
                <a:cs typeface="Arial"/>
              </a:rPr>
              <a:t>Deep Dive on Work and Education Requirements</a:t>
            </a:r>
            <a:endParaRPr kumimoji="0" lang="en-US" sz="2400" b="1" i="0" u="none" strike="noStrike" kern="1200" cap="none" spc="0" normalizeH="0" baseline="0" noProof="0" dirty="0">
              <a:ln>
                <a:noFill/>
              </a:ln>
              <a:solidFill>
                <a:schemeClr val="accent2"/>
              </a:solidFill>
              <a:effectLst/>
              <a:uLnTx/>
              <a:uFillTx/>
              <a:latin typeface="Arial" charset="0"/>
              <a:ea typeface="+mn-ea"/>
              <a:cs typeface="Arial" charset="0"/>
            </a:endParaRPr>
          </a:p>
        </p:txBody>
      </p:sp>
      <p:sp>
        <p:nvSpPr>
          <p:cNvPr id="2" name="Slide Number Placeholder 1">
            <a:extLst>
              <a:ext uri="{FF2B5EF4-FFF2-40B4-BE49-F238E27FC236}">
                <a16:creationId xmlns:a16="http://schemas.microsoft.com/office/drawing/2014/main" id="{ECE95621-CE75-C488-2F62-00B4A17D2E51}"/>
              </a:ext>
              <a:ext uri="{C183D7F6-B498-43B3-948B-1728B52AA6E4}">
                <adec:decorative xmlns:adec="http://schemas.microsoft.com/office/drawing/2017/decorative" val="1"/>
              </a:ext>
            </a:extLst>
          </p:cNvPr>
          <p:cNvSpPr>
            <a:spLocks noGrp="1"/>
          </p:cNvSpPr>
          <p:nvPr>
            <p:ph type="sldNum" sz="quarter" idx="13"/>
          </p:nvPr>
        </p:nvSpPr>
        <p:spPr/>
        <p:txBody>
          <a:bodyPr/>
          <a:lstStyle/>
          <a:p>
            <a:pPr>
              <a:defRPr/>
            </a:pPr>
            <a:fld id="{B543FC28-71BB-4923-9EC4-7D01669BF51C}" type="slidenum">
              <a:rPr lang="en-US" smtClean="0"/>
              <a:pPr>
                <a:defRPr/>
              </a:pPr>
              <a:t>15</a:t>
            </a:fld>
            <a:endParaRPr lang="en-US" dirty="0"/>
          </a:p>
        </p:txBody>
      </p:sp>
    </p:spTree>
    <p:extLst>
      <p:ext uri="{BB962C8B-B14F-4D97-AF65-F5344CB8AC3E}">
        <p14:creationId xmlns:p14="http://schemas.microsoft.com/office/powerpoint/2010/main" val="16642921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2D18A-9049-60E9-4BC1-056952CAE6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1B61AB-B534-C5EA-40D2-25AE330A6D15}"/>
              </a:ext>
            </a:extLst>
          </p:cNvPr>
          <p:cNvSpPr>
            <a:spLocks noGrp="1"/>
          </p:cNvSpPr>
          <p:nvPr>
            <p:ph type="title"/>
          </p:nvPr>
        </p:nvSpPr>
        <p:spPr>
          <a:xfrm>
            <a:off x="231648" y="306033"/>
            <a:ext cx="11684000" cy="307777"/>
          </a:xfrm>
        </p:spPr>
        <p:txBody>
          <a:bodyPr vert="horz"/>
          <a:lstStyle/>
          <a:p>
            <a:r>
              <a:rPr lang="en-US" dirty="0">
                <a:solidFill>
                  <a:schemeClr val="tx1"/>
                </a:solidFill>
                <a:latin typeface="Arial"/>
                <a:cs typeface="Arial"/>
              </a:rPr>
              <a:t>Initial Analysis of Impacted Members: Demographics</a:t>
            </a:r>
            <a:endParaRPr lang="en-US" sz="2000" dirty="0">
              <a:solidFill>
                <a:schemeClr val="tx1"/>
              </a:solidFill>
              <a:latin typeface="Arial"/>
              <a:cs typeface="Arial"/>
            </a:endParaRPr>
          </a:p>
        </p:txBody>
      </p:sp>
      <p:sp>
        <p:nvSpPr>
          <p:cNvPr id="4" name="Rectangle 3">
            <a:extLst>
              <a:ext uri="{FF2B5EF4-FFF2-40B4-BE49-F238E27FC236}">
                <a16:creationId xmlns:a16="http://schemas.microsoft.com/office/drawing/2014/main" id="{663AFC15-1BBA-A812-3780-E2251891D508}"/>
              </a:ext>
              <a:ext uri="{C183D7F6-B498-43B3-948B-1728B52AA6E4}">
                <adec:decorative xmlns:adec="http://schemas.microsoft.com/office/drawing/2017/decorative" val="0"/>
              </a:ext>
            </a:extLst>
          </p:cNvPr>
          <p:cNvSpPr/>
          <p:nvPr/>
        </p:nvSpPr>
        <p:spPr>
          <a:xfrm>
            <a:off x="29755" y="13140"/>
            <a:ext cx="12192000" cy="215444"/>
          </a:xfrm>
          <a:prstGeom prst="rect">
            <a:avLst/>
          </a:prstGeom>
          <a:solidFill>
            <a:srgbClr val="FF9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FOR DISCUSSION ONLY. SUBJECT TO CHANGE BASED ON CMS GUIDANCE AND FURTHER ANALYSIS.</a:t>
            </a:r>
            <a:endParaRPr kumimoji="0" lang="en-US"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491DE7D4-7DF0-A0FE-6D2C-1980125EDCC1}"/>
              </a:ext>
            </a:extLst>
          </p:cNvPr>
          <p:cNvSpPr txBox="1"/>
          <p:nvPr/>
        </p:nvSpPr>
        <p:spPr bwMode="auto">
          <a:xfrm>
            <a:off x="163062" y="730554"/>
            <a:ext cx="11141131" cy="629738"/>
          </a:xfrm>
          <a:prstGeom prst="rect">
            <a:avLst/>
          </a:prstGeom>
          <a:no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r>
              <a:rPr lang="en-US" sz="1800" b="0" kern="0" dirty="0">
                <a:solidFill>
                  <a:srgbClr val="000000"/>
                </a:solidFill>
                <a:latin typeface="Arial"/>
                <a:cs typeface="Arial"/>
              </a:rPr>
              <a:t>The below data represents members who are likely subject to work and education requirements and/or 6-month renewals under the new federal law. Some members will have </a:t>
            </a:r>
            <a:r>
              <a:rPr lang="en-US" sz="1800" b="0" u="sng" kern="0" dirty="0">
                <a:solidFill>
                  <a:srgbClr val="000000"/>
                </a:solidFill>
                <a:latin typeface="Arial"/>
                <a:cs typeface="Arial"/>
              </a:rPr>
              <a:t>individual-level</a:t>
            </a:r>
            <a:r>
              <a:rPr lang="en-US" sz="1800" b="0" kern="0" dirty="0">
                <a:solidFill>
                  <a:srgbClr val="000000"/>
                </a:solidFill>
                <a:latin typeface="Arial"/>
                <a:cs typeface="Arial"/>
              </a:rPr>
              <a:t> exemptions, such as having a complex medical condition or being pregnant – these are not considered below.</a:t>
            </a:r>
          </a:p>
        </p:txBody>
      </p:sp>
      <p:sp>
        <p:nvSpPr>
          <p:cNvPr id="16" name="Rectangle 15">
            <a:extLst>
              <a:ext uri="{FF2B5EF4-FFF2-40B4-BE49-F238E27FC236}">
                <a16:creationId xmlns:a16="http://schemas.microsoft.com/office/drawing/2014/main" id="{8F6D1F90-AAAE-32C7-62FF-F5990E5849C1}"/>
              </a:ext>
            </a:extLst>
          </p:cNvPr>
          <p:cNvSpPr/>
          <p:nvPr/>
        </p:nvSpPr>
        <p:spPr>
          <a:xfrm>
            <a:off x="3571041" y="1496086"/>
            <a:ext cx="4807646" cy="1191872"/>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1"/>
                </a:solidFill>
                <a:effectLst/>
                <a:uLnTx/>
                <a:uFillTx/>
                <a:latin typeface="Arial"/>
                <a:cs typeface="Arial"/>
              </a:rPr>
              <a:t>approximately 360,000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Arial"/>
                <a:cs typeface="Arial"/>
              </a:rPr>
              <a:t>current</a:t>
            </a:r>
            <a:r>
              <a:rPr kumimoji="0" lang="en-US" sz="1800" b="0" i="0" u="none" strike="noStrike" kern="1200" cap="none" spc="0" normalizeH="0" baseline="0" noProof="0" dirty="0">
                <a:ln>
                  <a:noFill/>
                </a:ln>
                <a:solidFill>
                  <a:schemeClr val="bg1"/>
                </a:solidFill>
                <a:effectLst/>
                <a:uLnTx/>
                <a:uFillTx/>
                <a:latin typeface="Arial"/>
                <a:cs typeface="Arial"/>
              </a:rPr>
              <a:t> MassHealth members expected to be impacted by OBBBA changes</a:t>
            </a:r>
            <a:endParaRPr lang="en-US" sz="1800" b="0" i="0" u="none" strike="noStrike" kern="1200" cap="none" spc="0" normalizeH="0" baseline="0" noProof="0" dirty="0">
              <a:ln>
                <a:noFill/>
              </a:ln>
              <a:solidFill>
                <a:schemeClr val="bg1"/>
              </a:solidFill>
              <a:effectLst/>
              <a:uLnTx/>
              <a:uFillTx/>
              <a:latin typeface="Arial"/>
              <a:cs typeface="Arial"/>
            </a:endParaRPr>
          </a:p>
        </p:txBody>
      </p:sp>
      <p:sp>
        <p:nvSpPr>
          <p:cNvPr id="31" name="object 4">
            <a:extLst>
              <a:ext uri="{FF2B5EF4-FFF2-40B4-BE49-F238E27FC236}">
                <a16:creationId xmlns:a16="http://schemas.microsoft.com/office/drawing/2014/main" id="{C6D84202-4D0F-075B-A839-3C57906D7453}"/>
              </a:ext>
            </a:extLst>
          </p:cNvPr>
          <p:cNvSpPr txBox="1"/>
          <p:nvPr/>
        </p:nvSpPr>
        <p:spPr>
          <a:xfrm>
            <a:off x="593905" y="2926142"/>
            <a:ext cx="2702815" cy="379335"/>
          </a:xfrm>
          <a:prstGeom prst="rect">
            <a:avLst/>
          </a:prstGeom>
        </p:spPr>
        <p:txBody>
          <a:bodyPr vert="horz" wrap="square" lIns="0" tIns="0" rIns="0" bIns="0" rtlCol="0">
            <a:spAutoFit/>
          </a:bodyPr>
          <a:lstStyle/>
          <a:p>
            <a:pPr marL="12700" marR="0" lvl="0" indent="0" algn="l" defTabSz="914400" rtl="0" eaLnBrk="1" fontAlgn="auto" latinLnBrk="0" hangingPunct="1">
              <a:lnSpc>
                <a:spcPct val="85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Chronicle Display Black" charset="0"/>
                <a:cs typeface="Arial" panose="020B0604020202020204" pitchFamily="34" charset="0"/>
              </a:rPr>
              <a:t>TOP LANGUAGES</a:t>
            </a:r>
          </a:p>
          <a:p>
            <a:pPr marL="12700" marR="0" lvl="0" indent="0" algn="l" defTabSz="914400" rtl="0" eaLnBrk="1" fontAlgn="auto" latinLnBrk="0" hangingPunct="1">
              <a:lnSpc>
                <a:spcPct val="85000"/>
              </a:lnSpc>
              <a:spcBef>
                <a:spcPts val="0"/>
              </a:spcBef>
              <a:spcAft>
                <a:spcPts val="0"/>
              </a:spcAft>
              <a:buClrTx/>
              <a:buSzTx/>
              <a:buFontTx/>
              <a:buNone/>
              <a:tabLst/>
              <a:defRPr/>
            </a:pPr>
            <a:r>
              <a:rPr lang="en-US" sz="1200" i="1" dirty="0">
                <a:solidFill>
                  <a:srgbClr val="000000"/>
                </a:solidFill>
                <a:latin typeface="Arial" panose="020B0604020202020204" pitchFamily="34" charset="0"/>
                <a:ea typeface="Chronicle Display Black" charset="0"/>
                <a:cs typeface="Arial" panose="020B0604020202020204" pitchFamily="34" charset="0"/>
              </a:rPr>
              <a:t>By % of Impacted Members</a:t>
            </a:r>
            <a:endParaRPr kumimoji="0" lang="en-US" sz="1300" i="1" u="none" strike="noStrike" kern="1200" cap="none" spc="0" normalizeH="0" baseline="0" noProof="0" dirty="0">
              <a:ln>
                <a:noFill/>
              </a:ln>
              <a:solidFill>
                <a:srgbClr val="000000"/>
              </a:solidFill>
              <a:effectLst/>
              <a:uLnTx/>
              <a:uFillTx/>
              <a:latin typeface="Arial" panose="020B0604020202020204" pitchFamily="34" charset="0"/>
              <a:ea typeface="Chronicle Display Black" charset="0"/>
              <a:cs typeface="Arial" panose="020B0604020202020204" pitchFamily="34" charset="0"/>
            </a:endParaRPr>
          </a:p>
        </p:txBody>
      </p:sp>
      <p:cxnSp>
        <p:nvCxnSpPr>
          <p:cNvPr id="30" name="Straight Connector 29">
            <a:extLst>
              <a:ext uri="{FF2B5EF4-FFF2-40B4-BE49-F238E27FC236}">
                <a16:creationId xmlns:a16="http://schemas.microsoft.com/office/drawing/2014/main" id="{0AC3FB3E-3D25-2F21-C18D-24D8A1DCFBE0}"/>
              </a:ext>
              <a:ext uri="{C183D7F6-B498-43B3-948B-1728B52AA6E4}">
                <adec:decorative xmlns:adec="http://schemas.microsoft.com/office/drawing/2017/decorative" val="1"/>
              </a:ext>
            </a:extLst>
          </p:cNvPr>
          <p:cNvCxnSpPr>
            <a:cxnSpLocks/>
          </p:cNvCxnSpPr>
          <p:nvPr/>
        </p:nvCxnSpPr>
        <p:spPr>
          <a:xfrm>
            <a:off x="553520" y="3360786"/>
            <a:ext cx="3017520" cy="0"/>
          </a:xfrm>
          <a:prstGeom prst="line">
            <a:avLst/>
          </a:prstGeom>
          <a:ln w="68580" cmpd="sng">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graphicFrame>
        <p:nvGraphicFramePr>
          <p:cNvPr id="32" name="Chart 31" descr="English 83%; Spanish 10%; Haitian Creole 2% Vietnamese, Brazilian Portuguese and Chinese 1%.">
            <a:extLst>
              <a:ext uri="{FF2B5EF4-FFF2-40B4-BE49-F238E27FC236}">
                <a16:creationId xmlns:a16="http://schemas.microsoft.com/office/drawing/2014/main" id="{8F524277-13B3-B0EB-490B-FBC30F42F0EA}"/>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925784588"/>
              </p:ext>
            </p:extLst>
          </p:nvPr>
        </p:nvGraphicFramePr>
        <p:xfrm>
          <a:off x="553521" y="3683074"/>
          <a:ext cx="3017520" cy="2245022"/>
        </p:xfrm>
        <a:graphic>
          <a:graphicData uri="http://schemas.openxmlformats.org/drawingml/2006/chart">
            <c:chart xmlns:c="http://schemas.openxmlformats.org/drawingml/2006/chart" xmlns:r="http://schemas.openxmlformats.org/officeDocument/2006/relationships" r:id="rId3"/>
          </a:graphicData>
        </a:graphic>
      </p:graphicFrame>
      <p:sp>
        <p:nvSpPr>
          <p:cNvPr id="50" name="object 4">
            <a:extLst>
              <a:ext uri="{FF2B5EF4-FFF2-40B4-BE49-F238E27FC236}">
                <a16:creationId xmlns:a16="http://schemas.microsoft.com/office/drawing/2014/main" id="{2C6E4C92-AD60-A3C1-BF76-EFD56BC3946F}"/>
              </a:ext>
            </a:extLst>
          </p:cNvPr>
          <p:cNvSpPr txBox="1"/>
          <p:nvPr/>
        </p:nvSpPr>
        <p:spPr>
          <a:xfrm>
            <a:off x="4774348" y="2926142"/>
            <a:ext cx="2702815" cy="366254"/>
          </a:xfrm>
          <a:prstGeom prst="rect">
            <a:avLst/>
          </a:prstGeom>
        </p:spPr>
        <p:txBody>
          <a:bodyPr vert="horz" wrap="square" lIns="0" tIns="0" rIns="0" bIns="0" rtlCol="0">
            <a:spAutoFit/>
          </a:bodyPr>
          <a:lstStyle/>
          <a:p>
            <a:pPr marL="12700">
              <a:lnSpc>
                <a:spcPct val="85000"/>
              </a:lnSpc>
              <a:defRPr/>
            </a:pPr>
            <a: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Chronicle Display Black" charset="0"/>
                <a:cs typeface="Arial" panose="020B0604020202020204" pitchFamily="34" charset="0"/>
              </a:rPr>
              <a:t>AGE BANDS</a:t>
            </a:r>
            <a:b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Chronicle Display Black" charset="0"/>
                <a:cs typeface="Arial" panose="020B0604020202020204" pitchFamily="34" charset="0"/>
              </a:rPr>
            </a:br>
            <a:r>
              <a:rPr lang="en-US" sz="1200" i="1" dirty="0">
                <a:solidFill>
                  <a:srgbClr val="000000"/>
                </a:solidFill>
                <a:latin typeface="Arial" panose="020B0604020202020204" pitchFamily="34" charset="0"/>
                <a:ea typeface="Chronicle Display Black" charset="0"/>
                <a:cs typeface="Arial" panose="020B0604020202020204" pitchFamily="34" charset="0"/>
              </a:rPr>
              <a:t>By % of Impacted Members</a:t>
            </a:r>
            <a:endParaRPr lang="en-US" i="1" dirty="0">
              <a:solidFill>
                <a:srgbClr val="000000"/>
              </a:solidFill>
              <a:latin typeface="Arial" panose="020B0604020202020204" pitchFamily="34" charset="0"/>
              <a:ea typeface="Chronicle Display Black" charset="0"/>
              <a:cs typeface="Arial" panose="020B0604020202020204" pitchFamily="34" charset="0"/>
            </a:endParaRPr>
          </a:p>
        </p:txBody>
      </p:sp>
      <p:cxnSp>
        <p:nvCxnSpPr>
          <p:cNvPr id="49" name="Straight Connector 48">
            <a:extLst>
              <a:ext uri="{FF2B5EF4-FFF2-40B4-BE49-F238E27FC236}">
                <a16:creationId xmlns:a16="http://schemas.microsoft.com/office/drawing/2014/main" id="{5BE7CB37-6D88-AF40-A8B4-EA42365B058C}"/>
              </a:ext>
              <a:ext uri="{C183D7F6-B498-43B3-948B-1728B52AA6E4}">
                <adec:decorative xmlns:adec="http://schemas.microsoft.com/office/drawing/2017/decorative" val="1"/>
              </a:ext>
            </a:extLst>
          </p:cNvPr>
          <p:cNvCxnSpPr>
            <a:cxnSpLocks/>
          </p:cNvCxnSpPr>
          <p:nvPr/>
        </p:nvCxnSpPr>
        <p:spPr>
          <a:xfrm>
            <a:off x="4733963" y="3360786"/>
            <a:ext cx="3017520" cy="0"/>
          </a:xfrm>
          <a:prstGeom prst="line">
            <a:avLst/>
          </a:prstGeom>
          <a:ln w="68580" cmpd="sng">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sp>
        <p:nvSpPr>
          <p:cNvPr id="26" name="TextBox 25" descr="35% 19-29 Years Old.">
            <a:extLst>
              <a:ext uri="{FF2B5EF4-FFF2-40B4-BE49-F238E27FC236}">
                <a16:creationId xmlns:a16="http://schemas.microsoft.com/office/drawing/2014/main" id="{FA1C06C9-B77A-7EE7-B7F1-1DEDC95D6965}"/>
              </a:ext>
            </a:extLst>
          </p:cNvPr>
          <p:cNvSpPr txBox="1"/>
          <p:nvPr/>
        </p:nvSpPr>
        <p:spPr bwMode="auto">
          <a:xfrm>
            <a:off x="5585929" y="3965224"/>
            <a:ext cx="2177027" cy="313880"/>
          </a:xfrm>
          <a:prstGeom prst="rect">
            <a:avLst/>
          </a:prstGeom>
          <a:no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pPr algn="l"/>
            <a:r>
              <a:rPr lang="en-US" sz="1200" i="1" kern="0" dirty="0">
                <a:solidFill>
                  <a:schemeClr val="bg1"/>
                </a:solidFill>
                <a:latin typeface="Arial" panose="020B0604020202020204" pitchFamily="34" charset="0"/>
                <a:cs typeface="Arial" panose="020B0604020202020204" pitchFamily="34" charset="0"/>
              </a:rPr>
              <a:t>35% </a:t>
            </a:r>
            <a:r>
              <a:rPr lang="en-US" sz="1200" i="1" kern="0" dirty="0">
                <a:solidFill>
                  <a:srgbClr val="000000"/>
                </a:solidFill>
                <a:latin typeface="Arial" panose="020B0604020202020204" pitchFamily="34" charset="0"/>
                <a:cs typeface="Arial" panose="020B0604020202020204" pitchFamily="34" charset="0"/>
              </a:rPr>
              <a:t>19-29 Years Old</a:t>
            </a:r>
          </a:p>
        </p:txBody>
      </p:sp>
      <p:sp>
        <p:nvSpPr>
          <p:cNvPr id="27" name="TextBox 26" descr="36% 30-49 Years Old.">
            <a:extLst>
              <a:ext uri="{FF2B5EF4-FFF2-40B4-BE49-F238E27FC236}">
                <a16:creationId xmlns:a16="http://schemas.microsoft.com/office/drawing/2014/main" id="{8ACC6AD2-7734-ED7E-6C48-DD221183D76F}"/>
              </a:ext>
            </a:extLst>
          </p:cNvPr>
          <p:cNvSpPr txBox="1"/>
          <p:nvPr/>
        </p:nvSpPr>
        <p:spPr bwMode="auto">
          <a:xfrm>
            <a:off x="5585929" y="4754437"/>
            <a:ext cx="1996052" cy="313880"/>
          </a:xfrm>
          <a:prstGeom prst="rect">
            <a:avLst/>
          </a:prstGeom>
          <a:no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pPr algn="l"/>
            <a:r>
              <a:rPr lang="en-US" sz="1200" i="1" kern="0" dirty="0">
                <a:solidFill>
                  <a:schemeClr val="bg1"/>
                </a:solidFill>
                <a:latin typeface="Arial" panose="020B0604020202020204" pitchFamily="34" charset="0"/>
                <a:cs typeface="Arial" panose="020B0604020202020204" pitchFamily="34" charset="0"/>
              </a:rPr>
              <a:t>36% </a:t>
            </a:r>
            <a:r>
              <a:rPr lang="en-US" sz="1200" i="1" kern="0" dirty="0">
                <a:solidFill>
                  <a:srgbClr val="000000"/>
                </a:solidFill>
                <a:latin typeface="Arial" panose="020B0604020202020204" pitchFamily="34" charset="0"/>
                <a:cs typeface="Arial" panose="020B0604020202020204" pitchFamily="34" charset="0"/>
              </a:rPr>
              <a:t>30-49 Years Old</a:t>
            </a:r>
          </a:p>
        </p:txBody>
      </p:sp>
      <p:sp>
        <p:nvSpPr>
          <p:cNvPr id="28" name="TextBox 27" descr="29% 50-64 Years Old.">
            <a:extLst>
              <a:ext uri="{FF2B5EF4-FFF2-40B4-BE49-F238E27FC236}">
                <a16:creationId xmlns:a16="http://schemas.microsoft.com/office/drawing/2014/main" id="{6F0F9901-B767-4644-28B0-04A8AFD0DCBC}"/>
              </a:ext>
            </a:extLst>
          </p:cNvPr>
          <p:cNvSpPr txBox="1"/>
          <p:nvPr/>
        </p:nvSpPr>
        <p:spPr bwMode="auto">
          <a:xfrm>
            <a:off x="5627293" y="5468895"/>
            <a:ext cx="1672283" cy="313880"/>
          </a:xfrm>
          <a:prstGeom prst="rect">
            <a:avLst/>
          </a:prstGeom>
          <a:no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pPr algn="l"/>
            <a:r>
              <a:rPr lang="en-US" sz="1200" i="1" kern="0" dirty="0">
                <a:solidFill>
                  <a:schemeClr val="bg1"/>
                </a:solidFill>
                <a:latin typeface="Arial" panose="020B0604020202020204" pitchFamily="34" charset="0"/>
                <a:cs typeface="Arial" panose="020B0604020202020204" pitchFamily="34" charset="0"/>
              </a:rPr>
              <a:t>29% </a:t>
            </a:r>
            <a:r>
              <a:rPr lang="en-US" sz="1200" i="1" kern="0" dirty="0">
                <a:solidFill>
                  <a:srgbClr val="000000"/>
                </a:solidFill>
                <a:latin typeface="Arial" panose="020B0604020202020204" pitchFamily="34" charset="0"/>
                <a:cs typeface="Arial" panose="020B0604020202020204" pitchFamily="34" charset="0"/>
              </a:rPr>
              <a:t>50-64 Years Old</a:t>
            </a:r>
          </a:p>
        </p:txBody>
      </p:sp>
      <p:pic>
        <p:nvPicPr>
          <p:cNvPr id="18" name="Picture 17">
            <a:extLst>
              <a:ext uri="{FF2B5EF4-FFF2-40B4-BE49-F238E27FC236}">
                <a16:creationId xmlns:a16="http://schemas.microsoft.com/office/drawing/2014/main" id="{1DB7F648-EEE8-10E5-7925-CCCB5F86D3A7}"/>
              </a:ext>
              <a:ext uri="{C183D7F6-B498-43B3-948B-1728B52AA6E4}">
                <adec:decorative xmlns:adec="http://schemas.microsoft.com/office/drawing/2017/decorative" val="1"/>
              </a:ext>
            </a:extLst>
          </p:cNvPr>
          <p:cNvPicPr>
            <a:picLocks noChangeAspect="1"/>
          </p:cNvPicPr>
          <p:nvPr/>
        </p:nvPicPr>
        <p:blipFill>
          <a:blip r:embed="rId4"/>
          <a:srcRect l="579" t="3488"/>
          <a:stretch>
            <a:fillRect/>
          </a:stretch>
        </p:blipFill>
        <p:spPr>
          <a:xfrm>
            <a:off x="4979504" y="3761365"/>
            <a:ext cx="919216" cy="2166720"/>
          </a:xfrm>
          <a:prstGeom prst="rect">
            <a:avLst/>
          </a:prstGeom>
        </p:spPr>
      </p:pic>
      <p:sp>
        <p:nvSpPr>
          <p:cNvPr id="22" name="object 4">
            <a:extLst>
              <a:ext uri="{FF2B5EF4-FFF2-40B4-BE49-F238E27FC236}">
                <a16:creationId xmlns:a16="http://schemas.microsoft.com/office/drawing/2014/main" id="{E46F0888-BD34-7284-5EAC-7D399EA54DB1}"/>
              </a:ext>
            </a:extLst>
          </p:cNvPr>
          <p:cNvSpPr txBox="1"/>
          <p:nvPr/>
        </p:nvSpPr>
        <p:spPr>
          <a:xfrm>
            <a:off x="8791331" y="2926142"/>
            <a:ext cx="2702815" cy="366254"/>
          </a:xfrm>
          <a:prstGeom prst="rect">
            <a:avLst/>
          </a:prstGeom>
        </p:spPr>
        <p:txBody>
          <a:bodyPr vert="horz" wrap="square" lIns="0" tIns="0" rIns="0" bIns="0" rtlCol="0">
            <a:spAutoFit/>
          </a:bodyPr>
          <a:lstStyle/>
          <a:p>
            <a:pPr marL="12700" marR="0" lvl="0" indent="0" algn="l" defTabSz="914400" rtl="0" eaLnBrk="1" fontAlgn="auto" latinLnBrk="0" hangingPunct="1">
              <a:lnSpc>
                <a:spcPct val="85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Chronicle Display Black" charset="0"/>
                <a:cs typeface="Arial" panose="020B0604020202020204" pitchFamily="34" charset="0"/>
              </a:rPr>
              <a:t>COUNTY</a:t>
            </a:r>
          </a:p>
          <a:p>
            <a:pPr marL="12700">
              <a:lnSpc>
                <a:spcPct val="85000"/>
              </a:lnSpc>
              <a:defRPr/>
            </a:pPr>
            <a:r>
              <a:rPr lang="en-US" sz="1200" i="1" dirty="0">
                <a:solidFill>
                  <a:srgbClr val="000000"/>
                </a:solidFill>
                <a:latin typeface="Arial" panose="020B0604020202020204" pitchFamily="34" charset="0"/>
                <a:ea typeface="Chronicle Display Black" charset="0"/>
                <a:cs typeface="Arial" panose="020B0604020202020204" pitchFamily="34" charset="0"/>
              </a:rPr>
              <a:t>By % of Impacted Members</a:t>
            </a:r>
          </a:p>
        </p:txBody>
      </p:sp>
      <p:cxnSp>
        <p:nvCxnSpPr>
          <p:cNvPr id="21" name="Straight Connector 20">
            <a:extLst>
              <a:ext uri="{FF2B5EF4-FFF2-40B4-BE49-F238E27FC236}">
                <a16:creationId xmlns:a16="http://schemas.microsoft.com/office/drawing/2014/main" id="{E0126DF2-CD1D-207F-F60A-CDFB8EFEA9C5}"/>
              </a:ext>
              <a:ext uri="{C183D7F6-B498-43B3-948B-1728B52AA6E4}">
                <adec:decorative xmlns:adec="http://schemas.microsoft.com/office/drawing/2017/decorative" val="1"/>
              </a:ext>
            </a:extLst>
          </p:cNvPr>
          <p:cNvCxnSpPr>
            <a:cxnSpLocks/>
          </p:cNvCxnSpPr>
          <p:nvPr/>
        </p:nvCxnSpPr>
        <p:spPr>
          <a:xfrm>
            <a:off x="8750946" y="3360786"/>
            <a:ext cx="3017520" cy="0"/>
          </a:xfrm>
          <a:prstGeom prst="line">
            <a:avLst/>
          </a:prstGeom>
          <a:ln w="68580" cmpd="sng">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graphicFrame>
        <p:nvGraphicFramePr>
          <p:cNvPr id="29" name="Chart 28" descr="Middlesex 17%; Suffolk 15%; Worcester &amp; Essex 12%; Hampden &amp; Bristol 9%; Norfolk 8%; Plymouth 7%; Barnstable 3%; Hampshire and Berkshire 2%; Out-of-State and Franklin 1%; Nantucket and Dukes 0%.">
            <a:extLst>
              <a:ext uri="{FF2B5EF4-FFF2-40B4-BE49-F238E27FC236}">
                <a16:creationId xmlns:a16="http://schemas.microsoft.com/office/drawing/2014/main" id="{7C905825-52D7-A210-9996-39BFA03AC322}"/>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1415126653"/>
              </p:ext>
            </p:extLst>
          </p:nvPr>
        </p:nvGraphicFramePr>
        <p:xfrm>
          <a:off x="8700433" y="3397706"/>
          <a:ext cx="3109129" cy="3027343"/>
        </p:xfrm>
        <a:graphic>
          <a:graphicData uri="http://schemas.openxmlformats.org/drawingml/2006/chart">
            <c:chart xmlns:c="http://schemas.openxmlformats.org/drawingml/2006/chart" xmlns:r="http://schemas.openxmlformats.org/officeDocument/2006/relationships" r:id="rId5"/>
          </a:graphicData>
        </a:graphic>
      </p:graphicFrame>
      <p:sp>
        <p:nvSpPr>
          <p:cNvPr id="3" name="Slide Number Placeholder 2">
            <a:extLst>
              <a:ext uri="{FF2B5EF4-FFF2-40B4-BE49-F238E27FC236}">
                <a16:creationId xmlns:a16="http://schemas.microsoft.com/office/drawing/2014/main" id="{6732CE84-5936-387C-CEBF-64AC1BA686A6}"/>
              </a:ext>
              <a:ext uri="{C183D7F6-B498-43B3-948B-1728B52AA6E4}">
                <adec:decorative xmlns:adec="http://schemas.microsoft.com/office/drawing/2017/decorative" val="1"/>
              </a:ext>
            </a:extLst>
          </p:cNvPr>
          <p:cNvSpPr>
            <a:spLocks noGrp="1"/>
          </p:cNvSpPr>
          <p:nvPr>
            <p:ph type="sldNum" sz="quarter" idx="13"/>
          </p:nvPr>
        </p:nvSpPr>
        <p:spPr/>
        <p:txBody>
          <a:bodyPr/>
          <a:lstStyle/>
          <a:p>
            <a:pPr>
              <a:defRPr/>
            </a:pPr>
            <a:fld id="{B543FC28-71BB-4923-9EC4-7D01669BF51C}" type="slidenum">
              <a:rPr lang="en-US" smtClean="0"/>
              <a:pPr>
                <a:defRPr/>
              </a:pPr>
              <a:t>16</a:t>
            </a:fld>
            <a:endParaRPr lang="en-US" dirty="0"/>
          </a:p>
        </p:txBody>
      </p:sp>
    </p:spTree>
    <p:extLst>
      <p:ext uri="{BB962C8B-B14F-4D97-AF65-F5344CB8AC3E}">
        <p14:creationId xmlns:p14="http://schemas.microsoft.com/office/powerpoint/2010/main" val="24133387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38AEE-8757-1E15-0733-A1FEE8B0D601}"/>
            </a:ext>
          </a:extLst>
        </p:cNvPr>
        <p:cNvGrpSpPr/>
        <p:nvPr/>
      </p:nvGrpSpPr>
      <p:grpSpPr>
        <a:xfrm>
          <a:off x="0" y="0"/>
          <a:ext cx="0" cy="0"/>
          <a:chOff x="0" y="0"/>
          <a:chExt cx="0" cy="0"/>
        </a:xfrm>
      </p:grpSpPr>
      <p:sp>
        <p:nvSpPr>
          <p:cNvPr id="14" name="Title 9">
            <a:extLst>
              <a:ext uri="{FF2B5EF4-FFF2-40B4-BE49-F238E27FC236}">
                <a16:creationId xmlns:a16="http://schemas.microsoft.com/office/drawing/2014/main" id="{B1A2F3F7-7E81-F228-43FE-02BA248DFC17}"/>
              </a:ext>
            </a:extLst>
          </p:cNvPr>
          <p:cNvSpPr>
            <a:spLocks noGrp="1"/>
          </p:cNvSpPr>
          <p:nvPr>
            <p:ph type="title"/>
          </p:nvPr>
        </p:nvSpPr>
        <p:spPr>
          <a:xfrm>
            <a:off x="231648" y="279745"/>
            <a:ext cx="11684000" cy="307777"/>
          </a:xfrm>
        </p:spPr>
        <p:txBody>
          <a:bodyPr/>
          <a:lstStyle/>
          <a:p>
            <a:pPr lvl="0">
              <a:defRPr/>
            </a:pPr>
            <a:r>
              <a:rPr lang="en-US" dirty="0">
                <a:solidFill>
                  <a:schemeClr val="tx1"/>
                </a:solidFill>
                <a:latin typeface="Arial"/>
                <a:cs typeface="Arial"/>
              </a:rPr>
              <a:t>Supporting Members through Work Requirements</a:t>
            </a:r>
          </a:p>
        </p:txBody>
      </p:sp>
      <p:sp>
        <p:nvSpPr>
          <p:cNvPr id="11" name="Rectangle 10">
            <a:extLst>
              <a:ext uri="{FF2B5EF4-FFF2-40B4-BE49-F238E27FC236}">
                <a16:creationId xmlns:a16="http://schemas.microsoft.com/office/drawing/2014/main" id="{430D9099-54E2-C17C-A4CE-B56501AABC3F}"/>
              </a:ext>
              <a:ext uri="{C183D7F6-B498-43B3-948B-1728B52AA6E4}">
                <adec:decorative xmlns:adec="http://schemas.microsoft.com/office/drawing/2017/decorative" val="0"/>
              </a:ext>
            </a:extLst>
          </p:cNvPr>
          <p:cNvSpPr/>
          <p:nvPr/>
        </p:nvSpPr>
        <p:spPr>
          <a:xfrm>
            <a:off x="0" y="0"/>
            <a:ext cx="12192000" cy="215444"/>
          </a:xfrm>
          <a:prstGeom prst="rect">
            <a:avLst/>
          </a:prstGeom>
          <a:solidFill>
            <a:srgbClr val="FF9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FOR DISCUSSION ONLY. SUBJECT TO CHANGE BASED ON CMS GUIDANCE AND FURTHER ANALYSIS.</a:t>
            </a:r>
            <a:endParaRPr kumimoji="0" lang="en-US"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9" name="TextBox 28">
            <a:extLst>
              <a:ext uri="{FF2B5EF4-FFF2-40B4-BE49-F238E27FC236}">
                <a16:creationId xmlns:a16="http://schemas.microsoft.com/office/drawing/2014/main" id="{D86DB4F5-DDC2-B881-D898-609567AEADC2}"/>
              </a:ext>
            </a:extLst>
          </p:cNvPr>
          <p:cNvSpPr txBox="1"/>
          <p:nvPr/>
        </p:nvSpPr>
        <p:spPr bwMode="auto">
          <a:xfrm>
            <a:off x="702967" y="653721"/>
            <a:ext cx="10494041" cy="801466"/>
          </a:xfrm>
          <a:prstGeom prst="rect">
            <a:avLst/>
          </a:prstGeom>
          <a:no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MassHealth’s goal is to use existing data to </a:t>
            </a:r>
            <a:r>
              <a:rPr kumimoji="0" lang="en-US" sz="1800" b="1" i="0" u="sng"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minimize</a:t>
            </a: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the number of people who need to take action to meet work requirements and maintain coverage.  MassHealth has approximately 2 million members, but not everyone is subject to work and education requirements.</a:t>
            </a:r>
          </a:p>
        </p:txBody>
      </p:sp>
      <p:sp>
        <p:nvSpPr>
          <p:cNvPr id="3" name="Freeform: Shape 2">
            <a:extLst>
              <a:ext uri="{FF2B5EF4-FFF2-40B4-BE49-F238E27FC236}">
                <a16:creationId xmlns:a16="http://schemas.microsoft.com/office/drawing/2014/main" id="{CD3B04CC-F5F8-357A-E233-767F63D46C78}"/>
              </a:ext>
              <a:ext uri="{C183D7F6-B498-43B3-948B-1728B52AA6E4}">
                <adec:decorative xmlns:adec="http://schemas.microsoft.com/office/drawing/2017/decorative" val="1"/>
              </a:ext>
            </a:extLst>
          </p:cNvPr>
          <p:cNvSpPr/>
          <p:nvPr/>
        </p:nvSpPr>
        <p:spPr>
          <a:xfrm rot="10800000">
            <a:off x="305466" y="1516165"/>
            <a:ext cx="5303348" cy="1392671"/>
          </a:xfrm>
          <a:custGeom>
            <a:avLst/>
            <a:gdLst>
              <a:gd name="connsiteX0" fmla="*/ 5303348 w 5303348"/>
              <a:gd name="connsiteY0" fmla="*/ 1392671 h 1392671"/>
              <a:gd name="connsiteX1" fmla="*/ 0 w 5303348"/>
              <a:gd name="connsiteY1" fmla="*/ 1392671 h 1392671"/>
              <a:gd name="connsiteX2" fmla="*/ 429602 w 5303348"/>
              <a:gd name="connsiteY2" fmla="*/ 0 h 1392671"/>
              <a:gd name="connsiteX3" fmla="*/ 4873745 w 5303348"/>
              <a:gd name="connsiteY3" fmla="*/ 0 h 1392671"/>
            </a:gdLst>
            <a:ahLst/>
            <a:cxnLst>
              <a:cxn ang="0">
                <a:pos x="connsiteX0" y="connsiteY0"/>
              </a:cxn>
              <a:cxn ang="0">
                <a:pos x="connsiteX1" y="connsiteY1"/>
              </a:cxn>
              <a:cxn ang="0">
                <a:pos x="connsiteX2" y="connsiteY2"/>
              </a:cxn>
              <a:cxn ang="0">
                <a:pos x="connsiteX3" y="connsiteY3"/>
              </a:cxn>
            </a:cxnLst>
            <a:rect l="l" t="t" r="r" b="b"/>
            <a:pathLst>
              <a:path w="5303348" h="1392671">
                <a:moveTo>
                  <a:pt x="5303348" y="1392671"/>
                </a:moveTo>
                <a:lnTo>
                  <a:pt x="0" y="1392671"/>
                </a:lnTo>
                <a:lnTo>
                  <a:pt x="429602" y="0"/>
                </a:lnTo>
                <a:lnTo>
                  <a:pt x="4873745" y="0"/>
                </a:lnTo>
                <a:close/>
              </a:path>
            </a:pathLst>
          </a:cu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0" name="Title 1">
            <a:extLst>
              <a:ext uri="{FF2B5EF4-FFF2-40B4-BE49-F238E27FC236}">
                <a16:creationId xmlns:a16="http://schemas.microsoft.com/office/drawing/2014/main" id="{976E7A48-601E-37B6-067E-B19D4F87C030}"/>
              </a:ext>
            </a:extLst>
          </p:cNvPr>
          <p:cNvSpPr txBox="1">
            <a:spLocks/>
          </p:cNvSpPr>
          <p:nvPr/>
        </p:nvSpPr>
        <p:spPr>
          <a:xfrm>
            <a:off x="1152082" y="1733923"/>
            <a:ext cx="3610112" cy="938719"/>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100000"/>
              </a:lnSpc>
              <a:spcBef>
                <a:spcPct val="0"/>
              </a:spcBef>
              <a:spcAft>
                <a:spcPts val="60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anose="020B0A04020102020204" pitchFamily="34" charset="0"/>
                <a:ea typeface="+mj-ea"/>
                <a:cs typeface="Arial"/>
              </a:rPr>
              <a:t>Step 1</a:t>
            </a:r>
            <a:r>
              <a:rPr kumimoji="0" lang="en-US" sz="1800" b="1" i="0" u="none" strike="noStrike" kern="1200" cap="none" spc="0" normalizeH="0" baseline="0" noProof="0" dirty="0">
                <a:ln>
                  <a:noFill/>
                </a:ln>
                <a:solidFill>
                  <a:srgbClr val="FFFFFF"/>
                </a:solidFill>
                <a:effectLst/>
                <a:uLnTx/>
                <a:uFillTx/>
                <a:latin typeface="Arial Black" panose="020B0A04020102020204" pitchFamily="34" charset="0"/>
                <a:ea typeface="+mj-ea"/>
                <a:cs typeface="Arial"/>
              </a:rPr>
              <a:t>:</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mj-ea"/>
                <a:cs typeface="Arial"/>
              </a:rPr>
              <a:t>Automatically identify members who don’t fit criteria</a:t>
            </a:r>
          </a:p>
        </p:txBody>
      </p:sp>
      <p:sp>
        <p:nvSpPr>
          <p:cNvPr id="22" name="Rectangle 21">
            <a:extLst>
              <a:ext uri="{FF2B5EF4-FFF2-40B4-BE49-F238E27FC236}">
                <a16:creationId xmlns:a16="http://schemas.microsoft.com/office/drawing/2014/main" id="{5BDF73C4-52C1-379A-70C7-0FF84BDCC279}"/>
              </a:ext>
              <a:ext uri="{C183D7F6-B498-43B3-948B-1728B52AA6E4}">
                <adec:decorative xmlns:adec="http://schemas.microsoft.com/office/drawing/2017/decorative" val="1"/>
              </a:ext>
            </a:extLst>
          </p:cNvPr>
          <p:cNvSpPr/>
          <p:nvPr/>
        </p:nvSpPr>
        <p:spPr>
          <a:xfrm>
            <a:off x="5608810" y="1508634"/>
            <a:ext cx="6215311" cy="140020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3" name="Title 1">
            <a:extLst>
              <a:ext uri="{FF2B5EF4-FFF2-40B4-BE49-F238E27FC236}">
                <a16:creationId xmlns:a16="http://schemas.microsoft.com/office/drawing/2014/main" id="{321BE114-0645-159E-BF2A-749BA4906F88}"/>
              </a:ext>
            </a:extLst>
          </p:cNvPr>
          <p:cNvSpPr txBox="1">
            <a:spLocks/>
          </p:cNvSpPr>
          <p:nvPr/>
        </p:nvSpPr>
        <p:spPr>
          <a:xfrm>
            <a:off x="5771073" y="1516238"/>
            <a:ext cx="5980170" cy="1384995"/>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a:defRPr/>
            </a:pPr>
            <a:r>
              <a:rPr kumimoji="0" lang="en-US" sz="1800" b="0" i="0" u="none" strike="noStrike" kern="1200" cap="none" spc="0" normalizeH="0" baseline="0" noProof="0" dirty="0">
                <a:ln>
                  <a:noFill/>
                </a:ln>
                <a:solidFill>
                  <a:schemeClr val="tx1"/>
                </a:solidFill>
                <a:effectLst/>
                <a:uLnTx/>
                <a:uFillTx/>
                <a:latin typeface="Arial"/>
                <a:ea typeface="+mj-ea"/>
                <a:cs typeface="Arial"/>
              </a:rPr>
              <a:t>First, MassHealth will automatically identify </a:t>
            </a:r>
            <a:r>
              <a:rPr lang="en-US" sz="1800" b="0" dirty="0">
                <a:solidFill>
                  <a:schemeClr val="tx1"/>
                </a:solidFill>
                <a:latin typeface="Arial"/>
                <a:cs typeface="Arial"/>
              </a:rPr>
              <a:t>individuals who</a:t>
            </a:r>
            <a:r>
              <a:rPr kumimoji="0" lang="en-US" sz="1800" b="0" i="0" u="none" strike="noStrike" kern="1200" cap="none" spc="0" normalizeH="0" baseline="0" noProof="0" dirty="0">
                <a:ln>
                  <a:noFill/>
                </a:ln>
                <a:solidFill>
                  <a:schemeClr val="tx1"/>
                </a:solidFill>
                <a:effectLst/>
                <a:uLnTx/>
                <a:uFillTx/>
                <a:latin typeface="Arial"/>
                <a:ea typeface="+mj-ea"/>
                <a:cs typeface="Arial"/>
              </a:rPr>
              <a:t> </a:t>
            </a:r>
            <a:r>
              <a:rPr lang="en-US" sz="1800" b="0" dirty="0">
                <a:solidFill>
                  <a:schemeClr val="tx1"/>
                </a:solidFill>
                <a:latin typeface="Arial"/>
                <a:cs typeface="Arial"/>
              </a:rPr>
              <a:t>are </a:t>
            </a:r>
            <a:r>
              <a:rPr kumimoji="0" lang="en-US" sz="1800" b="0" i="0" u="sng" strike="noStrike" kern="1200" cap="none" spc="0" normalizeH="0" baseline="0" noProof="0" dirty="0">
                <a:ln>
                  <a:noFill/>
                </a:ln>
                <a:solidFill>
                  <a:schemeClr val="tx1"/>
                </a:solidFill>
                <a:effectLst/>
                <a:uLnTx/>
                <a:uFillTx/>
                <a:latin typeface="Arial"/>
                <a:ea typeface="+mj-ea"/>
                <a:cs typeface="Arial"/>
              </a:rPr>
              <a:t>not</a:t>
            </a:r>
            <a:r>
              <a:rPr kumimoji="0" lang="en-US" sz="1800" b="0" i="0" u="none" strike="noStrike" kern="1200" cap="none" spc="0" normalizeH="0" baseline="0" noProof="0" dirty="0">
                <a:ln>
                  <a:noFill/>
                </a:ln>
                <a:solidFill>
                  <a:schemeClr val="tx1"/>
                </a:solidFill>
                <a:effectLst/>
                <a:uLnTx/>
                <a:uFillTx/>
                <a:latin typeface="Arial"/>
                <a:ea typeface="+mj-ea"/>
                <a:cs typeface="Arial"/>
              </a:rPr>
              <a:t> impacted by work and education requirements</a:t>
            </a:r>
            <a:r>
              <a:rPr lang="en-US" sz="1800" b="0" dirty="0">
                <a:solidFill>
                  <a:schemeClr val="tx1"/>
                </a:solidFill>
                <a:latin typeface="Arial"/>
                <a:cs typeface="Arial"/>
              </a:rPr>
              <a:t> based on available data</a:t>
            </a:r>
            <a:r>
              <a:rPr kumimoji="0" lang="en-US" sz="1800" b="0" i="0" u="none" strike="noStrike" kern="1200" cap="none" spc="0" normalizeH="0" baseline="0" noProof="0" dirty="0">
                <a:ln>
                  <a:noFill/>
                </a:ln>
                <a:solidFill>
                  <a:schemeClr val="tx1"/>
                </a:solidFill>
                <a:effectLst/>
                <a:uLnTx/>
                <a:uFillTx/>
                <a:latin typeface="Arial"/>
                <a:ea typeface="+mj-ea"/>
                <a:cs typeface="Arial"/>
              </a:rPr>
              <a:t>. We will filter out children, people age 65 plus, pregnant individuals, people with disabilities, members in limited or emergency coverage, and </a:t>
            </a:r>
            <a:r>
              <a:rPr lang="en-US" sz="1800" b="0" dirty="0">
                <a:solidFill>
                  <a:schemeClr val="tx1"/>
                </a:solidFill>
                <a:latin typeface="Arial"/>
                <a:cs typeface="Arial"/>
              </a:rPr>
              <a:t>others.</a:t>
            </a:r>
            <a:endParaRPr kumimoji="0" lang="en-US" sz="1800" b="0" i="0" u="none" strike="noStrike" kern="1200" cap="none" spc="0" normalizeH="0" baseline="0" noProof="0" dirty="0">
              <a:ln>
                <a:noFill/>
              </a:ln>
              <a:solidFill>
                <a:schemeClr val="tx1"/>
              </a:solidFill>
              <a:effectLst/>
              <a:uLnTx/>
              <a:uFillTx/>
              <a:latin typeface="Arial"/>
              <a:ea typeface="+mj-ea"/>
              <a:cs typeface="Arial"/>
            </a:endParaRPr>
          </a:p>
        </p:txBody>
      </p:sp>
      <p:sp>
        <p:nvSpPr>
          <p:cNvPr id="7" name="Arrow: Down 6">
            <a:extLst>
              <a:ext uri="{FF2B5EF4-FFF2-40B4-BE49-F238E27FC236}">
                <a16:creationId xmlns:a16="http://schemas.microsoft.com/office/drawing/2014/main" id="{DD250206-01B3-A84B-C402-BADD685662B1}"/>
              </a:ext>
              <a:ext uri="{C183D7F6-B498-43B3-948B-1728B52AA6E4}">
                <adec:decorative xmlns:adec="http://schemas.microsoft.com/office/drawing/2017/decorative" val="1"/>
              </a:ext>
            </a:extLst>
          </p:cNvPr>
          <p:cNvSpPr/>
          <p:nvPr/>
        </p:nvSpPr>
        <p:spPr>
          <a:xfrm>
            <a:off x="2667904" y="2838643"/>
            <a:ext cx="578472" cy="337650"/>
          </a:xfrm>
          <a:prstGeom prst="downArrow">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 name="Freeform: Shape 3">
            <a:extLst>
              <a:ext uri="{FF2B5EF4-FFF2-40B4-BE49-F238E27FC236}">
                <a16:creationId xmlns:a16="http://schemas.microsoft.com/office/drawing/2014/main" id="{2465D2C8-432A-8779-A9CD-DE2DC122CFFE}"/>
              </a:ext>
              <a:ext uri="{C183D7F6-B498-43B3-948B-1728B52AA6E4}">
                <adec:decorative xmlns:adec="http://schemas.microsoft.com/office/drawing/2017/decorative" val="1"/>
              </a:ext>
            </a:extLst>
          </p:cNvPr>
          <p:cNvSpPr/>
          <p:nvPr/>
        </p:nvSpPr>
        <p:spPr>
          <a:xfrm>
            <a:off x="838978" y="3219808"/>
            <a:ext cx="4236324" cy="1392671"/>
          </a:xfrm>
          <a:custGeom>
            <a:avLst/>
            <a:gdLst>
              <a:gd name="connsiteX0" fmla="*/ 0 w 4236324"/>
              <a:gd name="connsiteY0" fmla="*/ 0 h 1392671"/>
              <a:gd name="connsiteX1" fmla="*/ 4236324 w 4236324"/>
              <a:gd name="connsiteY1" fmla="*/ 0 h 1392671"/>
              <a:gd name="connsiteX2" fmla="*/ 3806721 w 4236324"/>
              <a:gd name="connsiteY2" fmla="*/ 1392671 h 1392671"/>
              <a:gd name="connsiteX3" fmla="*/ 429603 w 4236324"/>
              <a:gd name="connsiteY3" fmla="*/ 1392671 h 1392671"/>
            </a:gdLst>
            <a:ahLst/>
            <a:cxnLst>
              <a:cxn ang="0">
                <a:pos x="connsiteX0" y="connsiteY0"/>
              </a:cxn>
              <a:cxn ang="0">
                <a:pos x="connsiteX1" y="connsiteY1"/>
              </a:cxn>
              <a:cxn ang="0">
                <a:pos x="connsiteX2" y="connsiteY2"/>
              </a:cxn>
              <a:cxn ang="0">
                <a:pos x="connsiteX3" y="connsiteY3"/>
              </a:cxn>
            </a:cxnLst>
            <a:rect l="l" t="t" r="r" b="b"/>
            <a:pathLst>
              <a:path w="4236324" h="1392671">
                <a:moveTo>
                  <a:pt x="0" y="0"/>
                </a:moveTo>
                <a:lnTo>
                  <a:pt x="4236324" y="0"/>
                </a:lnTo>
                <a:lnTo>
                  <a:pt x="3806721" y="1392671"/>
                </a:lnTo>
                <a:lnTo>
                  <a:pt x="429603" y="1392671"/>
                </a:lnTo>
                <a:close/>
              </a:path>
            </a:pathLst>
          </a:custGeom>
          <a:solidFill>
            <a:srgbClr val="0061C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2" name="Title 1">
            <a:extLst>
              <a:ext uri="{FF2B5EF4-FFF2-40B4-BE49-F238E27FC236}">
                <a16:creationId xmlns:a16="http://schemas.microsoft.com/office/drawing/2014/main" id="{A1B23754-69A1-A986-39B0-054F04ECBD8C}"/>
              </a:ext>
            </a:extLst>
          </p:cNvPr>
          <p:cNvSpPr txBox="1">
            <a:spLocks/>
          </p:cNvSpPr>
          <p:nvPr/>
        </p:nvSpPr>
        <p:spPr>
          <a:xfrm>
            <a:off x="1476535" y="3446784"/>
            <a:ext cx="2961208" cy="938719"/>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100000"/>
              </a:lnSpc>
              <a:spcBef>
                <a:spcPct val="0"/>
              </a:spcBef>
              <a:spcAft>
                <a:spcPts val="60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anose="020B0A04020102020204" pitchFamily="34" charset="0"/>
                <a:ea typeface="+mj-ea"/>
                <a:cs typeface="Arial"/>
              </a:rPr>
              <a:t>Step 2</a:t>
            </a:r>
            <a:r>
              <a:rPr kumimoji="0" lang="en-US" sz="1800" b="1" i="0" u="none" strike="noStrike" kern="1200" cap="none" spc="0" normalizeH="0" baseline="0" noProof="0" dirty="0">
                <a:ln>
                  <a:noFill/>
                </a:ln>
                <a:solidFill>
                  <a:srgbClr val="FFFFFF"/>
                </a:solidFill>
                <a:effectLst/>
                <a:uLnTx/>
                <a:uFillTx/>
                <a:latin typeface="Arial Black" panose="020B0A04020102020204" pitchFamily="34" charset="0"/>
                <a:ea typeface="+mj-ea"/>
                <a:cs typeface="Arial"/>
              </a:rPr>
              <a:t>:</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mj-ea"/>
                <a:cs typeface="Arial"/>
              </a:rPr>
              <a:t>See if remaining members already meet requirements</a:t>
            </a:r>
          </a:p>
        </p:txBody>
      </p:sp>
      <p:sp>
        <p:nvSpPr>
          <p:cNvPr id="20" name="Rectangle 19">
            <a:extLst>
              <a:ext uri="{FF2B5EF4-FFF2-40B4-BE49-F238E27FC236}">
                <a16:creationId xmlns:a16="http://schemas.microsoft.com/office/drawing/2014/main" id="{94CF36A1-EB50-4F08-7A11-F25CDB95FACA}"/>
              </a:ext>
              <a:ext uri="{C183D7F6-B498-43B3-948B-1728B52AA6E4}">
                <adec:decorative xmlns:adec="http://schemas.microsoft.com/office/drawing/2017/decorative" val="1"/>
              </a:ext>
            </a:extLst>
          </p:cNvPr>
          <p:cNvSpPr/>
          <p:nvPr/>
        </p:nvSpPr>
        <p:spPr>
          <a:xfrm>
            <a:off x="5075300" y="3209466"/>
            <a:ext cx="6750964" cy="140020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1" name="Title 1">
            <a:extLst>
              <a:ext uri="{FF2B5EF4-FFF2-40B4-BE49-F238E27FC236}">
                <a16:creationId xmlns:a16="http://schemas.microsoft.com/office/drawing/2014/main" id="{01E69F0C-D2D8-354C-DAFE-641B8D3ADD76}"/>
              </a:ext>
            </a:extLst>
          </p:cNvPr>
          <p:cNvSpPr txBox="1">
            <a:spLocks/>
          </p:cNvSpPr>
          <p:nvPr/>
        </p:nvSpPr>
        <p:spPr>
          <a:xfrm>
            <a:off x="5227608" y="3223645"/>
            <a:ext cx="6532438" cy="1384995"/>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Arial"/>
                <a:ea typeface="+mj-ea"/>
                <a:cs typeface="Arial"/>
              </a:rPr>
              <a:t>Then, MassHealth will use available data (such as income) to automatically confirm if members already meet work and education requirements, so they don’t need to take action. Over time, MassHealth aims to add more data sources so we can confirm even more members.</a:t>
            </a:r>
          </a:p>
        </p:txBody>
      </p:sp>
      <p:sp>
        <p:nvSpPr>
          <p:cNvPr id="6" name="Freeform: Shape 5">
            <a:extLst>
              <a:ext uri="{FF2B5EF4-FFF2-40B4-BE49-F238E27FC236}">
                <a16:creationId xmlns:a16="http://schemas.microsoft.com/office/drawing/2014/main" id="{6E0E3ABF-6F02-785D-45C9-04E10029C2C4}"/>
              </a:ext>
              <a:ext uri="{C183D7F6-B498-43B3-948B-1728B52AA6E4}">
                <adec:decorative xmlns:adec="http://schemas.microsoft.com/office/drawing/2017/decorative" val="1"/>
              </a:ext>
            </a:extLst>
          </p:cNvPr>
          <p:cNvSpPr/>
          <p:nvPr/>
        </p:nvSpPr>
        <p:spPr>
          <a:xfrm>
            <a:off x="1372491" y="4949329"/>
            <a:ext cx="3169299" cy="1392671"/>
          </a:xfrm>
          <a:custGeom>
            <a:avLst/>
            <a:gdLst>
              <a:gd name="connsiteX0" fmla="*/ 0 w 3169299"/>
              <a:gd name="connsiteY0" fmla="*/ 0 h 1392671"/>
              <a:gd name="connsiteX1" fmla="*/ 3169299 w 3169299"/>
              <a:gd name="connsiteY1" fmla="*/ 0 h 1392671"/>
              <a:gd name="connsiteX2" fmla="*/ 2739696 w 3169299"/>
              <a:gd name="connsiteY2" fmla="*/ 1392671 h 1392671"/>
              <a:gd name="connsiteX3" fmla="*/ 429602 w 3169299"/>
              <a:gd name="connsiteY3" fmla="*/ 1392671 h 1392671"/>
            </a:gdLst>
            <a:ahLst/>
            <a:cxnLst>
              <a:cxn ang="0">
                <a:pos x="connsiteX0" y="connsiteY0"/>
              </a:cxn>
              <a:cxn ang="0">
                <a:pos x="connsiteX1" y="connsiteY1"/>
              </a:cxn>
              <a:cxn ang="0">
                <a:pos x="connsiteX2" y="connsiteY2"/>
              </a:cxn>
              <a:cxn ang="0">
                <a:pos x="connsiteX3" y="connsiteY3"/>
              </a:cxn>
            </a:cxnLst>
            <a:rect l="l" t="t" r="r" b="b"/>
            <a:pathLst>
              <a:path w="3169299" h="1392671">
                <a:moveTo>
                  <a:pt x="0" y="0"/>
                </a:moveTo>
                <a:lnTo>
                  <a:pt x="3169299" y="0"/>
                </a:lnTo>
                <a:lnTo>
                  <a:pt x="2739696" y="1392671"/>
                </a:lnTo>
                <a:lnTo>
                  <a:pt x="429602" y="1392671"/>
                </a:lnTo>
                <a:close/>
              </a:path>
            </a:pathLst>
          </a:custGeom>
          <a:solidFill>
            <a:srgbClr val="00B0F0"/>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 name="Title 1">
            <a:extLst>
              <a:ext uri="{FF2B5EF4-FFF2-40B4-BE49-F238E27FC236}">
                <a16:creationId xmlns:a16="http://schemas.microsoft.com/office/drawing/2014/main" id="{2F01C975-A137-5DE1-F1C6-623D4DE86DD4}"/>
              </a:ext>
            </a:extLst>
          </p:cNvPr>
          <p:cNvSpPr txBox="1">
            <a:spLocks/>
          </p:cNvSpPr>
          <p:nvPr/>
        </p:nvSpPr>
        <p:spPr>
          <a:xfrm>
            <a:off x="1870366" y="5183116"/>
            <a:ext cx="2173545" cy="938719"/>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100000"/>
              </a:lnSpc>
              <a:spcBef>
                <a:spcPct val="0"/>
              </a:spcBef>
              <a:spcAft>
                <a:spcPts val="60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anose="020B0A04020102020204" pitchFamily="34" charset="0"/>
                <a:ea typeface="+mj-ea"/>
                <a:cs typeface="Arial"/>
              </a:rPr>
              <a:t>Step 3</a:t>
            </a:r>
            <a:r>
              <a:rPr kumimoji="0" lang="en-US" sz="1800" b="1" i="0" u="none" strike="noStrike" kern="1200" cap="none" spc="0" normalizeH="0" baseline="0" noProof="0" dirty="0">
                <a:ln>
                  <a:noFill/>
                </a:ln>
                <a:solidFill>
                  <a:srgbClr val="FFFFFF"/>
                </a:solidFill>
                <a:effectLst/>
                <a:uLnTx/>
                <a:uFillTx/>
                <a:latin typeface="Arial Black" panose="020B0A04020102020204" pitchFamily="34" charset="0"/>
                <a:ea typeface="+mj-ea"/>
                <a:cs typeface="Arial"/>
              </a:rPr>
              <a:t>:</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mj-ea"/>
                <a:cs typeface="Arial"/>
              </a:rPr>
              <a:t>Help members who need to take action</a:t>
            </a:r>
          </a:p>
        </p:txBody>
      </p:sp>
      <p:sp>
        <p:nvSpPr>
          <p:cNvPr id="18" name="Rectangle 17">
            <a:extLst>
              <a:ext uri="{FF2B5EF4-FFF2-40B4-BE49-F238E27FC236}">
                <a16:creationId xmlns:a16="http://schemas.microsoft.com/office/drawing/2014/main" id="{B6BCEF51-C001-6139-D611-2032E40A66E7}"/>
              </a:ext>
              <a:ext uri="{C183D7F6-B498-43B3-948B-1728B52AA6E4}">
                <adec:decorative xmlns:adec="http://schemas.microsoft.com/office/drawing/2017/decorative" val="1"/>
              </a:ext>
            </a:extLst>
          </p:cNvPr>
          <p:cNvSpPr/>
          <p:nvPr/>
        </p:nvSpPr>
        <p:spPr>
          <a:xfrm>
            <a:off x="4541786" y="4949329"/>
            <a:ext cx="7282335" cy="139267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9" name="Title 1">
            <a:extLst>
              <a:ext uri="{FF2B5EF4-FFF2-40B4-BE49-F238E27FC236}">
                <a16:creationId xmlns:a16="http://schemas.microsoft.com/office/drawing/2014/main" id="{B4E290A5-D844-9539-A4CC-0547BEB19902}"/>
              </a:ext>
            </a:extLst>
          </p:cNvPr>
          <p:cNvSpPr txBox="1">
            <a:spLocks/>
          </p:cNvSpPr>
          <p:nvPr/>
        </p:nvSpPr>
        <p:spPr>
          <a:xfrm>
            <a:off x="4744528" y="5098477"/>
            <a:ext cx="6871237" cy="1107996"/>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Arial"/>
                <a:ea typeface="+mj-ea"/>
                <a:cs typeface="Arial"/>
              </a:rPr>
              <a:t>Everyone else will need to take action to show MassHealth that work</a:t>
            </a:r>
            <a:r>
              <a:rPr lang="en-US" sz="1800" b="0" dirty="0">
                <a:solidFill>
                  <a:schemeClr val="tx1"/>
                </a:solidFill>
                <a:latin typeface="Arial"/>
                <a:cs typeface="Arial"/>
              </a:rPr>
              <a:t> and education</a:t>
            </a:r>
            <a:r>
              <a:rPr kumimoji="0" lang="en-US" sz="1800" b="0" i="0" u="none" strike="noStrike" kern="1200" cap="none" spc="0" normalizeH="0" baseline="0" noProof="0" dirty="0">
                <a:ln>
                  <a:noFill/>
                </a:ln>
                <a:solidFill>
                  <a:schemeClr val="tx1"/>
                </a:solidFill>
                <a:effectLst/>
                <a:uLnTx/>
                <a:uFillTx/>
                <a:latin typeface="Arial"/>
                <a:ea typeface="+mj-ea"/>
                <a:cs typeface="Arial"/>
              </a:rPr>
              <a:t> requirements don’t apply to them (example; they have a disability or meet another exemption) </a:t>
            </a:r>
            <a:r>
              <a:rPr kumimoji="0" lang="en-US" sz="1800" b="1" i="0" u="none" strike="noStrike" kern="1200" cap="none" spc="0" normalizeH="0" baseline="0" noProof="0" dirty="0">
                <a:ln>
                  <a:noFill/>
                </a:ln>
                <a:solidFill>
                  <a:schemeClr val="tx1"/>
                </a:solidFill>
                <a:effectLst/>
                <a:uLnTx/>
                <a:uFillTx/>
                <a:latin typeface="Arial"/>
                <a:ea typeface="+mj-ea"/>
                <a:cs typeface="Arial"/>
              </a:rPr>
              <a:t>OR</a:t>
            </a:r>
            <a:r>
              <a:rPr kumimoji="0" lang="en-US" sz="1800" b="0" i="0" u="none" strike="noStrike" kern="1200" cap="none" spc="0" normalizeH="0" baseline="0" noProof="0" dirty="0">
                <a:ln>
                  <a:noFill/>
                </a:ln>
                <a:solidFill>
                  <a:schemeClr val="tx1"/>
                </a:solidFill>
                <a:effectLst/>
                <a:uLnTx/>
                <a:uFillTx/>
                <a:latin typeface="Arial"/>
                <a:ea typeface="+mj-ea"/>
                <a:cs typeface="Arial"/>
              </a:rPr>
              <a:t> they are meeting the requirements through work, education, or volunteering. </a:t>
            </a:r>
          </a:p>
        </p:txBody>
      </p:sp>
      <p:pic>
        <p:nvPicPr>
          <p:cNvPr id="35" name="Graphic 34">
            <a:extLst>
              <a:ext uri="{FF2B5EF4-FFF2-40B4-BE49-F238E27FC236}">
                <a16:creationId xmlns:a16="http://schemas.microsoft.com/office/drawing/2014/main" id="{F8230D56-1C34-43F9-1588-209FF375ABF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30631" y="692840"/>
            <a:ext cx="471530" cy="471530"/>
          </a:xfrm>
          <a:prstGeom prst="rect">
            <a:avLst/>
          </a:prstGeom>
        </p:spPr>
      </p:pic>
      <p:sp>
        <p:nvSpPr>
          <p:cNvPr id="8" name="Arrow: Down 7">
            <a:extLst>
              <a:ext uri="{FF2B5EF4-FFF2-40B4-BE49-F238E27FC236}">
                <a16:creationId xmlns:a16="http://schemas.microsoft.com/office/drawing/2014/main" id="{1536615A-9925-361C-962C-6105D8BA4FCB}"/>
              </a:ext>
              <a:ext uri="{C183D7F6-B498-43B3-948B-1728B52AA6E4}">
                <adec:decorative xmlns:adec="http://schemas.microsoft.com/office/drawing/2017/decorative" val="1"/>
              </a:ext>
            </a:extLst>
          </p:cNvPr>
          <p:cNvSpPr/>
          <p:nvPr/>
        </p:nvSpPr>
        <p:spPr>
          <a:xfrm>
            <a:off x="2667904" y="4550701"/>
            <a:ext cx="578472" cy="337650"/>
          </a:xfrm>
          <a:prstGeom prst="downArrow">
            <a:avLst/>
          </a:prstGeom>
          <a:solidFill>
            <a:srgbClr val="0061C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50" name="Group 49">
            <a:extLst>
              <a:ext uri="{FF2B5EF4-FFF2-40B4-BE49-F238E27FC236}">
                <a16:creationId xmlns:a16="http://schemas.microsoft.com/office/drawing/2014/main" id="{6E67D82A-D79D-1A2A-1E40-58A5C6D0F1BF}"/>
              </a:ext>
              <a:ext uri="{C183D7F6-B498-43B3-948B-1728B52AA6E4}">
                <adec:decorative xmlns:adec="http://schemas.microsoft.com/office/drawing/2017/decorative" val="1"/>
              </a:ext>
            </a:extLst>
          </p:cNvPr>
          <p:cNvGrpSpPr/>
          <p:nvPr/>
        </p:nvGrpSpPr>
        <p:grpSpPr>
          <a:xfrm>
            <a:off x="10915613" y="758441"/>
            <a:ext cx="702203" cy="702203"/>
            <a:chOff x="131498" y="143082"/>
            <a:chExt cx="1047750" cy="1047750"/>
          </a:xfrm>
        </p:grpSpPr>
        <p:sp>
          <p:nvSpPr>
            <p:cNvPr id="51" name="Oval 50">
              <a:extLst>
                <a:ext uri="{FF2B5EF4-FFF2-40B4-BE49-F238E27FC236}">
                  <a16:creationId xmlns:a16="http://schemas.microsoft.com/office/drawing/2014/main" id="{E8CDAE5C-7A81-05F4-FA3D-76456144A9AA}"/>
                </a:ext>
              </a:extLst>
            </p:cNvPr>
            <p:cNvSpPr/>
            <p:nvPr/>
          </p:nvSpPr>
          <p:spPr>
            <a:xfrm>
              <a:off x="131498" y="143082"/>
              <a:ext cx="1047750" cy="104775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2" name="Oval 51">
              <a:extLst>
                <a:ext uri="{FF2B5EF4-FFF2-40B4-BE49-F238E27FC236}">
                  <a16:creationId xmlns:a16="http://schemas.microsoft.com/office/drawing/2014/main" id="{6AAEBAA2-E585-72E7-21A0-4EEB0479D00F}"/>
                </a:ext>
              </a:extLst>
            </p:cNvPr>
            <p:cNvSpPr/>
            <p:nvPr/>
          </p:nvSpPr>
          <p:spPr>
            <a:xfrm>
              <a:off x="283898" y="295482"/>
              <a:ext cx="747712" cy="74771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53" name="Graphic 52">
              <a:extLst>
                <a:ext uri="{FF2B5EF4-FFF2-40B4-BE49-F238E27FC236}">
                  <a16:creationId xmlns:a16="http://schemas.microsoft.com/office/drawing/2014/main" id="{D54BED53-F06C-1559-4102-D53F8980D884}"/>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91072" y="399481"/>
              <a:ext cx="528600" cy="528600"/>
            </a:xfrm>
            <a:prstGeom prst="rect">
              <a:avLst/>
            </a:prstGeom>
          </p:spPr>
        </p:pic>
      </p:grpSp>
      <p:sp>
        <p:nvSpPr>
          <p:cNvPr id="2" name="Slide Number Placeholder 1">
            <a:extLst>
              <a:ext uri="{FF2B5EF4-FFF2-40B4-BE49-F238E27FC236}">
                <a16:creationId xmlns:a16="http://schemas.microsoft.com/office/drawing/2014/main" id="{B1A11E89-B4A9-B992-2B66-A0691A914BE6}"/>
              </a:ext>
              <a:ext uri="{C183D7F6-B498-43B3-948B-1728B52AA6E4}">
                <adec:decorative xmlns:adec="http://schemas.microsoft.com/office/drawing/2017/decorative" val="1"/>
              </a:ext>
            </a:extLst>
          </p:cNvPr>
          <p:cNvSpPr>
            <a:spLocks noGrp="1"/>
          </p:cNvSpPr>
          <p:nvPr>
            <p:ph type="sldNum" sz="quarter" idx="13"/>
          </p:nvPr>
        </p:nvSpPr>
        <p:spPr/>
        <p:txBody>
          <a:bodyPr/>
          <a:lstStyle/>
          <a:p>
            <a:pPr>
              <a:defRPr/>
            </a:pPr>
            <a:fld id="{B543FC28-71BB-4923-9EC4-7D01669BF51C}" type="slidenum">
              <a:rPr lang="en-US" smtClean="0"/>
              <a:pPr>
                <a:defRPr/>
              </a:pPr>
              <a:t>17</a:t>
            </a:fld>
            <a:endParaRPr lang="en-US" dirty="0"/>
          </a:p>
        </p:txBody>
      </p:sp>
    </p:spTree>
    <p:extLst>
      <p:ext uri="{BB962C8B-B14F-4D97-AF65-F5344CB8AC3E}">
        <p14:creationId xmlns:p14="http://schemas.microsoft.com/office/powerpoint/2010/main" val="38888940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C7299C-9C1D-07D3-96C2-68D9371E8695}"/>
            </a:ext>
          </a:extLst>
        </p:cNvPr>
        <p:cNvGrpSpPr/>
        <p:nvPr/>
      </p:nvGrpSpPr>
      <p:grpSpPr>
        <a:xfrm>
          <a:off x="0" y="0"/>
          <a:ext cx="0" cy="0"/>
          <a:chOff x="0" y="0"/>
          <a:chExt cx="0" cy="0"/>
        </a:xfrm>
      </p:grpSpPr>
      <p:sp>
        <p:nvSpPr>
          <p:cNvPr id="23" name="Title 22">
            <a:extLst>
              <a:ext uri="{FF2B5EF4-FFF2-40B4-BE49-F238E27FC236}">
                <a16:creationId xmlns:a16="http://schemas.microsoft.com/office/drawing/2014/main" id="{92003A65-4C12-D279-315C-44FE34D00F92}"/>
              </a:ext>
            </a:extLst>
          </p:cNvPr>
          <p:cNvSpPr>
            <a:spLocks noGrp="1"/>
          </p:cNvSpPr>
          <p:nvPr>
            <p:ph type="title" idx="4294967295"/>
          </p:nvPr>
        </p:nvSpPr>
        <p:spPr>
          <a:xfrm>
            <a:off x="0" y="219075"/>
            <a:ext cx="12192000" cy="666750"/>
          </a:xfrm>
          <a:prstGeom prst="roundRect">
            <a:avLst>
              <a:gd name="adj" fmla="val 0"/>
            </a:avLst>
          </a:prstGeom>
          <a:solidFill>
            <a:schemeClr val="tx2">
              <a:lumMod val="90000"/>
              <a:lumOff val="10000"/>
            </a:schemeClr>
          </a:solidFill>
          <a:ln w="19050" cap="flat" cmpd="sng" algn="ctr">
            <a:no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fontAlgn="auto">
              <a:lnSpc>
                <a:spcPct val="100000"/>
              </a:lnSpc>
              <a:spcBef>
                <a:spcPts val="0"/>
              </a:spcBef>
              <a:spcAft>
                <a:spcPts val="0"/>
              </a:spcAft>
              <a:tabLst>
                <a:tab pos="5827713" algn="l"/>
              </a:tabLst>
              <a:defRPr/>
            </a:pPr>
            <a:r>
              <a:rPr lang="en-US" sz="2400" dirty="0">
                <a:solidFill>
                  <a:schemeClr val="bg1"/>
                </a:solidFill>
                <a:cs typeface="Arial"/>
              </a:rPr>
              <a:t>Scenario 1: A Mother of a Young Child Applies for MassHealth</a:t>
            </a:r>
            <a:endParaRPr kumimoji="0" lang="en-US" sz="2400" b="1" i="0" u="none" strike="noStrike" kern="1200" cap="small" spc="600" normalizeH="0" baseline="0" noProof="0" dirty="0">
              <a:ln>
                <a:noFill/>
              </a:ln>
              <a:solidFill>
                <a:schemeClr val="bg1"/>
              </a:solidFill>
              <a:effectLst/>
              <a:uLnTx/>
              <a:uFillTx/>
              <a:latin typeface="+mj-lt"/>
              <a:ea typeface="Verdana"/>
              <a:cs typeface="Arial" panose="020B0604020202020204" pitchFamily="34" charset="0"/>
            </a:endParaRPr>
          </a:p>
        </p:txBody>
      </p:sp>
      <p:sp>
        <p:nvSpPr>
          <p:cNvPr id="4" name="Rectangle 3">
            <a:extLst>
              <a:ext uri="{FF2B5EF4-FFF2-40B4-BE49-F238E27FC236}">
                <a16:creationId xmlns:a16="http://schemas.microsoft.com/office/drawing/2014/main" id="{745B396E-44AD-23BD-A993-631C1A7212A7}"/>
              </a:ext>
              <a:ext uri="{C183D7F6-B498-43B3-948B-1728B52AA6E4}">
                <adec:decorative xmlns:adec="http://schemas.microsoft.com/office/drawing/2017/decorative" val="0"/>
              </a:ext>
            </a:extLst>
          </p:cNvPr>
          <p:cNvSpPr/>
          <p:nvPr/>
        </p:nvSpPr>
        <p:spPr>
          <a:xfrm>
            <a:off x="0" y="0"/>
            <a:ext cx="12192000" cy="215444"/>
          </a:xfrm>
          <a:prstGeom prst="rect">
            <a:avLst/>
          </a:prstGeom>
          <a:solidFill>
            <a:srgbClr val="FF9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FOR DISCUSSION ONLY. SUBJECT TO CHANGE BASED ON CMS GUIDANCE AND FURTHER ANALYSIS.</a:t>
            </a:r>
            <a:endParaRPr kumimoji="0" lang="en-US"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24" name="Rectangle 23">
            <a:extLst>
              <a:ext uri="{FF2B5EF4-FFF2-40B4-BE49-F238E27FC236}">
                <a16:creationId xmlns:a16="http://schemas.microsoft.com/office/drawing/2014/main" id="{6728354C-8C70-0DDE-48EB-C22E131333E6}"/>
              </a:ext>
              <a:ext uri="{C183D7F6-B498-43B3-948B-1728B52AA6E4}">
                <adec:decorative xmlns:adec="http://schemas.microsoft.com/office/drawing/2017/decorative" val="1"/>
              </a:ext>
            </a:extLst>
          </p:cNvPr>
          <p:cNvSpPr/>
          <p:nvPr/>
        </p:nvSpPr>
        <p:spPr>
          <a:xfrm>
            <a:off x="28575" y="898033"/>
            <a:ext cx="3572670" cy="59599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nchorCtr="0"/>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panose="020B0604020202020204" pitchFamily="34" charset="0"/>
              <a:ea typeface="Segoe UI Black" panose="020B0A02040204020203" pitchFamily="34" charset="0"/>
              <a:cs typeface="Arial" panose="020B0604020202020204" pitchFamily="34" charset="0"/>
              <a:sym typeface="Verdana"/>
            </a:endParaRPr>
          </a:p>
        </p:txBody>
      </p:sp>
      <p:sp>
        <p:nvSpPr>
          <p:cNvPr id="6" name="TextBox 5">
            <a:extLst>
              <a:ext uri="{FF2B5EF4-FFF2-40B4-BE49-F238E27FC236}">
                <a16:creationId xmlns:a16="http://schemas.microsoft.com/office/drawing/2014/main" id="{4866A471-8450-2D0E-90AB-7249E5ED7838}"/>
              </a:ext>
            </a:extLst>
          </p:cNvPr>
          <p:cNvSpPr txBox="1"/>
          <p:nvPr/>
        </p:nvSpPr>
        <p:spPr>
          <a:xfrm>
            <a:off x="-50028" y="2841773"/>
            <a:ext cx="3783022" cy="3631763"/>
          </a:xfrm>
          <a:prstGeom prst="rect">
            <a:avLst/>
          </a:prstGeom>
          <a:noFill/>
        </p:spPr>
        <p:txBody>
          <a:bodyPr wrap="square" rtlCol="0">
            <a:spAutoFit/>
          </a:bodyPr>
          <a:lstStyle/>
          <a:p>
            <a:pPr marL="0" lvl="1">
              <a:spcAft>
                <a:spcPts val="1200"/>
              </a:spcAft>
              <a:tabLst>
                <a:tab pos="1554480" algn="r"/>
                <a:tab pos="1828800" algn="l"/>
              </a:tabLst>
            </a:pPr>
            <a:r>
              <a:rPr lang="en-US" sz="1800" dirty="0">
                <a:solidFill>
                  <a:schemeClr val="accent1">
                    <a:lumMod val="75000"/>
                  </a:schemeClr>
                </a:solidFill>
              </a:rPr>
              <a:t>	</a:t>
            </a:r>
            <a:r>
              <a:rPr lang="en-US" sz="1800" dirty="0">
                <a:solidFill>
                  <a:schemeClr val="accent1">
                    <a:lumMod val="50000"/>
                  </a:schemeClr>
                </a:solidFill>
              </a:rPr>
              <a:t>LIFE STAGE	</a:t>
            </a:r>
            <a:r>
              <a:rPr lang="en-US" sz="1800" b="0" dirty="0">
                <a:solidFill>
                  <a:schemeClr val="accent1">
                    <a:lumMod val="50000"/>
                  </a:schemeClr>
                </a:solidFill>
              </a:rPr>
              <a:t>Adult</a:t>
            </a:r>
          </a:p>
          <a:p>
            <a:pPr>
              <a:spcAft>
                <a:spcPts val="1200"/>
              </a:spcAft>
              <a:tabLst>
                <a:tab pos="1554480" algn="r"/>
                <a:tab pos="1828800" algn="l"/>
              </a:tabLst>
            </a:pPr>
            <a:r>
              <a:rPr lang="en-US" sz="1800" dirty="0">
                <a:solidFill>
                  <a:schemeClr val="accent1">
                    <a:lumMod val="50000"/>
                  </a:schemeClr>
                </a:solidFill>
              </a:rPr>
              <a:t>	AGE	</a:t>
            </a:r>
            <a:r>
              <a:rPr lang="en-US" sz="1800" b="0" dirty="0">
                <a:solidFill>
                  <a:schemeClr val="accent1">
                    <a:lumMod val="50000"/>
                  </a:schemeClr>
                </a:solidFill>
              </a:rPr>
              <a:t>25</a:t>
            </a:r>
          </a:p>
          <a:p>
            <a:pPr>
              <a:spcAft>
                <a:spcPts val="0"/>
              </a:spcAft>
              <a:tabLst>
                <a:tab pos="1554480" algn="r"/>
                <a:tab pos="1828800" algn="l"/>
              </a:tabLst>
            </a:pPr>
            <a:r>
              <a:rPr lang="en-US" sz="1800" dirty="0">
                <a:solidFill>
                  <a:schemeClr val="accent1">
                    <a:lumMod val="50000"/>
                  </a:schemeClr>
                </a:solidFill>
              </a:rPr>
              <a:t>	HOUSEHOLD	</a:t>
            </a:r>
            <a:r>
              <a:rPr lang="en-US" sz="1800" b="0" dirty="0">
                <a:solidFill>
                  <a:schemeClr val="accent1">
                    <a:lumMod val="50000"/>
                  </a:schemeClr>
                </a:solidFill>
              </a:rPr>
              <a:t>Single</a:t>
            </a:r>
          </a:p>
          <a:p>
            <a:pPr marL="1828800">
              <a:spcAft>
                <a:spcPts val="0"/>
              </a:spcAft>
              <a:tabLst>
                <a:tab pos="1554480" algn="r"/>
                <a:tab pos="1828800" algn="l"/>
              </a:tabLst>
            </a:pPr>
            <a:r>
              <a:rPr lang="en-US" sz="1800" b="0" dirty="0">
                <a:solidFill>
                  <a:schemeClr val="accent1">
                    <a:lumMod val="50000"/>
                  </a:schemeClr>
                </a:solidFill>
              </a:rPr>
              <a:t>1 Child (5 years old)</a:t>
            </a:r>
          </a:p>
          <a:p>
            <a:pPr marL="1828800">
              <a:spcAft>
                <a:spcPts val="0"/>
              </a:spcAft>
              <a:tabLst>
                <a:tab pos="1554480" algn="r"/>
                <a:tab pos="1828800" algn="l"/>
              </a:tabLst>
            </a:pPr>
            <a:r>
              <a:rPr lang="en-US" sz="1800" b="0" dirty="0">
                <a:solidFill>
                  <a:schemeClr val="accent1">
                    <a:lumMod val="50000"/>
                  </a:schemeClr>
                </a:solidFill>
              </a:rPr>
              <a:t>Not Disabled</a:t>
            </a:r>
          </a:p>
          <a:p>
            <a:pPr>
              <a:spcBef>
                <a:spcPts val="1200"/>
              </a:spcBef>
              <a:spcAft>
                <a:spcPts val="1200"/>
              </a:spcAft>
              <a:tabLst>
                <a:tab pos="1554480" algn="r"/>
                <a:tab pos="1828800" algn="l"/>
              </a:tabLst>
            </a:pPr>
            <a:r>
              <a:rPr lang="en-US" sz="1800" dirty="0">
                <a:solidFill>
                  <a:schemeClr val="accent1">
                    <a:lumMod val="50000"/>
                  </a:schemeClr>
                </a:solidFill>
              </a:rPr>
              <a:t>	INCOME	</a:t>
            </a:r>
            <a:r>
              <a:rPr lang="en-US" sz="1800" b="0" dirty="0">
                <a:solidFill>
                  <a:schemeClr val="accent1">
                    <a:lumMod val="50000"/>
                  </a:schemeClr>
                </a:solidFill>
              </a:rPr>
              <a:t>$370 per Month</a:t>
            </a:r>
          </a:p>
          <a:p>
            <a:pPr marL="1828800" indent="-1828800">
              <a:spcAft>
                <a:spcPts val="1200"/>
              </a:spcAft>
              <a:tabLst>
                <a:tab pos="1554480" algn="r"/>
                <a:tab pos="1828800" algn="l"/>
              </a:tabLst>
            </a:pPr>
            <a:r>
              <a:rPr lang="en-US" sz="1800" dirty="0">
                <a:solidFill>
                  <a:schemeClr val="accent1">
                    <a:lumMod val="50000"/>
                  </a:schemeClr>
                </a:solidFill>
              </a:rPr>
              <a:t>EMPLOYMENT	</a:t>
            </a:r>
            <a:r>
              <a:rPr lang="en-US" sz="1800" b="0" dirty="0">
                <a:solidFill>
                  <a:schemeClr val="accent1">
                    <a:lumMod val="50000"/>
                  </a:schemeClr>
                </a:solidFill>
              </a:rPr>
              <a:t>Works 40 Hours per Month</a:t>
            </a:r>
          </a:p>
          <a:p>
            <a:pPr marL="1828800" indent="-1828800">
              <a:spcAft>
                <a:spcPts val="1200"/>
              </a:spcAft>
              <a:tabLst>
                <a:tab pos="1554480" algn="r"/>
                <a:tab pos="1828800" algn="l"/>
              </a:tabLst>
            </a:pPr>
            <a:r>
              <a:rPr lang="en-US" sz="1800" dirty="0">
                <a:solidFill>
                  <a:schemeClr val="accent1">
                    <a:lumMod val="50000"/>
                  </a:schemeClr>
                </a:solidFill>
              </a:rPr>
              <a:t>	ACTION	</a:t>
            </a:r>
            <a:r>
              <a:rPr lang="en-US" sz="1800" b="0" dirty="0">
                <a:solidFill>
                  <a:schemeClr val="accent1">
                    <a:lumMod val="50000"/>
                  </a:schemeClr>
                </a:solidFill>
              </a:rPr>
              <a:t>New Application</a:t>
            </a:r>
          </a:p>
        </p:txBody>
      </p:sp>
      <p:pic>
        <p:nvPicPr>
          <p:cNvPr id="36" name="Picture 35">
            <a:extLst>
              <a:ext uri="{FF2B5EF4-FFF2-40B4-BE49-F238E27FC236}">
                <a16:creationId xmlns:a16="http://schemas.microsoft.com/office/drawing/2014/main" id="{A7920853-E1D8-ECAB-ED02-DE34807F58B6}"/>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127185" y="1209714"/>
            <a:ext cx="1388679" cy="145280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cxnSp>
        <p:nvCxnSpPr>
          <p:cNvPr id="5" name="Straight Arrow Connector 4">
            <a:extLst>
              <a:ext uri="{FF2B5EF4-FFF2-40B4-BE49-F238E27FC236}">
                <a16:creationId xmlns:a16="http://schemas.microsoft.com/office/drawing/2014/main" id="{3093BC63-3443-B408-6759-F5FE0EE5A7C7}"/>
              </a:ext>
              <a:ext uri="{C183D7F6-B498-43B3-948B-1728B52AA6E4}">
                <adec:decorative xmlns:adec="http://schemas.microsoft.com/office/drawing/2017/decorative" val="1"/>
              </a:ext>
            </a:extLst>
          </p:cNvPr>
          <p:cNvCxnSpPr>
            <a:cxnSpLocks/>
            <a:stCxn id="13" idx="42"/>
          </p:cNvCxnSpPr>
          <p:nvPr/>
        </p:nvCxnSpPr>
        <p:spPr>
          <a:xfrm flipH="1">
            <a:off x="4074606" y="2011805"/>
            <a:ext cx="31402" cy="2148213"/>
          </a:xfrm>
          <a:prstGeom prst="straightConnector1">
            <a:avLst/>
          </a:prstGeom>
          <a:ln w="28575">
            <a:solidFill>
              <a:srgbClr val="A6A6A6"/>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2E7D5FC1-49F5-D0F7-95DC-24F968513159}"/>
              </a:ext>
            </a:extLst>
          </p:cNvPr>
          <p:cNvSpPr txBox="1"/>
          <p:nvPr/>
        </p:nvSpPr>
        <p:spPr>
          <a:xfrm>
            <a:off x="3828411" y="907943"/>
            <a:ext cx="2063541" cy="461665"/>
          </a:xfrm>
          <a:prstGeom prst="rect">
            <a:avLst/>
          </a:prstGeom>
          <a:noFill/>
        </p:spPr>
        <p:txBody>
          <a:bodyPr wrap="square" rtlCol="0">
            <a:spAutoFit/>
          </a:bodyPr>
          <a:lstStyle/>
          <a:p>
            <a:r>
              <a:rPr lang="en-US" spc="300" dirty="0">
                <a:solidFill>
                  <a:schemeClr val="tx1"/>
                </a:solidFill>
              </a:rPr>
              <a:t>STEPS</a:t>
            </a:r>
          </a:p>
        </p:txBody>
      </p:sp>
      <p:sp>
        <p:nvSpPr>
          <p:cNvPr id="13" name="Freeform 41">
            <a:extLst>
              <a:ext uri="{FF2B5EF4-FFF2-40B4-BE49-F238E27FC236}">
                <a16:creationId xmlns:a16="http://schemas.microsoft.com/office/drawing/2014/main" id="{92465EA2-8AB5-47D3-77BC-83D010727148}"/>
              </a:ext>
            </a:extLst>
          </p:cNvPr>
          <p:cNvSpPr>
            <a:spLocks noEditPoints="1"/>
          </p:cNvSpPr>
          <p:nvPr/>
        </p:nvSpPr>
        <p:spPr bwMode="auto">
          <a:xfrm>
            <a:off x="3877756" y="1580392"/>
            <a:ext cx="457200" cy="457200"/>
          </a:xfrm>
          <a:custGeom>
            <a:avLst/>
            <a:gdLst>
              <a:gd name="T0" fmla="*/ 312 w 657"/>
              <a:gd name="T1" fmla="*/ 656 h 656"/>
              <a:gd name="T2" fmla="*/ 262 w 657"/>
              <a:gd name="T3" fmla="*/ 650 h 656"/>
              <a:gd name="T4" fmla="*/ 200 w 657"/>
              <a:gd name="T5" fmla="*/ 631 h 656"/>
              <a:gd name="T6" fmla="*/ 120 w 657"/>
              <a:gd name="T7" fmla="*/ 581 h 656"/>
              <a:gd name="T8" fmla="*/ 56 w 657"/>
              <a:gd name="T9" fmla="*/ 511 h 656"/>
              <a:gd name="T10" fmla="*/ 15 w 657"/>
              <a:gd name="T11" fmla="*/ 425 h 656"/>
              <a:gd name="T12" fmla="*/ 4 w 657"/>
              <a:gd name="T13" fmla="*/ 378 h 656"/>
              <a:gd name="T14" fmla="*/ 0 w 657"/>
              <a:gd name="T15" fmla="*/ 329 h 656"/>
              <a:gd name="T16" fmla="*/ 1 w 657"/>
              <a:gd name="T17" fmla="*/ 295 h 656"/>
              <a:gd name="T18" fmla="*/ 9 w 657"/>
              <a:gd name="T19" fmla="*/ 247 h 656"/>
              <a:gd name="T20" fmla="*/ 39 w 657"/>
              <a:gd name="T21" fmla="*/ 172 h 656"/>
              <a:gd name="T22" fmla="*/ 95 w 657"/>
              <a:gd name="T23" fmla="*/ 96 h 656"/>
              <a:gd name="T24" fmla="*/ 172 w 657"/>
              <a:gd name="T25" fmla="*/ 39 h 656"/>
              <a:gd name="T26" fmla="*/ 246 w 657"/>
              <a:gd name="T27" fmla="*/ 10 h 656"/>
              <a:gd name="T28" fmla="*/ 294 w 657"/>
              <a:gd name="T29" fmla="*/ 1 h 656"/>
              <a:gd name="T30" fmla="*/ 328 w 657"/>
              <a:gd name="T31" fmla="*/ 0 h 656"/>
              <a:gd name="T32" fmla="*/ 379 w 657"/>
              <a:gd name="T33" fmla="*/ 4 h 656"/>
              <a:gd name="T34" fmla="*/ 426 w 657"/>
              <a:gd name="T35" fmla="*/ 14 h 656"/>
              <a:gd name="T36" fmla="*/ 512 w 657"/>
              <a:gd name="T37" fmla="*/ 56 h 656"/>
              <a:gd name="T38" fmla="*/ 582 w 657"/>
              <a:gd name="T39" fmla="*/ 119 h 656"/>
              <a:gd name="T40" fmla="*/ 631 w 657"/>
              <a:gd name="T41" fmla="*/ 200 h 656"/>
              <a:gd name="T42" fmla="*/ 650 w 657"/>
              <a:gd name="T43" fmla="*/ 262 h 656"/>
              <a:gd name="T44" fmla="*/ 657 w 657"/>
              <a:gd name="T45" fmla="*/ 311 h 656"/>
              <a:gd name="T46" fmla="*/ 657 w 657"/>
              <a:gd name="T47" fmla="*/ 345 h 656"/>
              <a:gd name="T48" fmla="*/ 650 w 657"/>
              <a:gd name="T49" fmla="*/ 394 h 656"/>
              <a:gd name="T50" fmla="*/ 631 w 657"/>
              <a:gd name="T51" fmla="*/ 456 h 656"/>
              <a:gd name="T52" fmla="*/ 582 w 657"/>
              <a:gd name="T53" fmla="*/ 537 h 656"/>
              <a:gd name="T54" fmla="*/ 512 w 657"/>
              <a:gd name="T55" fmla="*/ 601 h 656"/>
              <a:gd name="T56" fmla="*/ 426 w 657"/>
              <a:gd name="T57" fmla="*/ 642 h 656"/>
              <a:gd name="T58" fmla="*/ 379 w 657"/>
              <a:gd name="T59" fmla="*/ 654 h 656"/>
              <a:gd name="T60" fmla="*/ 328 w 657"/>
              <a:gd name="T61" fmla="*/ 656 h 656"/>
              <a:gd name="T62" fmla="*/ 328 w 657"/>
              <a:gd name="T63" fmla="*/ 37 h 656"/>
              <a:gd name="T64" fmla="*/ 242 w 657"/>
              <a:gd name="T65" fmla="*/ 51 h 656"/>
              <a:gd name="T66" fmla="*/ 165 w 657"/>
              <a:gd name="T67" fmla="*/ 87 h 656"/>
              <a:gd name="T68" fmla="*/ 103 w 657"/>
              <a:gd name="T69" fmla="*/ 143 h 656"/>
              <a:gd name="T70" fmla="*/ 61 w 657"/>
              <a:gd name="T71" fmla="*/ 215 h 656"/>
              <a:gd name="T72" fmla="*/ 39 w 657"/>
              <a:gd name="T73" fmla="*/ 298 h 656"/>
              <a:gd name="T74" fmla="*/ 39 w 657"/>
              <a:gd name="T75" fmla="*/ 358 h 656"/>
              <a:gd name="T76" fmla="*/ 61 w 657"/>
              <a:gd name="T77" fmla="*/ 441 h 656"/>
              <a:gd name="T78" fmla="*/ 103 w 657"/>
              <a:gd name="T79" fmla="*/ 513 h 656"/>
              <a:gd name="T80" fmla="*/ 165 w 657"/>
              <a:gd name="T81" fmla="*/ 569 h 656"/>
              <a:gd name="T82" fmla="*/ 242 w 657"/>
              <a:gd name="T83" fmla="*/ 607 h 656"/>
              <a:gd name="T84" fmla="*/ 328 w 657"/>
              <a:gd name="T85" fmla="*/ 619 h 656"/>
              <a:gd name="T86" fmla="*/ 387 w 657"/>
              <a:gd name="T87" fmla="*/ 613 h 656"/>
              <a:gd name="T88" fmla="*/ 468 w 657"/>
              <a:gd name="T89" fmla="*/ 584 h 656"/>
              <a:gd name="T90" fmla="*/ 535 w 657"/>
              <a:gd name="T91" fmla="*/ 534 h 656"/>
              <a:gd name="T92" fmla="*/ 584 w 657"/>
              <a:gd name="T93" fmla="*/ 467 h 656"/>
              <a:gd name="T94" fmla="*/ 614 w 657"/>
              <a:gd name="T95" fmla="*/ 386 h 656"/>
              <a:gd name="T96" fmla="*/ 619 w 657"/>
              <a:gd name="T97" fmla="*/ 329 h 656"/>
              <a:gd name="T98" fmla="*/ 606 w 657"/>
              <a:gd name="T99" fmla="*/ 241 h 656"/>
              <a:gd name="T100" fmla="*/ 570 w 657"/>
              <a:gd name="T101" fmla="*/ 165 h 656"/>
              <a:gd name="T102" fmla="*/ 513 w 657"/>
              <a:gd name="T103" fmla="*/ 103 h 656"/>
              <a:gd name="T104" fmla="*/ 442 w 657"/>
              <a:gd name="T105" fmla="*/ 60 h 656"/>
              <a:gd name="T106" fmla="*/ 359 w 657"/>
              <a:gd name="T107" fmla="*/ 39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7" h="656">
                <a:moveTo>
                  <a:pt x="328" y="656"/>
                </a:moveTo>
                <a:lnTo>
                  <a:pt x="328" y="656"/>
                </a:lnTo>
                <a:lnTo>
                  <a:pt x="312" y="656"/>
                </a:lnTo>
                <a:lnTo>
                  <a:pt x="294" y="655"/>
                </a:lnTo>
                <a:lnTo>
                  <a:pt x="278" y="654"/>
                </a:lnTo>
                <a:lnTo>
                  <a:pt x="262" y="650"/>
                </a:lnTo>
                <a:lnTo>
                  <a:pt x="246" y="647"/>
                </a:lnTo>
                <a:lnTo>
                  <a:pt x="231" y="642"/>
                </a:lnTo>
                <a:lnTo>
                  <a:pt x="200" y="631"/>
                </a:lnTo>
                <a:lnTo>
                  <a:pt x="172" y="617"/>
                </a:lnTo>
                <a:lnTo>
                  <a:pt x="145" y="601"/>
                </a:lnTo>
                <a:lnTo>
                  <a:pt x="120" y="581"/>
                </a:lnTo>
                <a:lnTo>
                  <a:pt x="95" y="561"/>
                </a:lnTo>
                <a:lnTo>
                  <a:pt x="75" y="537"/>
                </a:lnTo>
                <a:lnTo>
                  <a:pt x="56" y="511"/>
                </a:lnTo>
                <a:lnTo>
                  <a:pt x="39" y="484"/>
                </a:lnTo>
                <a:lnTo>
                  <a:pt x="26" y="456"/>
                </a:lnTo>
                <a:lnTo>
                  <a:pt x="15" y="425"/>
                </a:lnTo>
                <a:lnTo>
                  <a:pt x="9" y="411"/>
                </a:lnTo>
                <a:lnTo>
                  <a:pt x="7" y="394"/>
                </a:lnTo>
                <a:lnTo>
                  <a:pt x="4" y="378"/>
                </a:lnTo>
                <a:lnTo>
                  <a:pt x="1" y="362"/>
                </a:lnTo>
                <a:lnTo>
                  <a:pt x="0" y="345"/>
                </a:lnTo>
                <a:lnTo>
                  <a:pt x="0" y="329"/>
                </a:lnTo>
                <a:lnTo>
                  <a:pt x="0" y="329"/>
                </a:lnTo>
                <a:lnTo>
                  <a:pt x="0" y="311"/>
                </a:lnTo>
                <a:lnTo>
                  <a:pt x="1" y="295"/>
                </a:lnTo>
                <a:lnTo>
                  <a:pt x="4" y="278"/>
                </a:lnTo>
                <a:lnTo>
                  <a:pt x="7" y="262"/>
                </a:lnTo>
                <a:lnTo>
                  <a:pt x="9" y="247"/>
                </a:lnTo>
                <a:lnTo>
                  <a:pt x="15" y="231"/>
                </a:lnTo>
                <a:lnTo>
                  <a:pt x="26" y="200"/>
                </a:lnTo>
                <a:lnTo>
                  <a:pt x="39" y="172"/>
                </a:lnTo>
                <a:lnTo>
                  <a:pt x="56" y="145"/>
                </a:lnTo>
                <a:lnTo>
                  <a:pt x="75" y="119"/>
                </a:lnTo>
                <a:lnTo>
                  <a:pt x="95" y="96"/>
                </a:lnTo>
                <a:lnTo>
                  <a:pt x="120" y="75"/>
                </a:lnTo>
                <a:lnTo>
                  <a:pt x="145" y="56"/>
                </a:lnTo>
                <a:lnTo>
                  <a:pt x="172" y="39"/>
                </a:lnTo>
                <a:lnTo>
                  <a:pt x="200" y="25"/>
                </a:lnTo>
                <a:lnTo>
                  <a:pt x="231" y="14"/>
                </a:lnTo>
                <a:lnTo>
                  <a:pt x="246" y="10"/>
                </a:lnTo>
                <a:lnTo>
                  <a:pt x="262" y="6"/>
                </a:lnTo>
                <a:lnTo>
                  <a:pt x="278" y="4"/>
                </a:lnTo>
                <a:lnTo>
                  <a:pt x="294" y="1"/>
                </a:lnTo>
                <a:lnTo>
                  <a:pt x="312" y="0"/>
                </a:lnTo>
                <a:lnTo>
                  <a:pt x="328" y="0"/>
                </a:lnTo>
                <a:lnTo>
                  <a:pt x="328" y="0"/>
                </a:lnTo>
                <a:lnTo>
                  <a:pt x="345" y="0"/>
                </a:lnTo>
                <a:lnTo>
                  <a:pt x="361" y="1"/>
                </a:lnTo>
                <a:lnTo>
                  <a:pt x="379" y="4"/>
                </a:lnTo>
                <a:lnTo>
                  <a:pt x="395" y="6"/>
                </a:lnTo>
                <a:lnTo>
                  <a:pt x="411" y="10"/>
                </a:lnTo>
                <a:lnTo>
                  <a:pt x="426" y="14"/>
                </a:lnTo>
                <a:lnTo>
                  <a:pt x="457" y="25"/>
                </a:lnTo>
                <a:lnTo>
                  <a:pt x="485" y="39"/>
                </a:lnTo>
                <a:lnTo>
                  <a:pt x="512" y="56"/>
                </a:lnTo>
                <a:lnTo>
                  <a:pt x="537" y="75"/>
                </a:lnTo>
                <a:lnTo>
                  <a:pt x="560" y="96"/>
                </a:lnTo>
                <a:lnTo>
                  <a:pt x="582" y="119"/>
                </a:lnTo>
                <a:lnTo>
                  <a:pt x="600" y="145"/>
                </a:lnTo>
                <a:lnTo>
                  <a:pt x="618" y="172"/>
                </a:lnTo>
                <a:lnTo>
                  <a:pt x="631" y="200"/>
                </a:lnTo>
                <a:lnTo>
                  <a:pt x="642" y="231"/>
                </a:lnTo>
                <a:lnTo>
                  <a:pt x="647" y="247"/>
                </a:lnTo>
                <a:lnTo>
                  <a:pt x="650" y="262"/>
                </a:lnTo>
                <a:lnTo>
                  <a:pt x="653" y="278"/>
                </a:lnTo>
                <a:lnTo>
                  <a:pt x="656" y="295"/>
                </a:lnTo>
                <a:lnTo>
                  <a:pt x="657" y="311"/>
                </a:lnTo>
                <a:lnTo>
                  <a:pt x="657" y="329"/>
                </a:lnTo>
                <a:lnTo>
                  <a:pt x="657" y="329"/>
                </a:lnTo>
                <a:lnTo>
                  <a:pt x="657" y="345"/>
                </a:lnTo>
                <a:lnTo>
                  <a:pt x="656" y="362"/>
                </a:lnTo>
                <a:lnTo>
                  <a:pt x="653" y="378"/>
                </a:lnTo>
                <a:lnTo>
                  <a:pt x="650" y="394"/>
                </a:lnTo>
                <a:lnTo>
                  <a:pt x="647" y="411"/>
                </a:lnTo>
                <a:lnTo>
                  <a:pt x="642" y="425"/>
                </a:lnTo>
                <a:lnTo>
                  <a:pt x="631" y="456"/>
                </a:lnTo>
                <a:lnTo>
                  <a:pt x="618" y="484"/>
                </a:lnTo>
                <a:lnTo>
                  <a:pt x="600" y="511"/>
                </a:lnTo>
                <a:lnTo>
                  <a:pt x="582" y="537"/>
                </a:lnTo>
                <a:lnTo>
                  <a:pt x="560" y="561"/>
                </a:lnTo>
                <a:lnTo>
                  <a:pt x="537" y="581"/>
                </a:lnTo>
                <a:lnTo>
                  <a:pt x="512" y="601"/>
                </a:lnTo>
                <a:lnTo>
                  <a:pt x="485" y="617"/>
                </a:lnTo>
                <a:lnTo>
                  <a:pt x="457" y="631"/>
                </a:lnTo>
                <a:lnTo>
                  <a:pt x="426" y="642"/>
                </a:lnTo>
                <a:lnTo>
                  <a:pt x="411" y="647"/>
                </a:lnTo>
                <a:lnTo>
                  <a:pt x="395" y="650"/>
                </a:lnTo>
                <a:lnTo>
                  <a:pt x="379" y="654"/>
                </a:lnTo>
                <a:lnTo>
                  <a:pt x="361" y="655"/>
                </a:lnTo>
                <a:lnTo>
                  <a:pt x="345" y="656"/>
                </a:lnTo>
                <a:lnTo>
                  <a:pt x="328" y="656"/>
                </a:lnTo>
                <a:lnTo>
                  <a:pt x="328" y="656"/>
                </a:lnTo>
                <a:close/>
                <a:moveTo>
                  <a:pt x="328" y="37"/>
                </a:moveTo>
                <a:lnTo>
                  <a:pt x="328" y="37"/>
                </a:lnTo>
                <a:lnTo>
                  <a:pt x="298" y="39"/>
                </a:lnTo>
                <a:lnTo>
                  <a:pt x="270" y="43"/>
                </a:lnTo>
                <a:lnTo>
                  <a:pt x="242" y="51"/>
                </a:lnTo>
                <a:lnTo>
                  <a:pt x="215" y="60"/>
                </a:lnTo>
                <a:lnTo>
                  <a:pt x="189" y="72"/>
                </a:lnTo>
                <a:lnTo>
                  <a:pt x="165" y="87"/>
                </a:lnTo>
                <a:lnTo>
                  <a:pt x="144" y="103"/>
                </a:lnTo>
                <a:lnTo>
                  <a:pt x="122" y="122"/>
                </a:lnTo>
                <a:lnTo>
                  <a:pt x="103" y="143"/>
                </a:lnTo>
                <a:lnTo>
                  <a:pt x="87" y="165"/>
                </a:lnTo>
                <a:lnTo>
                  <a:pt x="73" y="189"/>
                </a:lnTo>
                <a:lnTo>
                  <a:pt x="61" y="215"/>
                </a:lnTo>
                <a:lnTo>
                  <a:pt x="50" y="241"/>
                </a:lnTo>
                <a:lnTo>
                  <a:pt x="43" y="270"/>
                </a:lnTo>
                <a:lnTo>
                  <a:pt x="39" y="298"/>
                </a:lnTo>
                <a:lnTo>
                  <a:pt x="38" y="329"/>
                </a:lnTo>
                <a:lnTo>
                  <a:pt x="38" y="329"/>
                </a:lnTo>
                <a:lnTo>
                  <a:pt x="39" y="358"/>
                </a:lnTo>
                <a:lnTo>
                  <a:pt x="43" y="386"/>
                </a:lnTo>
                <a:lnTo>
                  <a:pt x="50" y="415"/>
                </a:lnTo>
                <a:lnTo>
                  <a:pt x="61" y="441"/>
                </a:lnTo>
                <a:lnTo>
                  <a:pt x="73" y="467"/>
                </a:lnTo>
                <a:lnTo>
                  <a:pt x="87" y="491"/>
                </a:lnTo>
                <a:lnTo>
                  <a:pt x="103" y="513"/>
                </a:lnTo>
                <a:lnTo>
                  <a:pt x="122" y="534"/>
                </a:lnTo>
                <a:lnTo>
                  <a:pt x="144" y="553"/>
                </a:lnTo>
                <a:lnTo>
                  <a:pt x="165" y="569"/>
                </a:lnTo>
                <a:lnTo>
                  <a:pt x="189" y="584"/>
                </a:lnTo>
                <a:lnTo>
                  <a:pt x="215" y="596"/>
                </a:lnTo>
                <a:lnTo>
                  <a:pt x="242" y="607"/>
                </a:lnTo>
                <a:lnTo>
                  <a:pt x="270" y="613"/>
                </a:lnTo>
                <a:lnTo>
                  <a:pt x="298" y="617"/>
                </a:lnTo>
                <a:lnTo>
                  <a:pt x="328" y="619"/>
                </a:lnTo>
                <a:lnTo>
                  <a:pt x="328" y="619"/>
                </a:lnTo>
                <a:lnTo>
                  <a:pt x="359" y="617"/>
                </a:lnTo>
                <a:lnTo>
                  <a:pt x="387" y="613"/>
                </a:lnTo>
                <a:lnTo>
                  <a:pt x="415" y="607"/>
                </a:lnTo>
                <a:lnTo>
                  <a:pt x="442" y="596"/>
                </a:lnTo>
                <a:lnTo>
                  <a:pt x="468" y="584"/>
                </a:lnTo>
                <a:lnTo>
                  <a:pt x="492" y="569"/>
                </a:lnTo>
                <a:lnTo>
                  <a:pt x="513" y="553"/>
                </a:lnTo>
                <a:lnTo>
                  <a:pt x="535" y="534"/>
                </a:lnTo>
                <a:lnTo>
                  <a:pt x="553" y="513"/>
                </a:lnTo>
                <a:lnTo>
                  <a:pt x="570" y="491"/>
                </a:lnTo>
                <a:lnTo>
                  <a:pt x="584" y="467"/>
                </a:lnTo>
                <a:lnTo>
                  <a:pt x="596" y="441"/>
                </a:lnTo>
                <a:lnTo>
                  <a:pt x="606" y="415"/>
                </a:lnTo>
                <a:lnTo>
                  <a:pt x="614" y="386"/>
                </a:lnTo>
                <a:lnTo>
                  <a:pt x="618" y="358"/>
                </a:lnTo>
                <a:lnTo>
                  <a:pt x="619" y="329"/>
                </a:lnTo>
                <a:lnTo>
                  <a:pt x="619" y="329"/>
                </a:lnTo>
                <a:lnTo>
                  <a:pt x="618" y="298"/>
                </a:lnTo>
                <a:lnTo>
                  <a:pt x="614" y="270"/>
                </a:lnTo>
                <a:lnTo>
                  <a:pt x="606" y="241"/>
                </a:lnTo>
                <a:lnTo>
                  <a:pt x="596" y="215"/>
                </a:lnTo>
                <a:lnTo>
                  <a:pt x="584" y="189"/>
                </a:lnTo>
                <a:lnTo>
                  <a:pt x="570" y="165"/>
                </a:lnTo>
                <a:lnTo>
                  <a:pt x="553" y="143"/>
                </a:lnTo>
                <a:lnTo>
                  <a:pt x="535" y="122"/>
                </a:lnTo>
                <a:lnTo>
                  <a:pt x="513" y="103"/>
                </a:lnTo>
                <a:lnTo>
                  <a:pt x="492" y="87"/>
                </a:lnTo>
                <a:lnTo>
                  <a:pt x="468" y="72"/>
                </a:lnTo>
                <a:lnTo>
                  <a:pt x="442" y="60"/>
                </a:lnTo>
                <a:lnTo>
                  <a:pt x="415" y="51"/>
                </a:lnTo>
                <a:lnTo>
                  <a:pt x="387" y="43"/>
                </a:lnTo>
                <a:lnTo>
                  <a:pt x="359" y="39"/>
                </a:lnTo>
                <a:lnTo>
                  <a:pt x="328" y="37"/>
                </a:lnTo>
                <a:lnTo>
                  <a:pt x="328" y="37"/>
                </a:lnTo>
                <a:close/>
              </a:path>
            </a:pathLst>
          </a:custGeom>
          <a:solidFill>
            <a:schemeClr val="tx2"/>
          </a:solidFill>
          <a:ln w="9525">
            <a:noFill/>
            <a:round/>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6075B1"/>
                </a:solidFill>
                <a:effectLst/>
                <a:uLnTx/>
                <a:uFillTx/>
                <a:latin typeface="Arial" panose="020B0604020202020204" pitchFamily="34" charset="0"/>
                <a:cs typeface="Arial" panose="020B0604020202020204" pitchFamily="34" charset="0"/>
              </a:rPr>
              <a:t>1</a:t>
            </a:r>
            <a:endParaRPr kumimoji="0" lang="en-US" sz="1800" b="1" i="0" u="none" strike="noStrike" kern="1200" cap="none" spc="0" normalizeH="0" baseline="0" noProof="0" dirty="0">
              <a:ln>
                <a:noFill/>
              </a:ln>
              <a:solidFill>
                <a:srgbClr val="6075B1"/>
              </a:solidFill>
              <a:effectLst/>
              <a:uLnTx/>
              <a:uFillTx/>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6CFFEBF4-C4CB-3892-8CEE-756A9B9C07C3}"/>
              </a:ext>
            </a:extLst>
          </p:cNvPr>
          <p:cNvSpPr/>
          <p:nvPr/>
        </p:nvSpPr>
        <p:spPr>
          <a:xfrm>
            <a:off x="3997136" y="1562826"/>
            <a:ext cx="8138160" cy="646331"/>
          </a:xfrm>
          <a:prstGeom prst="rect">
            <a:avLst/>
          </a:prstGeom>
          <a:no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pPr marL="457200" marR="0" lvl="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I apply for MassHealth online. In my application, I say that I have a child who is 5 years old.</a:t>
            </a:r>
          </a:p>
        </p:txBody>
      </p:sp>
      <p:sp>
        <p:nvSpPr>
          <p:cNvPr id="17" name="Oval 16">
            <a:extLst>
              <a:ext uri="{FF2B5EF4-FFF2-40B4-BE49-F238E27FC236}">
                <a16:creationId xmlns:a16="http://schemas.microsoft.com/office/drawing/2014/main" id="{FDFB7D5A-0DE5-E077-0F01-22269C7CF876}"/>
              </a:ext>
              <a:ext uri="{C183D7F6-B498-43B3-948B-1728B52AA6E4}">
                <adec:decorative xmlns:adec="http://schemas.microsoft.com/office/drawing/2017/decorative" val="1"/>
              </a:ext>
            </a:extLst>
          </p:cNvPr>
          <p:cNvSpPr/>
          <p:nvPr/>
        </p:nvSpPr>
        <p:spPr>
          <a:xfrm>
            <a:off x="3585656" y="2841773"/>
            <a:ext cx="363470" cy="36381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grpSp>
        <p:nvGrpSpPr>
          <p:cNvPr id="18" name="Graphic 4">
            <a:extLst>
              <a:ext uri="{FF2B5EF4-FFF2-40B4-BE49-F238E27FC236}">
                <a16:creationId xmlns:a16="http://schemas.microsoft.com/office/drawing/2014/main" id="{3737E31D-5148-8E64-3938-DCE9DC1F5C3D}"/>
              </a:ext>
              <a:ext uri="{C183D7F6-B498-43B3-948B-1728B52AA6E4}">
                <adec:decorative xmlns:adec="http://schemas.microsoft.com/office/drawing/2017/decorative" val="1"/>
              </a:ext>
            </a:extLst>
          </p:cNvPr>
          <p:cNvGrpSpPr/>
          <p:nvPr/>
        </p:nvGrpSpPr>
        <p:grpSpPr>
          <a:xfrm>
            <a:off x="3900616" y="2756102"/>
            <a:ext cx="411480" cy="411480"/>
            <a:chOff x="1952125" y="3824168"/>
            <a:chExt cx="362313" cy="361971"/>
          </a:xfrm>
          <a:solidFill>
            <a:srgbClr val="26890D"/>
          </a:solidFill>
        </p:grpSpPr>
        <p:sp>
          <p:nvSpPr>
            <p:cNvPr id="19" name="Graphic 4">
              <a:extLst>
                <a:ext uri="{FF2B5EF4-FFF2-40B4-BE49-F238E27FC236}">
                  <a16:creationId xmlns:a16="http://schemas.microsoft.com/office/drawing/2014/main" id="{A75CAA54-CED8-0A9F-3667-799E7E65FE27}"/>
                </a:ext>
              </a:extLst>
            </p:cNvPr>
            <p:cNvSpPr/>
            <p:nvPr/>
          </p:nvSpPr>
          <p:spPr>
            <a:xfrm>
              <a:off x="2066507" y="3923119"/>
              <a:ext cx="133549" cy="179389"/>
            </a:xfrm>
            <a:custGeom>
              <a:avLst/>
              <a:gdLst>
                <a:gd name="connsiteX0" fmla="*/ 103517 w 133549"/>
                <a:gd name="connsiteY0" fmla="*/ 8937 h 179389"/>
                <a:gd name="connsiteX1" fmla="*/ 97127 w 133549"/>
                <a:gd name="connsiteY1" fmla="*/ 15321 h 179389"/>
                <a:gd name="connsiteX2" fmla="*/ 36423 w 133549"/>
                <a:gd name="connsiteY2" fmla="*/ 15321 h 179389"/>
                <a:gd name="connsiteX3" fmla="*/ 30033 w 133549"/>
                <a:gd name="connsiteY3" fmla="*/ 8937 h 179389"/>
                <a:gd name="connsiteX4" fmla="*/ 30033 w 133549"/>
                <a:gd name="connsiteY4" fmla="*/ 0 h 179389"/>
                <a:gd name="connsiteX5" fmla="*/ 0 w 133549"/>
                <a:gd name="connsiteY5" fmla="*/ 0 h 179389"/>
                <a:gd name="connsiteX6" fmla="*/ 0 w 133549"/>
                <a:gd name="connsiteY6" fmla="*/ 179390 h 179389"/>
                <a:gd name="connsiteX7" fmla="*/ 133550 w 133549"/>
                <a:gd name="connsiteY7" fmla="*/ 179390 h 179389"/>
                <a:gd name="connsiteX8" fmla="*/ 133550 w 133549"/>
                <a:gd name="connsiteY8" fmla="*/ 0 h 179389"/>
                <a:gd name="connsiteX9" fmla="*/ 103517 w 133549"/>
                <a:gd name="connsiteY9" fmla="*/ 0 h 179389"/>
                <a:gd name="connsiteX10" fmla="*/ 103517 w 133549"/>
                <a:gd name="connsiteY10" fmla="*/ 8937 h 179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3549" h="179389">
                  <a:moveTo>
                    <a:pt x="103517" y="8937"/>
                  </a:moveTo>
                  <a:cubicBezTo>
                    <a:pt x="103517" y="12768"/>
                    <a:pt x="100961" y="15321"/>
                    <a:pt x="97127" y="15321"/>
                  </a:cubicBezTo>
                  <a:lnTo>
                    <a:pt x="36423" y="15321"/>
                  </a:lnTo>
                  <a:cubicBezTo>
                    <a:pt x="32589" y="15321"/>
                    <a:pt x="30033" y="12768"/>
                    <a:pt x="30033" y="8937"/>
                  </a:cubicBezTo>
                  <a:lnTo>
                    <a:pt x="30033" y="0"/>
                  </a:lnTo>
                  <a:lnTo>
                    <a:pt x="0" y="0"/>
                  </a:lnTo>
                  <a:lnTo>
                    <a:pt x="0" y="179390"/>
                  </a:lnTo>
                  <a:lnTo>
                    <a:pt x="133550" y="179390"/>
                  </a:lnTo>
                  <a:lnTo>
                    <a:pt x="133550" y="0"/>
                  </a:lnTo>
                  <a:lnTo>
                    <a:pt x="103517" y="0"/>
                  </a:lnTo>
                  <a:lnTo>
                    <a:pt x="103517" y="8937"/>
                  </a:lnTo>
                  <a:close/>
                </a:path>
              </a:pathLst>
            </a:custGeom>
            <a:solidFill>
              <a:srgbClr val="002060"/>
            </a:solidFill>
            <a:ln w="6390" cap="flat">
              <a:noFill/>
              <a:prstDash val="solid"/>
              <a:miter/>
            </a:ln>
          </p:spPr>
          <p:txBody>
            <a:bodyPr rtlCol="0" anchor="ctr"/>
            <a:lstStyle/>
            <a:p>
              <a:endParaRPr lang="en-US" dirty="0">
                <a:latin typeface="Arial" panose="020B0604020202020204" pitchFamily="34" charset="0"/>
                <a:cs typeface="Arial" panose="020B0604020202020204" pitchFamily="34" charset="0"/>
              </a:endParaRPr>
            </a:p>
          </p:txBody>
        </p:sp>
        <p:sp>
          <p:nvSpPr>
            <p:cNvPr id="20" name="Graphic 4" descr="clipboard">
              <a:extLst>
                <a:ext uri="{FF2B5EF4-FFF2-40B4-BE49-F238E27FC236}">
                  <a16:creationId xmlns:a16="http://schemas.microsoft.com/office/drawing/2014/main" id="{0B849A8E-D974-B211-B982-60FA27F44BDB}"/>
                </a:ext>
              </a:extLst>
            </p:cNvPr>
            <p:cNvSpPr/>
            <p:nvPr/>
          </p:nvSpPr>
          <p:spPr>
            <a:xfrm>
              <a:off x="1952125" y="3824168"/>
              <a:ext cx="362313" cy="361971"/>
            </a:xfrm>
            <a:custGeom>
              <a:avLst/>
              <a:gdLst>
                <a:gd name="connsiteX0" fmla="*/ 261348 w 362313"/>
                <a:gd name="connsiteY0" fmla="*/ 284725 h 361971"/>
                <a:gd name="connsiteX1" fmla="*/ 254958 w 362313"/>
                <a:gd name="connsiteY1" fmla="*/ 291109 h 361971"/>
                <a:gd name="connsiteX2" fmla="*/ 108629 w 362313"/>
                <a:gd name="connsiteY2" fmla="*/ 291109 h 361971"/>
                <a:gd name="connsiteX3" fmla="*/ 102239 w 362313"/>
                <a:gd name="connsiteY3" fmla="*/ 284725 h 361971"/>
                <a:gd name="connsiteX4" fmla="*/ 102239 w 362313"/>
                <a:gd name="connsiteY4" fmla="*/ 92568 h 361971"/>
                <a:gd name="connsiteX5" fmla="*/ 108629 w 362313"/>
                <a:gd name="connsiteY5" fmla="*/ 86184 h 361971"/>
                <a:gd name="connsiteX6" fmla="*/ 145052 w 362313"/>
                <a:gd name="connsiteY6" fmla="*/ 86184 h 361971"/>
                <a:gd name="connsiteX7" fmla="*/ 145052 w 362313"/>
                <a:gd name="connsiteY7" fmla="*/ 76608 h 361971"/>
                <a:gd name="connsiteX8" fmla="*/ 151442 w 362313"/>
                <a:gd name="connsiteY8" fmla="*/ 70224 h 361971"/>
                <a:gd name="connsiteX9" fmla="*/ 212146 w 362313"/>
                <a:gd name="connsiteY9" fmla="*/ 70224 h 361971"/>
                <a:gd name="connsiteX10" fmla="*/ 218536 w 362313"/>
                <a:gd name="connsiteY10" fmla="*/ 76608 h 361971"/>
                <a:gd name="connsiteX11" fmla="*/ 218536 w 362313"/>
                <a:gd name="connsiteY11" fmla="*/ 86184 h 361971"/>
                <a:gd name="connsiteX12" fmla="*/ 254958 w 362313"/>
                <a:gd name="connsiteY12" fmla="*/ 86184 h 361971"/>
                <a:gd name="connsiteX13" fmla="*/ 261348 w 362313"/>
                <a:gd name="connsiteY13" fmla="*/ 92568 h 361971"/>
                <a:gd name="connsiteX14" fmla="*/ 261348 w 362313"/>
                <a:gd name="connsiteY14" fmla="*/ 284725 h 361971"/>
                <a:gd name="connsiteX15" fmla="*/ 181474 w 362313"/>
                <a:gd name="connsiteY15" fmla="*/ 0 h 361971"/>
                <a:gd name="connsiteX16" fmla="*/ 0 w 362313"/>
                <a:gd name="connsiteY16" fmla="*/ 180667 h 361971"/>
                <a:gd name="connsiteX17" fmla="*/ 180835 w 362313"/>
                <a:gd name="connsiteY17" fmla="*/ 361971 h 361971"/>
                <a:gd name="connsiteX18" fmla="*/ 362310 w 362313"/>
                <a:gd name="connsiteY18" fmla="*/ 181305 h 361971"/>
                <a:gd name="connsiteX19" fmla="*/ 362310 w 362313"/>
                <a:gd name="connsiteY19" fmla="*/ 181305 h 361971"/>
                <a:gd name="connsiteX20" fmla="*/ 181474 w 362313"/>
                <a:gd name="connsiteY20" fmla="*/ 0 h 361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62313" h="361971">
                  <a:moveTo>
                    <a:pt x="261348" y="284725"/>
                  </a:moveTo>
                  <a:cubicBezTo>
                    <a:pt x="261348" y="288556"/>
                    <a:pt x="258792" y="291109"/>
                    <a:pt x="254958" y="291109"/>
                  </a:cubicBezTo>
                  <a:lnTo>
                    <a:pt x="108629" y="291109"/>
                  </a:lnTo>
                  <a:cubicBezTo>
                    <a:pt x="104795" y="291109"/>
                    <a:pt x="102239" y="288556"/>
                    <a:pt x="102239" y="284725"/>
                  </a:cubicBezTo>
                  <a:lnTo>
                    <a:pt x="102239" y="92568"/>
                  </a:lnTo>
                  <a:cubicBezTo>
                    <a:pt x="102239" y="88737"/>
                    <a:pt x="104795" y="86184"/>
                    <a:pt x="108629" y="86184"/>
                  </a:cubicBezTo>
                  <a:lnTo>
                    <a:pt x="145052" y="86184"/>
                  </a:lnTo>
                  <a:lnTo>
                    <a:pt x="145052" y="76608"/>
                  </a:lnTo>
                  <a:cubicBezTo>
                    <a:pt x="145052" y="72777"/>
                    <a:pt x="147608" y="70224"/>
                    <a:pt x="151442" y="70224"/>
                  </a:cubicBezTo>
                  <a:lnTo>
                    <a:pt x="212146" y="70224"/>
                  </a:lnTo>
                  <a:cubicBezTo>
                    <a:pt x="215980" y="70224"/>
                    <a:pt x="218536" y="72777"/>
                    <a:pt x="218536" y="76608"/>
                  </a:cubicBezTo>
                  <a:lnTo>
                    <a:pt x="218536" y="86184"/>
                  </a:lnTo>
                  <a:lnTo>
                    <a:pt x="254958" y="86184"/>
                  </a:lnTo>
                  <a:cubicBezTo>
                    <a:pt x="258792" y="86184"/>
                    <a:pt x="261348" y="88737"/>
                    <a:pt x="261348" y="92568"/>
                  </a:cubicBezTo>
                  <a:lnTo>
                    <a:pt x="261348" y="284725"/>
                  </a:lnTo>
                  <a:close/>
                  <a:moveTo>
                    <a:pt x="181474" y="0"/>
                  </a:moveTo>
                  <a:cubicBezTo>
                    <a:pt x="81152" y="0"/>
                    <a:pt x="0" y="81076"/>
                    <a:pt x="0" y="180667"/>
                  </a:cubicBezTo>
                  <a:cubicBezTo>
                    <a:pt x="0" y="280895"/>
                    <a:pt x="81152" y="361971"/>
                    <a:pt x="180835" y="361971"/>
                  </a:cubicBezTo>
                  <a:cubicBezTo>
                    <a:pt x="281157" y="361971"/>
                    <a:pt x="362310" y="280895"/>
                    <a:pt x="362310" y="181305"/>
                  </a:cubicBezTo>
                  <a:cubicBezTo>
                    <a:pt x="362310" y="181305"/>
                    <a:pt x="362310" y="181305"/>
                    <a:pt x="362310" y="181305"/>
                  </a:cubicBezTo>
                  <a:cubicBezTo>
                    <a:pt x="362948" y="81076"/>
                    <a:pt x="281796" y="0"/>
                    <a:pt x="181474" y="0"/>
                  </a:cubicBezTo>
                </a:path>
              </a:pathLst>
            </a:custGeom>
            <a:solidFill>
              <a:schemeClr val="tx2">
                <a:lumMod val="90000"/>
                <a:lumOff val="10000"/>
              </a:schemeClr>
            </a:solidFill>
            <a:ln w="6390" cap="flat">
              <a:noFill/>
              <a:prstDash val="solid"/>
              <a:miter/>
            </a:ln>
          </p:spPr>
          <p:txBody>
            <a:bodyPr rtlCol="0" anchor="ctr"/>
            <a:lstStyle/>
            <a:p>
              <a:endParaRPr lang="en-US" dirty="0">
                <a:latin typeface="Arial" panose="020B0604020202020204" pitchFamily="34" charset="0"/>
                <a:cs typeface="Arial" panose="020B0604020202020204" pitchFamily="34" charset="0"/>
              </a:endParaRPr>
            </a:p>
          </p:txBody>
        </p:sp>
        <p:sp>
          <p:nvSpPr>
            <p:cNvPr id="21" name="Graphic 4">
              <a:extLst>
                <a:ext uri="{FF2B5EF4-FFF2-40B4-BE49-F238E27FC236}">
                  <a16:creationId xmlns:a16="http://schemas.microsoft.com/office/drawing/2014/main" id="{C7FC37D7-99BD-60B7-16BB-CA0F9CA18790}"/>
                </a:ext>
              </a:extLst>
            </p:cNvPr>
            <p:cNvSpPr/>
            <p:nvPr/>
          </p:nvSpPr>
          <p:spPr>
            <a:xfrm>
              <a:off x="2109957" y="3907798"/>
              <a:ext cx="47924" cy="17875"/>
            </a:xfrm>
            <a:custGeom>
              <a:avLst/>
              <a:gdLst>
                <a:gd name="connsiteX0" fmla="*/ 0 w 47924"/>
                <a:gd name="connsiteY0" fmla="*/ 0 h 17875"/>
                <a:gd name="connsiteX1" fmla="*/ 47925 w 47924"/>
                <a:gd name="connsiteY1" fmla="*/ 0 h 17875"/>
                <a:gd name="connsiteX2" fmla="*/ 47925 w 47924"/>
                <a:gd name="connsiteY2" fmla="*/ 17875 h 17875"/>
                <a:gd name="connsiteX3" fmla="*/ 0 w 47924"/>
                <a:gd name="connsiteY3" fmla="*/ 17875 h 17875"/>
              </a:gdLst>
              <a:ahLst/>
              <a:cxnLst>
                <a:cxn ang="0">
                  <a:pos x="connsiteX0" y="connsiteY0"/>
                </a:cxn>
                <a:cxn ang="0">
                  <a:pos x="connsiteX1" y="connsiteY1"/>
                </a:cxn>
                <a:cxn ang="0">
                  <a:pos x="connsiteX2" y="connsiteY2"/>
                </a:cxn>
                <a:cxn ang="0">
                  <a:pos x="connsiteX3" y="connsiteY3"/>
                </a:cxn>
              </a:cxnLst>
              <a:rect l="l" t="t" r="r" b="b"/>
              <a:pathLst>
                <a:path w="47924" h="17875">
                  <a:moveTo>
                    <a:pt x="0" y="0"/>
                  </a:moveTo>
                  <a:lnTo>
                    <a:pt x="47925" y="0"/>
                  </a:lnTo>
                  <a:lnTo>
                    <a:pt x="47925" y="17875"/>
                  </a:lnTo>
                  <a:lnTo>
                    <a:pt x="0" y="17875"/>
                  </a:lnTo>
                  <a:close/>
                </a:path>
              </a:pathLst>
            </a:custGeom>
            <a:solidFill>
              <a:schemeClr val="tx2"/>
            </a:solidFill>
            <a:ln w="6390" cap="flat">
              <a:noFill/>
              <a:prstDash val="solid"/>
              <a:miter/>
            </a:ln>
          </p:spPr>
          <p:txBody>
            <a:bodyPr rtlCol="0" anchor="ctr"/>
            <a:lstStyle/>
            <a:p>
              <a:endParaRPr lang="en-US" dirty="0">
                <a:latin typeface="Arial" panose="020B0604020202020204" pitchFamily="34" charset="0"/>
                <a:cs typeface="Arial" panose="020B0604020202020204" pitchFamily="34" charset="0"/>
              </a:endParaRPr>
            </a:p>
          </p:txBody>
        </p:sp>
      </p:grpSp>
      <p:sp>
        <p:nvSpPr>
          <p:cNvPr id="15" name="Rectangle 14">
            <a:extLst>
              <a:ext uri="{FF2B5EF4-FFF2-40B4-BE49-F238E27FC236}">
                <a16:creationId xmlns:a16="http://schemas.microsoft.com/office/drawing/2014/main" id="{7A7ED879-5E0A-E590-A662-F518BB5FC7A1}"/>
              </a:ext>
            </a:extLst>
          </p:cNvPr>
          <p:cNvSpPr/>
          <p:nvPr/>
        </p:nvSpPr>
        <p:spPr>
          <a:xfrm>
            <a:off x="3949126" y="2528949"/>
            <a:ext cx="8138160" cy="1200329"/>
          </a:xfrm>
          <a:prstGeom prst="rect">
            <a:avLst/>
          </a:prstGeom>
          <a:no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pPr marL="742950" marR="0" lvl="0" indent="-285750" algn="l" defTabSz="914400" rtl="0" eaLnBrk="1" fontAlgn="auto" latinLnBrk="0" hangingPunct="1">
              <a:lnSpc>
                <a:spcPct val="100000"/>
              </a:lnSpc>
              <a:spcBef>
                <a:spcPts val="0"/>
              </a:spcBef>
              <a:spcAft>
                <a:spcPts val="0"/>
              </a:spcAft>
              <a:buClrTx/>
              <a:buSzTx/>
              <a:buFontTx/>
              <a:buNone/>
              <a:tabLst/>
              <a:defRPr/>
            </a:pPr>
            <a:r>
              <a:rPr lang="en-US" sz="1800" b="0" u="sng" dirty="0">
                <a:solidFill>
                  <a:schemeClr val="tx1"/>
                </a:solidFill>
                <a:latin typeface="Arial" panose="020B0604020202020204" pitchFamily="34" charset="0"/>
                <a:cs typeface="Arial" panose="020B0604020202020204" pitchFamily="34" charset="0"/>
              </a:rPr>
              <a:t>MassHealth Action</a:t>
            </a:r>
            <a:r>
              <a:rPr lang="en-US" sz="1800" b="0" dirty="0">
                <a:solidFill>
                  <a:schemeClr val="tx1"/>
                </a:solidFill>
                <a:latin typeface="Arial" panose="020B0604020202020204" pitchFamily="34" charset="0"/>
                <a:cs typeface="Arial" panose="020B0604020202020204" pitchFamily="34" charset="0"/>
              </a:rPr>
              <a:t>: MassHealth reviews my application: </a:t>
            </a:r>
          </a:p>
          <a:p>
            <a:pPr marL="7429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dirty="0">
                <a:solidFill>
                  <a:schemeClr val="tx1"/>
                </a:solidFill>
                <a:latin typeface="Arial" panose="020B0604020202020204" pitchFamily="34" charset="0"/>
                <a:cs typeface="Arial" panose="020B0604020202020204" pitchFamily="34" charset="0"/>
              </a:rPr>
              <a:t>Since I said I have a dependent child (under 14 years old) on the application, I am exempt from work and education requirements.</a:t>
            </a:r>
          </a:p>
          <a:p>
            <a:pPr marL="7429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dirty="0">
                <a:solidFill>
                  <a:schemeClr val="tx1"/>
                </a:solidFill>
                <a:latin typeface="Arial" panose="020B0604020202020204" pitchFamily="34" charset="0"/>
                <a:cs typeface="Arial" panose="020B0604020202020204" pitchFamily="34" charset="0"/>
              </a:rPr>
              <a:t>I am otherwise eligible for MassHealth.</a:t>
            </a:r>
          </a:p>
        </p:txBody>
      </p:sp>
      <p:sp>
        <p:nvSpPr>
          <p:cNvPr id="9" name="Oval 8">
            <a:extLst>
              <a:ext uri="{FF2B5EF4-FFF2-40B4-BE49-F238E27FC236}">
                <a16:creationId xmlns:a16="http://schemas.microsoft.com/office/drawing/2014/main" id="{E93E93D4-49D9-C50E-AD5B-D8E9A1419B20}"/>
              </a:ext>
              <a:ext uri="{C183D7F6-B498-43B3-948B-1728B52AA6E4}">
                <adec:decorative xmlns:adec="http://schemas.microsoft.com/office/drawing/2017/decorative" val="1"/>
              </a:ext>
            </a:extLst>
          </p:cNvPr>
          <p:cNvSpPr/>
          <p:nvPr/>
        </p:nvSpPr>
        <p:spPr>
          <a:xfrm>
            <a:off x="3770170" y="3988132"/>
            <a:ext cx="520700" cy="48658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5500"/>
              </a:solidFill>
              <a:effectLst/>
              <a:uLnTx/>
              <a:uFillTx/>
              <a:latin typeface="Arial" panose="020B0604020202020204" pitchFamily="34" charset="0"/>
              <a:cs typeface="Arial" panose="020B0604020202020204" pitchFamily="34" charset="0"/>
            </a:endParaRPr>
          </a:p>
        </p:txBody>
      </p:sp>
      <p:sp>
        <p:nvSpPr>
          <p:cNvPr id="14" name="Freeform 41">
            <a:extLst>
              <a:ext uri="{FF2B5EF4-FFF2-40B4-BE49-F238E27FC236}">
                <a16:creationId xmlns:a16="http://schemas.microsoft.com/office/drawing/2014/main" id="{1459B8F6-F72E-20BE-A07A-6B9DCFD7067D}"/>
              </a:ext>
            </a:extLst>
          </p:cNvPr>
          <p:cNvSpPr>
            <a:spLocks noEditPoints="1"/>
          </p:cNvSpPr>
          <p:nvPr/>
        </p:nvSpPr>
        <p:spPr bwMode="auto">
          <a:xfrm>
            <a:off x="3846006" y="4026233"/>
            <a:ext cx="457200" cy="457200"/>
          </a:xfrm>
          <a:custGeom>
            <a:avLst/>
            <a:gdLst>
              <a:gd name="T0" fmla="*/ 312 w 657"/>
              <a:gd name="T1" fmla="*/ 656 h 656"/>
              <a:gd name="T2" fmla="*/ 262 w 657"/>
              <a:gd name="T3" fmla="*/ 650 h 656"/>
              <a:gd name="T4" fmla="*/ 200 w 657"/>
              <a:gd name="T5" fmla="*/ 631 h 656"/>
              <a:gd name="T6" fmla="*/ 120 w 657"/>
              <a:gd name="T7" fmla="*/ 581 h 656"/>
              <a:gd name="T8" fmla="*/ 56 w 657"/>
              <a:gd name="T9" fmla="*/ 511 h 656"/>
              <a:gd name="T10" fmla="*/ 15 w 657"/>
              <a:gd name="T11" fmla="*/ 425 h 656"/>
              <a:gd name="T12" fmla="*/ 4 w 657"/>
              <a:gd name="T13" fmla="*/ 378 h 656"/>
              <a:gd name="T14" fmla="*/ 0 w 657"/>
              <a:gd name="T15" fmla="*/ 329 h 656"/>
              <a:gd name="T16" fmla="*/ 1 w 657"/>
              <a:gd name="T17" fmla="*/ 295 h 656"/>
              <a:gd name="T18" fmla="*/ 9 w 657"/>
              <a:gd name="T19" fmla="*/ 247 h 656"/>
              <a:gd name="T20" fmla="*/ 39 w 657"/>
              <a:gd name="T21" fmla="*/ 172 h 656"/>
              <a:gd name="T22" fmla="*/ 95 w 657"/>
              <a:gd name="T23" fmla="*/ 96 h 656"/>
              <a:gd name="T24" fmla="*/ 172 w 657"/>
              <a:gd name="T25" fmla="*/ 39 h 656"/>
              <a:gd name="T26" fmla="*/ 246 w 657"/>
              <a:gd name="T27" fmla="*/ 10 h 656"/>
              <a:gd name="T28" fmla="*/ 294 w 657"/>
              <a:gd name="T29" fmla="*/ 1 h 656"/>
              <a:gd name="T30" fmla="*/ 328 w 657"/>
              <a:gd name="T31" fmla="*/ 0 h 656"/>
              <a:gd name="T32" fmla="*/ 379 w 657"/>
              <a:gd name="T33" fmla="*/ 4 h 656"/>
              <a:gd name="T34" fmla="*/ 426 w 657"/>
              <a:gd name="T35" fmla="*/ 14 h 656"/>
              <a:gd name="T36" fmla="*/ 512 w 657"/>
              <a:gd name="T37" fmla="*/ 56 h 656"/>
              <a:gd name="T38" fmla="*/ 582 w 657"/>
              <a:gd name="T39" fmla="*/ 119 h 656"/>
              <a:gd name="T40" fmla="*/ 631 w 657"/>
              <a:gd name="T41" fmla="*/ 200 h 656"/>
              <a:gd name="T42" fmla="*/ 650 w 657"/>
              <a:gd name="T43" fmla="*/ 262 h 656"/>
              <a:gd name="T44" fmla="*/ 657 w 657"/>
              <a:gd name="T45" fmla="*/ 311 h 656"/>
              <a:gd name="T46" fmla="*/ 657 w 657"/>
              <a:gd name="T47" fmla="*/ 345 h 656"/>
              <a:gd name="T48" fmla="*/ 650 w 657"/>
              <a:gd name="T49" fmla="*/ 394 h 656"/>
              <a:gd name="T50" fmla="*/ 631 w 657"/>
              <a:gd name="T51" fmla="*/ 456 h 656"/>
              <a:gd name="T52" fmla="*/ 582 w 657"/>
              <a:gd name="T53" fmla="*/ 537 h 656"/>
              <a:gd name="T54" fmla="*/ 512 w 657"/>
              <a:gd name="T55" fmla="*/ 601 h 656"/>
              <a:gd name="T56" fmla="*/ 426 w 657"/>
              <a:gd name="T57" fmla="*/ 642 h 656"/>
              <a:gd name="T58" fmla="*/ 379 w 657"/>
              <a:gd name="T59" fmla="*/ 654 h 656"/>
              <a:gd name="T60" fmla="*/ 328 w 657"/>
              <a:gd name="T61" fmla="*/ 656 h 656"/>
              <a:gd name="T62" fmla="*/ 328 w 657"/>
              <a:gd name="T63" fmla="*/ 37 h 656"/>
              <a:gd name="T64" fmla="*/ 242 w 657"/>
              <a:gd name="T65" fmla="*/ 51 h 656"/>
              <a:gd name="T66" fmla="*/ 165 w 657"/>
              <a:gd name="T67" fmla="*/ 87 h 656"/>
              <a:gd name="T68" fmla="*/ 103 w 657"/>
              <a:gd name="T69" fmla="*/ 143 h 656"/>
              <a:gd name="T70" fmla="*/ 61 w 657"/>
              <a:gd name="T71" fmla="*/ 215 h 656"/>
              <a:gd name="T72" fmla="*/ 39 w 657"/>
              <a:gd name="T73" fmla="*/ 298 h 656"/>
              <a:gd name="T74" fmla="*/ 39 w 657"/>
              <a:gd name="T75" fmla="*/ 358 h 656"/>
              <a:gd name="T76" fmla="*/ 61 w 657"/>
              <a:gd name="T77" fmla="*/ 441 h 656"/>
              <a:gd name="T78" fmla="*/ 103 w 657"/>
              <a:gd name="T79" fmla="*/ 513 h 656"/>
              <a:gd name="T80" fmla="*/ 165 w 657"/>
              <a:gd name="T81" fmla="*/ 569 h 656"/>
              <a:gd name="T82" fmla="*/ 242 w 657"/>
              <a:gd name="T83" fmla="*/ 607 h 656"/>
              <a:gd name="T84" fmla="*/ 328 w 657"/>
              <a:gd name="T85" fmla="*/ 619 h 656"/>
              <a:gd name="T86" fmla="*/ 387 w 657"/>
              <a:gd name="T87" fmla="*/ 613 h 656"/>
              <a:gd name="T88" fmla="*/ 468 w 657"/>
              <a:gd name="T89" fmla="*/ 584 h 656"/>
              <a:gd name="T90" fmla="*/ 535 w 657"/>
              <a:gd name="T91" fmla="*/ 534 h 656"/>
              <a:gd name="T92" fmla="*/ 584 w 657"/>
              <a:gd name="T93" fmla="*/ 467 h 656"/>
              <a:gd name="T94" fmla="*/ 614 w 657"/>
              <a:gd name="T95" fmla="*/ 386 h 656"/>
              <a:gd name="T96" fmla="*/ 619 w 657"/>
              <a:gd name="T97" fmla="*/ 329 h 656"/>
              <a:gd name="T98" fmla="*/ 606 w 657"/>
              <a:gd name="T99" fmla="*/ 241 h 656"/>
              <a:gd name="T100" fmla="*/ 570 w 657"/>
              <a:gd name="T101" fmla="*/ 165 h 656"/>
              <a:gd name="T102" fmla="*/ 513 w 657"/>
              <a:gd name="T103" fmla="*/ 103 h 656"/>
              <a:gd name="T104" fmla="*/ 442 w 657"/>
              <a:gd name="T105" fmla="*/ 60 h 656"/>
              <a:gd name="T106" fmla="*/ 359 w 657"/>
              <a:gd name="T107" fmla="*/ 39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7" h="656">
                <a:moveTo>
                  <a:pt x="328" y="656"/>
                </a:moveTo>
                <a:lnTo>
                  <a:pt x="328" y="656"/>
                </a:lnTo>
                <a:lnTo>
                  <a:pt x="312" y="656"/>
                </a:lnTo>
                <a:lnTo>
                  <a:pt x="294" y="655"/>
                </a:lnTo>
                <a:lnTo>
                  <a:pt x="278" y="654"/>
                </a:lnTo>
                <a:lnTo>
                  <a:pt x="262" y="650"/>
                </a:lnTo>
                <a:lnTo>
                  <a:pt x="246" y="647"/>
                </a:lnTo>
                <a:lnTo>
                  <a:pt x="231" y="642"/>
                </a:lnTo>
                <a:lnTo>
                  <a:pt x="200" y="631"/>
                </a:lnTo>
                <a:lnTo>
                  <a:pt x="172" y="617"/>
                </a:lnTo>
                <a:lnTo>
                  <a:pt x="145" y="601"/>
                </a:lnTo>
                <a:lnTo>
                  <a:pt x="120" y="581"/>
                </a:lnTo>
                <a:lnTo>
                  <a:pt x="95" y="561"/>
                </a:lnTo>
                <a:lnTo>
                  <a:pt x="75" y="537"/>
                </a:lnTo>
                <a:lnTo>
                  <a:pt x="56" y="511"/>
                </a:lnTo>
                <a:lnTo>
                  <a:pt x="39" y="484"/>
                </a:lnTo>
                <a:lnTo>
                  <a:pt x="26" y="456"/>
                </a:lnTo>
                <a:lnTo>
                  <a:pt x="15" y="425"/>
                </a:lnTo>
                <a:lnTo>
                  <a:pt x="9" y="411"/>
                </a:lnTo>
                <a:lnTo>
                  <a:pt x="7" y="394"/>
                </a:lnTo>
                <a:lnTo>
                  <a:pt x="4" y="378"/>
                </a:lnTo>
                <a:lnTo>
                  <a:pt x="1" y="362"/>
                </a:lnTo>
                <a:lnTo>
                  <a:pt x="0" y="345"/>
                </a:lnTo>
                <a:lnTo>
                  <a:pt x="0" y="329"/>
                </a:lnTo>
                <a:lnTo>
                  <a:pt x="0" y="329"/>
                </a:lnTo>
                <a:lnTo>
                  <a:pt x="0" y="311"/>
                </a:lnTo>
                <a:lnTo>
                  <a:pt x="1" y="295"/>
                </a:lnTo>
                <a:lnTo>
                  <a:pt x="4" y="278"/>
                </a:lnTo>
                <a:lnTo>
                  <a:pt x="7" y="262"/>
                </a:lnTo>
                <a:lnTo>
                  <a:pt x="9" y="247"/>
                </a:lnTo>
                <a:lnTo>
                  <a:pt x="15" y="231"/>
                </a:lnTo>
                <a:lnTo>
                  <a:pt x="26" y="200"/>
                </a:lnTo>
                <a:lnTo>
                  <a:pt x="39" y="172"/>
                </a:lnTo>
                <a:lnTo>
                  <a:pt x="56" y="145"/>
                </a:lnTo>
                <a:lnTo>
                  <a:pt x="75" y="119"/>
                </a:lnTo>
                <a:lnTo>
                  <a:pt x="95" y="96"/>
                </a:lnTo>
                <a:lnTo>
                  <a:pt x="120" y="75"/>
                </a:lnTo>
                <a:lnTo>
                  <a:pt x="145" y="56"/>
                </a:lnTo>
                <a:lnTo>
                  <a:pt x="172" y="39"/>
                </a:lnTo>
                <a:lnTo>
                  <a:pt x="200" y="25"/>
                </a:lnTo>
                <a:lnTo>
                  <a:pt x="231" y="14"/>
                </a:lnTo>
                <a:lnTo>
                  <a:pt x="246" y="10"/>
                </a:lnTo>
                <a:lnTo>
                  <a:pt x="262" y="6"/>
                </a:lnTo>
                <a:lnTo>
                  <a:pt x="278" y="4"/>
                </a:lnTo>
                <a:lnTo>
                  <a:pt x="294" y="1"/>
                </a:lnTo>
                <a:lnTo>
                  <a:pt x="312" y="0"/>
                </a:lnTo>
                <a:lnTo>
                  <a:pt x="328" y="0"/>
                </a:lnTo>
                <a:lnTo>
                  <a:pt x="328" y="0"/>
                </a:lnTo>
                <a:lnTo>
                  <a:pt x="345" y="0"/>
                </a:lnTo>
                <a:lnTo>
                  <a:pt x="361" y="1"/>
                </a:lnTo>
                <a:lnTo>
                  <a:pt x="379" y="4"/>
                </a:lnTo>
                <a:lnTo>
                  <a:pt x="395" y="6"/>
                </a:lnTo>
                <a:lnTo>
                  <a:pt x="411" y="10"/>
                </a:lnTo>
                <a:lnTo>
                  <a:pt x="426" y="14"/>
                </a:lnTo>
                <a:lnTo>
                  <a:pt x="457" y="25"/>
                </a:lnTo>
                <a:lnTo>
                  <a:pt x="485" y="39"/>
                </a:lnTo>
                <a:lnTo>
                  <a:pt x="512" y="56"/>
                </a:lnTo>
                <a:lnTo>
                  <a:pt x="537" y="75"/>
                </a:lnTo>
                <a:lnTo>
                  <a:pt x="560" y="96"/>
                </a:lnTo>
                <a:lnTo>
                  <a:pt x="582" y="119"/>
                </a:lnTo>
                <a:lnTo>
                  <a:pt x="600" y="145"/>
                </a:lnTo>
                <a:lnTo>
                  <a:pt x="618" y="172"/>
                </a:lnTo>
                <a:lnTo>
                  <a:pt x="631" y="200"/>
                </a:lnTo>
                <a:lnTo>
                  <a:pt x="642" y="231"/>
                </a:lnTo>
                <a:lnTo>
                  <a:pt x="647" y="247"/>
                </a:lnTo>
                <a:lnTo>
                  <a:pt x="650" y="262"/>
                </a:lnTo>
                <a:lnTo>
                  <a:pt x="653" y="278"/>
                </a:lnTo>
                <a:lnTo>
                  <a:pt x="656" y="295"/>
                </a:lnTo>
                <a:lnTo>
                  <a:pt x="657" y="311"/>
                </a:lnTo>
                <a:lnTo>
                  <a:pt x="657" y="329"/>
                </a:lnTo>
                <a:lnTo>
                  <a:pt x="657" y="329"/>
                </a:lnTo>
                <a:lnTo>
                  <a:pt x="657" y="345"/>
                </a:lnTo>
                <a:lnTo>
                  <a:pt x="656" y="362"/>
                </a:lnTo>
                <a:lnTo>
                  <a:pt x="653" y="378"/>
                </a:lnTo>
                <a:lnTo>
                  <a:pt x="650" y="394"/>
                </a:lnTo>
                <a:lnTo>
                  <a:pt x="647" y="411"/>
                </a:lnTo>
                <a:lnTo>
                  <a:pt x="642" y="425"/>
                </a:lnTo>
                <a:lnTo>
                  <a:pt x="631" y="456"/>
                </a:lnTo>
                <a:lnTo>
                  <a:pt x="618" y="484"/>
                </a:lnTo>
                <a:lnTo>
                  <a:pt x="600" y="511"/>
                </a:lnTo>
                <a:lnTo>
                  <a:pt x="582" y="537"/>
                </a:lnTo>
                <a:lnTo>
                  <a:pt x="560" y="561"/>
                </a:lnTo>
                <a:lnTo>
                  <a:pt x="537" y="581"/>
                </a:lnTo>
                <a:lnTo>
                  <a:pt x="512" y="601"/>
                </a:lnTo>
                <a:lnTo>
                  <a:pt x="485" y="617"/>
                </a:lnTo>
                <a:lnTo>
                  <a:pt x="457" y="631"/>
                </a:lnTo>
                <a:lnTo>
                  <a:pt x="426" y="642"/>
                </a:lnTo>
                <a:lnTo>
                  <a:pt x="411" y="647"/>
                </a:lnTo>
                <a:lnTo>
                  <a:pt x="395" y="650"/>
                </a:lnTo>
                <a:lnTo>
                  <a:pt x="379" y="654"/>
                </a:lnTo>
                <a:lnTo>
                  <a:pt x="361" y="655"/>
                </a:lnTo>
                <a:lnTo>
                  <a:pt x="345" y="656"/>
                </a:lnTo>
                <a:lnTo>
                  <a:pt x="328" y="656"/>
                </a:lnTo>
                <a:lnTo>
                  <a:pt x="328" y="656"/>
                </a:lnTo>
                <a:close/>
                <a:moveTo>
                  <a:pt x="328" y="37"/>
                </a:moveTo>
                <a:lnTo>
                  <a:pt x="328" y="37"/>
                </a:lnTo>
                <a:lnTo>
                  <a:pt x="298" y="39"/>
                </a:lnTo>
                <a:lnTo>
                  <a:pt x="270" y="43"/>
                </a:lnTo>
                <a:lnTo>
                  <a:pt x="242" y="51"/>
                </a:lnTo>
                <a:lnTo>
                  <a:pt x="215" y="60"/>
                </a:lnTo>
                <a:lnTo>
                  <a:pt x="189" y="72"/>
                </a:lnTo>
                <a:lnTo>
                  <a:pt x="165" y="87"/>
                </a:lnTo>
                <a:lnTo>
                  <a:pt x="144" y="103"/>
                </a:lnTo>
                <a:lnTo>
                  <a:pt x="122" y="122"/>
                </a:lnTo>
                <a:lnTo>
                  <a:pt x="103" y="143"/>
                </a:lnTo>
                <a:lnTo>
                  <a:pt x="87" y="165"/>
                </a:lnTo>
                <a:lnTo>
                  <a:pt x="73" y="189"/>
                </a:lnTo>
                <a:lnTo>
                  <a:pt x="61" y="215"/>
                </a:lnTo>
                <a:lnTo>
                  <a:pt x="50" y="241"/>
                </a:lnTo>
                <a:lnTo>
                  <a:pt x="43" y="270"/>
                </a:lnTo>
                <a:lnTo>
                  <a:pt x="39" y="298"/>
                </a:lnTo>
                <a:lnTo>
                  <a:pt x="38" y="329"/>
                </a:lnTo>
                <a:lnTo>
                  <a:pt x="38" y="329"/>
                </a:lnTo>
                <a:lnTo>
                  <a:pt x="39" y="358"/>
                </a:lnTo>
                <a:lnTo>
                  <a:pt x="43" y="386"/>
                </a:lnTo>
                <a:lnTo>
                  <a:pt x="50" y="415"/>
                </a:lnTo>
                <a:lnTo>
                  <a:pt x="61" y="441"/>
                </a:lnTo>
                <a:lnTo>
                  <a:pt x="73" y="467"/>
                </a:lnTo>
                <a:lnTo>
                  <a:pt x="87" y="491"/>
                </a:lnTo>
                <a:lnTo>
                  <a:pt x="103" y="513"/>
                </a:lnTo>
                <a:lnTo>
                  <a:pt x="122" y="534"/>
                </a:lnTo>
                <a:lnTo>
                  <a:pt x="144" y="553"/>
                </a:lnTo>
                <a:lnTo>
                  <a:pt x="165" y="569"/>
                </a:lnTo>
                <a:lnTo>
                  <a:pt x="189" y="584"/>
                </a:lnTo>
                <a:lnTo>
                  <a:pt x="215" y="596"/>
                </a:lnTo>
                <a:lnTo>
                  <a:pt x="242" y="607"/>
                </a:lnTo>
                <a:lnTo>
                  <a:pt x="270" y="613"/>
                </a:lnTo>
                <a:lnTo>
                  <a:pt x="298" y="617"/>
                </a:lnTo>
                <a:lnTo>
                  <a:pt x="328" y="619"/>
                </a:lnTo>
                <a:lnTo>
                  <a:pt x="328" y="619"/>
                </a:lnTo>
                <a:lnTo>
                  <a:pt x="359" y="617"/>
                </a:lnTo>
                <a:lnTo>
                  <a:pt x="387" y="613"/>
                </a:lnTo>
                <a:lnTo>
                  <a:pt x="415" y="607"/>
                </a:lnTo>
                <a:lnTo>
                  <a:pt x="442" y="596"/>
                </a:lnTo>
                <a:lnTo>
                  <a:pt x="468" y="584"/>
                </a:lnTo>
                <a:lnTo>
                  <a:pt x="492" y="569"/>
                </a:lnTo>
                <a:lnTo>
                  <a:pt x="513" y="553"/>
                </a:lnTo>
                <a:lnTo>
                  <a:pt x="535" y="534"/>
                </a:lnTo>
                <a:lnTo>
                  <a:pt x="553" y="513"/>
                </a:lnTo>
                <a:lnTo>
                  <a:pt x="570" y="491"/>
                </a:lnTo>
                <a:lnTo>
                  <a:pt x="584" y="467"/>
                </a:lnTo>
                <a:lnTo>
                  <a:pt x="596" y="441"/>
                </a:lnTo>
                <a:lnTo>
                  <a:pt x="606" y="415"/>
                </a:lnTo>
                <a:lnTo>
                  <a:pt x="614" y="386"/>
                </a:lnTo>
                <a:lnTo>
                  <a:pt x="618" y="358"/>
                </a:lnTo>
                <a:lnTo>
                  <a:pt x="619" y="329"/>
                </a:lnTo>
                <a:lnTo>
                  <a:pt x="619" y="329"/>
                </a:lnTo>
                <a:lnTo>
                  <a:pt x="618" y="298"/>
                </a:lnTo>
                <a:lnTo>
                  <a:pt x="614" y="270"/>
                </a:lnTo>
                <a:lnTo>
                  <a:pt x="606" y="241"/>
                </a:lnTo>
                <a:lnTo>
                  <a:pt x="596" y="215"/>
                </a:lnTo>
                <a:lnTo>
                  <a:pt x="584" y="189"/>
                </a:lnTo>
                <a:lnTo>
                  <a:pt x="570" y="165"/>
                </a:lnTo>
                <a:lnTo>
                  <a:pt x="553" y="143"/>
                </a:lnTo>
                <a:lnTo>
                  <a:pt x="535" y="122"/>
                </a:lnTo>
                <a:lnTo>
                  <a:pt x="513" y="103"/>
                </a:lnTo>
                <a:lnTo>
                  <a:pt x="492" y="87"/>
                </a:lnTo>
                <a:lnTo>
                  <a:pt x="468" y="72"/>
                </a:lnTo>
                <a:lnTo>
                  <a:pt x="442" y="60"/>
                </a:lnTo>
                <a:lnTo>
                  <a:pt x="415" y="51"/>
                </a:lnTo>
                <a:lnTo>
                  <a:pt x="387" y="43"/>
                </a:lnTo>
                <a:lnTo>
                  <a:pt x="359" y="39"/>
                </a:lnTo>
                <a:lnTo>
                  <a:pt x="328" y="37"/>
                </a:lnTo>
                <a:lnTo>
                  <a:pt x="328" y="37"/>
                </a:lnTo>
                <a:close/>
              </a:path>
            </a:pathLst>
          </a:custGeom>
          <a:solidFill>
            <a:srgbClr val="005500"/>
          </a:solidFill>
          <a:ln w="9525">
            <a:solidFill>
              <a:srgbClr val="005500"/>
            </a:solidFill>
            <a:round/>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1A271"/>
                </a:solidFill>
                <a:effectLst/>
                <a:uLnTx/>
                <a:uFillTx/>
                <a:latin typeface="Arial" panose="020B0604020202020204" pitchFamily="34" charset="0"/>
                <a:cs typeface="Arial" panose="020B0604020202020204" pitchFamily="34" charset="0"/>
              </a:rPr>
              <a:t>2</a:t>
            </a:r>
          </a:p>
        </p:txBody>
      </p:sp>
      <p:sp>
        <p:nvSpPr>
          <p:cNvPr id="12" name="Rectangle 11">
            <a:extLst>
              <a:ext uri="{FF2B5EF4-FFF2-40B4-BE49-F238E27FC236}">
                <a16:creationId xmlns:a16="http://schemas.microsoft.com/office/drawing/2014/main" id="{B67B633D-B73E-A9BE-CB4A-B139D13BBB47}"/>
              </a:ext>
            </a:extLst>
          </p:cNvPr>
          <p:cNvSpPr/>
          <p:nvPr/>
        </p:nvSpPr>
        <p:spPr>
          <a:xfrm>
            <a:off x="3910797" y="4070167"/>
            <a:ext cx="8138160" cy="369332"/>
          </a:xfrm>
          <a:prstGeom prst="rect">
            <a:avLst/>
          </a:prstGeom>
          <a:no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pPr marL="457200" marR="0" lvl="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I receive a notice </a:t>
            </a:r>
            <a:r>
              <a:rPr lang="en-US" sz="1800" b="0" dirty="0">
                <a:solidFill>
                  <a:schemeClr val="tx1"/>
                </a:solidFill>
                <a:latin typeface="Arial" panose="020B0604020202020204" pitchFamily="34" charset="0"/>
                <a:cs typeface="Arial" panose="020B0604020202020204" pitchFamily="34" charset="0"/>
              </a:rPr>
              <a:t>confirming </a:t>
            </a:r>
            <a:r>
              <a:rPr lang="en-US" sz="1800" b="0" u="sng" dirty="0">
                <a:solidFill>
                  <a:srgbClr val="005500"/>
                </a:solidFill>
                <a:latin typeface="Arial" panose="020B0604020202020204" pitchFamily="34" charset="0"/>
                <a:cs typeface="Arial" panose="020B0604020202020204" pitchFamily="34" charset="0"/>
              </a:rPr>
              <a:t>I am now on MassHealth</a:t>
            </a:r>
            <a:r>
              <a:rPr lang="en-US" sz="1800" b="0" dirty="0">
                <a:solidFill>
                  <a:srgbClr val="002960"/>
                </a:solidFill>
                <a:latin typeface="Arial" panose="020B0604020202020204" pitchFamily="34" charset="0"/>
                <a:cs typeface="Arial" panose="020B0604020202020204" pitchFamily="34" charset="0"/>
              </a:rPr>
              <a:t>.  </a:t>
            </a:r>
          </a:p>
        </p:txBody>
      </p:sp>
      <p:sp>
        <p:nvSpPr>
          <p:cNvPr id="3" name="Slide Number Placeholder 2">
            <a:extLst>
              <a:ext uri="{FF2B5EF4-FFF2-40B4-BE49-F238E27FC236}">
                <a16:creationId xmlns:a16="http://schemas.microsoft.com/office/drawing/2014/main" id="{D40E31F4-B51D-8D26-F898-C9D11DC73642}"/>
              </a:ext>
              <a:ext uri="{C183D7F6-B498-43B3-948B-1728B52AA6E4}">
                <adec:decorative xmlns:adec="http://schemas.microsoft.com/office/drawing/2017/decorative" val="1"/>
              </a:ext>
            </a:extLst>
          </p:cNvPr>
          <p:cNvSpPr>
            <a:spLocks noGrp="1"/>
          </p:cNvSpPr>
          <p:nvPr>
            <p:ph type="sldNum" sz="quarter" idx="12"/>
          </p:nvPr>
        </p:nvSpPr>
        <p:spPr>
          <a:xfrm>
            <a:off x="9105900" y="6369058"/>
            <a:ext cx="2743200" cy="365125"/>
          </a:xfrm>
        </p:spPr>
        <p:txBody>
          <a:bodyPr/>
          <a:lstStyle/>
          <a:p>
            <a:pPr>
              <a:defRPr/>
            </a:pPr>
            <a:fld id="{B543FC28-71BB-4923-9EC4-7D01669BF51C}" type="slidenum">
              <a:rPr lang="en-US" smtClean="0"/>
              <a:pPr>
                <a:defRPr/>
              </a:pPr>
              <a:t>18</a:t>
            </a:fld>
            <a:endParaRPr lang="en-US" dirty="0"/>
          </a:p>
        </p:txBody>
      </p:sp>
    </p:spTree>
    <p:extLst>
      <p:ext uri="{BB962C8B-B14F-4D97-AF65-F5344CB8AC3E}">
        <p14:creationId xmlns:p14="http://schemas.microsoft.com/office/powerpoint/2010/main" val="11700883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D359C-71E4-A82B-8182-28B4D3290091}"/>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8BE47BD-C02E-483A-FD07-04F748DE2908}"/>
              </a:ext>
              <a:ext uri="{C183D7F6-B498-43B3-948B-1728B52AA6E4}">
                <adec:decorative xmlns:adec="http://schemas.microsoft.com/office/drawing/2017/decorative" val="1"/>
              </a:ext>
            </a:extLst>
          </p:cNvPr>
          <p:cNvSpPr/>
          <p:nvPr/>
        </p:nvSpPr>
        <p:spPr>
          <a:xfrm>
            <a:off x="0" y="898033"/>
            <a:ext cx="3677892" cy="59599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nchorCtr="0"/>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panose="020B0604020202020204" pitchFamily="34" charset="0"/>
              <a:ea typeface="Segoe UI Black" panose="020B0A02040204020203" pitchFamily="34" charset="0"/>
              <a:cs typeface="Arial" panose="020B0604020202020204" pitchFamily="34" charset="0"/>
              <a:sym typeface="Verdana"/>
            </a:endParaRPr>
          </a:p>
        </p:txBody>
      </p:sp>
      <p:sp>
        <p:nvSpPr>
          <p:cNvPr id="24" name="Rectangle 23">
            <a:extLst>
              <a:ext uri="{FF2B5EF4-FFF2-40B4-BE49-F238E27FC236}">
                <a16:creationId xmlns:a16="http://schemas.microsoft.com/office/drawing/2014/main" id="{7ABF792F-D69F-F1B6-C8B2-673C2E4B3D50}"/>
              </a:ext>
              <a:ext uri="{C183D7F6-B498-43B3-948B-1728B52AA6E4}">
                <adec:decorative xmlns:adec="http://schemas.microsoft.com/office/drawing/2017/decorative" val="1"/>
              </a:ext>
            </a:extLst>
          </p:cNvPr>
          <p:cNvSpPr/>
          <p:nvPr/>
        </p:nvSpPr>
        <p:spPr>
          <a:xfrm>
            <a:off x="1" y="898033"/>
            <a:ext cx="3626756" cy="59599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nchorCtr="0"/>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panose="020B0604020202020204" pitchFamily="34" charset="0"/>
              <a:ea typeface="Segoe UI Black" panose="020B0A02040204020203" pitchFamily="34" charset="0"/>
              <a:cs typeface="Arial" panose="020B0604020202020204" pitchFamily="34" charset="0"/>
              <a:sym typeface="Verdana"/>
            </a:endParaRPr>
          </a:p>
        </p:txBody>
      </p:sp>
      <p:sp>
        <p:nvSpPr>
          <p:cNvPr id="8" name="Title 22">
            <a:extLst>
              <a:ext uri="{FF2B5EF4-FFF2-40B4-BE49-F238E27FC236}">
                <a16:creationId xmlns:a16="http://schemas.microsoft.com/office/drawing/2014/main" id="{0919995E-1A7F-7F52-7CF9-DEF96C474D93}"/>
              </a:ext>
            </a:extLst>
          </p:cNvPr>
          <p:cNvSpPr txBox="1">
            <a:spLocks noGrp="1"/>
          </p:cNvSpPr>
          <p:nvPr>
            <p:ph type="title" idx="4294967295"/>
          </p:nvPr>
        </p:nvSpPr>
        <p:spPr bwMode="auto">
          <a:xfrm>
            <a:off x="103353" y="172975"/>
            <a:ext cx="12088648" cy="668091"/>
          </a:xfrm>
          <a:prstGeom prst="roundRect">
            <a:avLst>
              <a:gd name="adj" fmla="val 0"/>
            </a:avLst>
          </a:prstGeom>
          <a:solidFill>
            <a:schemeClr val="tx2">
              <a:lumMod val="90000"/>
              <a:lumOff val="10000"/>
            </a:schemeClr>
          </a:solidFill>
          <a:ln w="19050" cap="flat" cmpd="sng" algn="ctr">
            <a:noFill/>
            <a:prstDash val="solid"/>
          </a:ln>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lnSpc>
                <a:spcPts val="3600"/>
              </a:lnSpc>
              <a:spcBef>
                <a:spcPct val="0"/>
              </a:spcBef>
              <a:spcAft>
                <a:spcPct val="0"/>
              </a:spcAft>
              <a:defRPr sz="3600" b="1" kern="1200">
                <a:solidFill>
                  <a:schemeClr val="lt1"/>
                </a:solidFill>
                <a:latin typeface="+mn-lt"/>
                <a:ea typeface="+mn-ea"/>
                <a:cs typeface="+mn-cs"/>
              </a:defRPr>
            </a:lvl1pPr>
            <a:lvl2pPr algn="l" rtl="0" eaLnBrk="1" fontAlgn="base" hangingPunct="1">
              <a:lnSpc>
                <a:spcPts val="3600"/>
              </a:lnSpc>
              <a:spcBef>
                <a:spcPct val="0"/>
              </a:spcBef>
              <a:spcAft>
                <a:spcPct val="0"/>
              </a:spcAft>
              <a:defRPr sz="4000" b="1">
                <a:solidFill>
                  <a:schemeClr val="lt1"/>
                </a:solidFill>
                <a:latin typeface="+mn-lt"/>
                <a:ea typeface="+mn-ea"/>
                <a:cs typeface="+mn-cs"/>
              </a:defRPr>
            </a:lvl2pPr>
            <a:lvl3pPr algn="l" rtl="0" eaLnBrk="1" fontAlgn="base" hangingPunct="1">
              <a:lnSpc>
                <a:spcPts val="3600"/>
              </a:lnSpc>
              <a:spcBef>
                <a:spcPct val="0"/>
              </a:spcBef>
              <a:spcAft>
                <a:spcPct val="0"/>
              </a:spcAft>
              <a:defRPr sz="4000" b="1">
                <a:solidFill>
                  <a:schemeClr val="lt1"/>
                </a:solidFill>
                <a:latin typeface="+mn-lt"/>
                <a:ea typeface="+mn-ea"/>
                <a:cs typeface="+mn-cs"/>
              </a:defRPr>
            </a:lvl3pPr>
            <a:lvl4pPr algn="l" rtl="0" eaLnBrk="1" fontAlgn="base" hangingPunct="1">
              <a:lnSpc>
                <a:spcPts val="3600"/>
              </a:lnSpc>
              <a:spcBef>
                <a:spcPct val="0"/>
              </a:spcBef>
              <a:spcAft>
                <a:spcPct val="0"/>
              </a:spcAft>
              <a:defRPr sz="4000" b="1">
                <a:solidFill>
                  <a:schemeClr val="lt1"/>
                </a:solidFill>
                <a:latin typeface="+mn-lt"/>
                <a:ea typeface="+mn-ea"/>
                <a:cs typeface="+mn-cs"/>
              </a:defRPr>
            </a:lvl4pPr>
            <a:lvl5pPr algn="l" rtl="0" eaLnBrk="1" fontAlgn="base" hangingPunct="1">
              <a:lnSpc>
                <a:spcPts val="3600"/>
              </a:lnSpc>
              <a:spcBef>
                <a:spcPct val="0"/>
              </a:spcBef>
              <a:spcAft>
                <a:spcPct val="0"/>
              </a:spcAft>
              <a:defRPr sz="4000" b="1">
                <a:solidFill>
                  <a:schemeClr val="lt1"/>
                </a:solidFill>
                <a:latin typeface="+mn-lt"/>
                <a:ea typeface="+mn-ea"/>
                <a:cs typeface="+mn-cs"/>
              </a:defRPr>
            </a:lvl5pPr>
            <a:lvl6pPr marL="457200" algn="ctr" rtl="0" eaLnBrk="1" fontAlgn="base" hangingPunct="1">
              <a:spcBef>
                <a:spcPct val="0"/>
              </a:spcBef>
              <a:spcAft>
                <a:spcPct val="0"/>
              </a:spcAft>
              <a:defRPr sz="4000">
                <a:solidFill>
                  <a:schemeClr val="lt1"/>
                </a:solidFill>
                <a:latin typeface="+mn-lt"/>
                <a:ea typeface="+mn-ea"/>
                <a:cs typeface="+mn-cs"/>
              </a:defRPr>
            </a:lvl6pPr>
            <a:lvl7pPr marL="914400" algn="ctr" rtl="0" eaLnBrk="1" fontAlgn="base" hangingPunct="1">
              <a:spcBef>
                <a:spcPct val="0"/>
              </a:spcBef>
              <a:spcAft>
                <a:spcPct val="0"/>
              </a:spcAft>
              <a:defRPr sz="4000">
                <a:solidFill>
                  <a:schemeClr val="lt1"/>
                </a:solidFill>
                <a:latin typeface="+mn-lt"/>
                <a:ea typeface="+mn-ea"/>
                <a:cs typeface="+mn-cs"/>
              </a:defRPr>
            </a:lvl7pPr>
            <a:lvl8pPr marL="1371600" algn="ctr" rtl="0" eaLnBrk="1" fontAlgn="base" hangingPunct="1">
              <a:spcBef>
                <a:spcPct val="0"/>
              </a:spcBef>
              <a:spcAft>
                <a:spcPct val="0"/>
              </a:spcAft>
              <a:defRPr sz="4000">
                <a:solidFill>
                  <a:schemeClr val="lt1"/>
                </a:solidFill>
                <a:latin typeface="+mn-lt"/>
                <a:ea typeface="+mn-ea"/>
                <a:cs typeface="+mn-cs"/>
              </a:defRPr>
            </a:lvl8pPr>
            <a:lvl9pPr marL="1828800" algn="ctr" rtl="0" eaLnBrk="1" fontAlgn="base" hangingPunct="1">
              <a:spcBef>
                <a:spcPct val="0"/>
              </a:spcBef>
              <a:spcAft>
                <a:spcPct val="0"/>
              </a:spcAft>
              <a:defRPr sz="40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mn-lt"/>
                <a:ea typeface="+mn-ea"/>
                <a:cs typeface="Arial"/>
              </a:rPr>
              <a:t>Scenario 2: A Student Renews their MassHealth Coverage</a:t>
            </a:r>
            <a:endParaRPr kumimoji="0" lang="en-US" sz="2400" b="1" i="0" u="none" strike="noStrike" kern="1200" cap="small" spc="600" normalizeH="0" baseline="0" noProof="0" dirty="0">
              <a:ln>
                <a:noFill/>
              </a:ln>
              <a:solidFill>
                <a:schemeClr val="bg1"/>
              </a:solidFill>
              <a:effectLst/>
              <a:uLnTx/>
              <a:uFillTx/>
              <a:latin typeface="+mj-lt"/>
              <a:ea typeface="Verdana"/>
              <a:cs typeface="Arial" panose="020B0604020202020204" pitchFamily="34" charset="0"/>
            </a:endParaRPr>
          </a:p>
        </p:txBody>
      </p:sp>
      <p:sp>
        <p:nvSpPr>
          <p:cNvPr id="9" name="Rectangle 8">
            <a:extLst>
              <a:ext uri="{FF2B5EF4-FFF2-40B4-BE49-F238E27FC236}">
                <a16:creationId xmlns:a16="http://schemas.microsoft.com/office/drawing/2014/main" id="{CD57E633-1377-AF19-A0D7-4BEE718E44D8}"/>
              </a:ext>
              <a:ext uri="{C183D7F6-B498-43B3-948B-1728B52AA6E4}">
                <adec:decorative xmlns:adec="http://schemas.microsoft.com/office/drawing/2017/decorative" val="0"/>
              </a:ext>
            </a:extLst>
          </p:cNvPr>
          <p:cNvSpPr/>
          <p:nvPr/>
        </p:nvSpPr>
        <p:spPr>
          <a:xfrm>
            <a:off x="-4225" y="9939"/>
            <a:ext cx="12192000" cy="215444"/>
          </a:xfrm>
          <a:prstGeom prst="rect">
            <a:avLst/>
          </a:prstGeom>
          <a:solidFill>
            <a:srgbClr val="FF9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FOR DISCUSSION ONLY. SUBJECT TO CHANGE BASED ON CMS GUIDANCE AND FURTHER ANALYSIS.</a:t>
            </a:r>
            <a:endParaRPr kumimoji="0" lang="en-US"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6AC30FC3-41A4-944B-FCB5-59FA2DAFA4AB}"/>
              </a:ext>
            </a:extLst>
          </p:cNvPr>
          <p:cNvSpPr txBox="1"/>
          <p:nvPr/>
        </p:nvSpPr>
        <p:spPr>
          <a:xfrm>
            <a:off x="-737" y="3227960"/>
            <a:ext cx="3677892" cy="3354765"/>
          </a:xfrm>
          <a:prstGeom prst="rect">
            <a:avLst/>
          </a:prstGeom>
          <a:noFill/>
        </p:spPr>
        <p:txBody>
          <a:bodyPr wrap="square" rtlCol="0">
            <a:spAutoFit/>
          </a:bodyPr>
          <a:lstStyle/>
          <a:p>
            <a:pPr marL="0" lvl="1">
              <a:spcAft>
                <a:spcPts val="1200"/>
              </a:spcAft>
              <a:tabLst>
                <a:tab pos="1554480" algn="r"/>
                <a:tab pos="1828800" algn="l"/>
              </a:tabLst>
            </a:pPr>
            <a:r>
              <a:rPr lang="en-US" sz="1800" dirty="0">
                <a:solidFill>
                  <a:schemeClr val="accent1">
                    <a:lumMod val="75000"/>
                  </a:schemeClr>
                </a:solidFill>
              </a:rPr>
              <a:t>	</a:t>
            </a:r>
            <a:r>
              <a:rPr lang="en-US" sz="1800" dirty="0">
                <a:solidFill>
                  <a:schemeClr val="accent1">
                    <a:lumMod val="50000"/>
                  </a:schemeClr>
                </a:solidFill>
              </a:rPr>
              <a:t>LIFE STAGE	</a:t>
            </a:r>
            <a:r>
              <a:rPr lang="en-US" sz="1800" b="0" dirty="0">
                <a:solidFill>
                  <a:schemeClr val="accent1">
                    <a:lumMod val="50000"/>
                  </a:schemeClr>
                </a:solidFill>
              </a:rPr>
              <a:t>Student</a:t>
            </a:r>
          </a:p>
          <a:p>
            <a:pPr>
              <a:spcAft>
                <a:spcPts val="1200"/>
              </a:spcAft>
              <a:tabLst>
                <a:tab pos="1554480" algn="r"/>
                <a:tab pos="1828800" algn="l"/>
              </a:tabLst>
            </a:pPr>
            <a:r>
              <a:rPr lang="en-US" sz="1800" dirty="0">
                <a:solidFill>
                  <a:schemeClr val="accent1">
                    <a:lumMod val="50000"/>
                  </a:schemeClr>
                </a:solidFill>
              </a:rPr>
              <a:t>	AGE	</a:t>
            </a:r>
            <a:r>
              <a:rPr lang="en-US" sz="1800" b="0" dirty="0">
                <a:solidFill>
                  <a:schemeClr val="accent1">
                    <a:lumMod val="50000"/>
                  </a:schemeClr>
                </a:solidFill>
              </a:rPr>
              <a:t>22</a:t>
            </a:r>
          </a:p>
          <a:p>
            <a:pPr>
              <a:spcAft>
                <a:spcPts val="0"/>
              </a:spcAft>
              <a:tabLst>
                <a:tab pos="1554480" algn="r"/>
                <a:tab pos="1828800" algn="l"/>
              </a:tabLst>
            </a:pPr>
            <a:r>
              <a:rPr lang="en-US" sz="1800" dirty="0">
                <a:solidFill>
                  <a:schemeClr val="accent1">
                    <a:lumMod val="50000"/>
                  </a:schemeClr>
                </a:solidFill>
              </a:rPr>
              <a:t>	HOUSEHOLD	</a:t>
            </a:r>
            <a:r>
              <a:rPr lang="en-US" sz="1800" b="0" dirty="0">
                <a:solidFill>
                  <a:schemeClr val="accent1">
                    <a:lumMod val="50000"/>
                  </a:schemeClr>
                </a:solidFill>
              </a:rPr>
              <a:t>Single</a:t>
            </a:r>
          </a:p>
          <a:p>
            <a:pPr marL="1828800">
              <a:spcAft>
                <a:spcPts val="0"/>
              </a:spcAft>
              <a:tabLst>
                <a:tab pos="1554480" algn="r"/>
                <a:tab pos="1828800" algn="l"/>
              </a:tabLst>
            </a:pPr>
            <a:r>
              <a:rPr lang="en-US" sz="1800" b="0" dirty="0">
                <a:solidFill>
                  <a:schemeClr val="accent1">
                    <a:lumMod val="50000"/>
                  </a:schemeClr>
                </a:solidFill>
              </a:rPr>
              <a:t>No Children</a:t>
            </a:r>
          </a:p>
          <a:p>
            <a:pPr marL="1828800">
              <a:spcAft>
                <a:spcPts val="0"/>
              </a:spcAft>
              <a:tabLst>
                <a:tab pos="1554480" algn="r"/>
                <a:tab pos="1828800" algn="l"/>
              </a:tabLst>
            </a:pPr>
            <a:r>
              <a:rPr lang="en-US" sz="1800" b="0" dirty="0">
                <a:solidFill>
                  <a:schemeClr val="accent1">
                    <a:lumMod val="50000"/>
                  </a:schemeClr>
                </a:solidFill>
              </a:rPr>
              <a:t>Not Disabled</a:t>
            </a:r>
          </a:p>
          <a:p>
            <a:pPr>
              <a:spcBef>
                <a:spcPts val="1200"/>
              </a:spcBef>
              <a:spcAft>
                <a:spcPts val="1200"/>
              </a:spcAft>
              <a:tabLst>
                <a:tab pos="1554480" algn="r"/>
                <a:tab pos="1828800" algn="l"/>
              </a:tabLst>
            </a:pPr>
            <a:r>
              <a:rPr lang="en-US" sz="1800" dirty="0">
                <a:solidFill>
                  <a:schemeClr val="accent1">
                    <a:lumMod val="50000"/>
                  </a:schemeClr>
                </a:solidFill>
              </a:rPr>
              <a:t>	INCOME	</a:t>
            </a:r>
            <a:r>
              <a:rPr lang="en-US" sz="1800" b="0" dirty="0">
                <a:solidFill>
                  <a:schemeClr val="accent1">
                    <a:lumMod val="50000"/>
                  </a:schemeClr>
                </a:solidFill>
              </a:rPr>
              <a:t>$0 per Month</a:t>
            </a:r>
          </a:p>
          <a:p>
            <a:pPr marL="1828800" indent="-1828800">
              <a:spcAft>
                <a:spcPts val="1200"/>
              </a:spcAft>
              <a:tabLst>
                <a:tab pos="1554480" algn="r"/>
                <a:tab pos="1828800" algn="l"/>
              </a:tabLst>
            </a:pPr>
            <a:r>
              <a:rPr lang="en-US" sz="1800" dirty="0">
                <a:solidFill>
                  <a:schemeClr val="accent1">
                    <a:lumMod val="50000"/>
                  </a:schemeClr>
                </a:solidFill>
              </a:rPr>
              <a:t>EMPLOYMENT	</a:t>
            </a:r>
            <a:r>
              <a:rPr lang="en-US" sz="1800" b="0" dirty="0">
                <a:solidFill>
                  <a:schemeClr val="accent1">
                    <a:lumMod val="50000"/>
                  </a:schemeClr>
                </a:solidFill>
              </a:rPr>
              <a:t>Full-Time Student</a:t>
            </a:r>
          </a:p>
          <a:p>
            <a:pPr marL="1828800" indent="-1828800">
              <a:spcAft>
                <a:spcPts val="1200"/>
              </a:spcAft>
              <a:tabLst>
                <a:tab pos="1554480" algn="r"/>
                <a:tab pos="1828800" algn="l"/>
              </a:tabLst>
            </a:pPr>
            <a:r>
              <a:rPr lang="en-US" sz="1800" dirty="0">
                <a:solidFill>
                  <a:schemeClr val="accent1">
                    <a:lumMod val="50000"/>
                  </a:schemeClr>
                </a:solidFill>
              </a:rPr>
              <a:t>	ACTION	</a:t>
            </a:r>
            <a:r>
              <a:rPr lang="en-US" sz="1800" b="0" dirty="0">
                <a:solidFill>
                  <a:schemeClr val="accent1">
                    <a:lumMod val="50000"/>
                  </a:schemeClr>
                </a:solidFill>
              </a:rPr>
              <a:t>Renewal</a:t>
            </a:r>
          </a:p>
        </p:txBody>
      </p:sp>
      <p:sp>
        <p:nvSpPr>
          <p:cNvPr id="23" name="Rectangle: Rounded Corners 22">
            <a:extLst>
              <a:ext uri="{FF2B5EF4-FFF2-40B4-BE49-F238E27FC236}">
                <a16:creationId xmlns:a16="http://schemas.microsoft.com/office/drawing/2014/main" id="{A3EBAA41-82BF-3BAA-CF0C-9498D21A9F77}"/>
              </a:ext>
              <a:ext uri="{C183D7F6-B498-43B3-948B-1728B52AA6E4}">
                <adec:decorative xmlns:adec="http://schemas.microsoft.com/office/drawing/2017/decorative" val="0"/>
              </a:ext>
            </a:extLst>
          </p:cNvPr>
          <p:cNvSpPr/>
          <p:nvPr/>
        </p:nvSpPr>
        <p:spPr>
          <a:xfrm>
            <a:off x="4164410" y="737020"/>
            <a:ext cx="1664259" cy="668091"/>
          </a:xfrm>
          <a:prstGeom prst="roundRect">
            <a:avLst>
              <a:gd name="adj" fmla="val 0"/>
            </a:avLst>
          </a:prstGeom>
          <a:no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small" spc="600" normalizeH="0" baseline="0" noProof="0" dirty="0">
                <a:ln>
                  <a:noFill/>
                </a:ln>
                <a:solidFill>
                  <a:srgbClr val="000000"/>
                </a:solidFill>
                <a:effectLst/>
                <a:uLnTx/>
                <a:uFillTx/>
                <a:latin typeface="Arial" panose="020B0604020202020204" pitchFamily="34" charset="0"/>
                <a:ea typeface="Verdana"/>
                <a:cs typeface="Arial" panose="020B0604020202020204" pitchFamily="34" charset="0"/>
              </a:rPr>
              <a:t>STEPS</a:t>
            </a:r>
          </a:p>
        </p:txBody>
      </p:sp>
      <p:sp>
        <p:nvSpPr>
          <p:cNvPr id="22" name="Oval 21">
            <a:extLst>
              <a:ext uri="{FF2B5EF4-FFF2-40B4-BE49-F238E27FC236}">
                <a16:creationId xmlns:a16="http://schemas.microsoft.com/office/drawing/2014/main" id="{91A6565C-6E69-7CB0-02A5-2948533FB04C}"/>
              </a:ext>
              <a:ext uri="{C183D7F6-B498-43B3-948B-1728B52AA6E4}">
                <adec:decorative xmlns:adec="http://schemas.microsoft.com/office/drawing/2017/decorative" val="1"/>
              </a:ext>
            </a:extLst>
          </p:cNvPr>
          <p:cNvSpPr/>
          <p:nvPr/>
        </p:nvSpPr>
        <p:spPr>
          <a:xfrm>
            <a:off x="4005553" y="2012739"/>
            <a:ext cx="520700" cy="48658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2960"/>
              </a:solidFill>
              <a:effectLst/>
              <a:uLnTx/>
              <a:uFillTx/>
              <a:latin typeface="Arial" panose="020B0604020202020204" pitchFamily="34" charset="0"/>
              <a:cs typeface="Arial" panose="020B0604020202020204" pitchFamily="34" charset="0"/>
            </a:endParaRPr>
          </a:p>
        </p:txBody>
      </p:sp>
      <p:sp>
        <p:nvSpPr>
          <p:cNvPr id="27" name="Freeform 41" descr="1">
            <a:extLst>
              <a:ext uri="{FF2B5EF4-FFF2-40B4-BE49-F238E27FC236}">
                <a16:creationId xmlns:a16="http://schemas.microsoft.com/office/drawing/2014/main" id="{E62D105D-D0C9-22C1-7DB5-0CB87CD01384}"/>
              </a:ext>
            </a:extLst>
          </p:cNvPr>
          <p:cNvSpPr>
            <a:spLocks noEditPoints="1"/>
          </p:cNvSpPr>
          <p:nvPr/>
        </p:nvSpPr>
        <p:spPr bwMode="auto">
          <a:xfrm>
            <a:off x="4065026" y="1359366"/>
            <a:ext cx="411480" cy="411480"/>
          </a:xfrm>
          <a:custGeom>
            <a:avLst/>
            <a:gdLst>
              <a:gd name="T0" fmla="*/ 312 w 657"/>
              <a:gd name="T1" fmla="*/ 656 h 656"/>
              <a:gd name="T2" fmla="*/ 262 w 657"/>
              <a:gd name="T3" fmla="*/ 650 h 656"/>
              <a:gd name="T4" fmla="*/ 200 w 657"/>
              <a:gd name="T5" fmla="*/ 631 h 656"/>
              <a:gd name="T6" fmla="*/ 120 w 657"/>
              <a:gd name="T7" fmla="*/ 581 h 656"/>
              <a:gd name="T8" fmla="*/ 56 w 657"/>
              <a:gd name="T9" fmla="*/ 511 h 656"/>
              <a:gd name="T10" fmla="*/ 15 w 657"/>
              <a:gd name="T11" fmla="*/ 425 h 656"/>
              <a:gd name="T12" fmla="*/ 4 w 657"/>
              <a:gd name="T13" fmla="*/ 378 h 656"/>
              <a:gd name="T14" fmla="*/ 0 w 657"/>
              <a:gd name="T15" fmla="*/ 329 h 656"/>
              <a:gd name="T16" fmla="*/ 1 w 657"/>
              <a:gd name="T17" fmla="*/ 295 h 656"/>
              <a:gd name="T18" fmla="*/ 9 w 657"/>
              <a:gd name="T19" fmla="*/ 247 h 656"/>
              <a:gd name="T20" fmla="*/ 39 w 657"/>
              <a:gd name="T21" fmla="*/ 172 h 656"/>
              <a:gd name="T22" fmla="*/ 95 w 657"/>
              <a:gd name="T23" fmla="*/ 96 h 656"/>
              <a:gd name="T24" fmla="*/ 172 w 657"/>
              <a:gd name="T25" fmla="*/ 39 h 656"/>
              <a:gd name="T26" fmla="*/ 246 w 657"/>
              <a:gd name="T27" fmla="*/ 10 h 656"/>
              <a:gd name="T28" fmla="*/ 294 w 657"/>
              <a:gd name="T29" fmla="*/ 1 h 656"/>
              <a:gd name="T30" fmla="*/ 328 w 657"/>
              <a:gd name="T31" fmla="*/ 0 h 656"/>
              <a:gd name="T32" fmla="*/ 379 w 657"/>
              <a:gd name="T33" fmla="*/ 4 h 656"/>
              <a:gd name="T34" fmla="*/ 426 w 657"/>
              <a:gd name="T35" fmla="*/ 14 h 656"/>
              <a:gd name="T36" fmla="*/ 512 w 657"/>
              <a:gd name="T37" fmla="*/ 56 h 656"/>
              <a:gd name="T38" fmla="*/ 582 w 657"/>
              <a:gd name="T39" fmla="*/ 119 h 656"/>
              <a:gd name="T40" fmla="*/ 631 w 657"/>
              <a:gd name="T41" fmla="*/ 200 h 656"/>
              <a:gd name="T42" fmla="*/ 650 w 657"/>
              <a:gd name="T43" fmla="*/ 262 h 656"/>
              <a:gd name="T44" fmla="*/ 657 w 657"/>
              <a:gd name="T45" fmla="*/ 311 h 656"/>
              <a:gd name="T46" fmla="*/ 657 w 657"/>
              <a:gd name="T47" fmla="*/ 345 h 656"/>
              <a:gd name="T48" fmla="*/ 650 w 657"/>
              <a:gd name="T49" fmla="*/ 394 h 656"/>
              <a:gd name="T50" fmla="*/ 631 w 657"/>
              <a:gd name="T51" fmla="*/ 456 h 656"/>
              <a:gd name="T52" fmla="*/ 582 w 657"/>
              <a:gd name="T53" fmla="*/ 537 h 656"/>
              <a:gd name="T54" fmla="*/ 512 w 657"/>
              <a:gd name="T55" fmla="*/ 601 h 656"/>
              <a:gd name="T56" fmla="*/ 426 w 657"/>
              <a:gd name="T57" fmla="*/ 642 h 656"/>
              <a:gd name="T58" fmla="*/ 379 w 657"/>
              <a:gd name="T59" fmla="*/ 654 h 656"/>
              <a:gd name="T60" fmla="*/ 328 w 657"/>
              <a:gd name="T61" fmla="*/ 656 h 656"/>
              <a:gd name="T62" fmla="*/ 328 w 657"/>
              <a:gd name="T63" fmla="*/ 37 h 656"/>
              <a:gd name="T64" fmla="*/ 242 w 657"/>
              <a:gd name="T65" fmla="*/ 51 h 656"/>
              <a:gd name="T66" fmla="*/ 165 w 657"/>
              <a:gd name="T67" fmla="*/ 87 h 656"/>
              <a:gd name="T68" fmla="*/ 103 w 657"/>
              <a:gd name="T69" fmla="*/ 143 h 656"/>
              <a:gd name="T70" fmla="*/ 61 w 657"/>
              <a:gd name="T71" fmla="*/ 215 h 656"/>
              <a:gd name="T72" fmla="*/ 39 w 657"/>
              <a:gd name="T73" fmla="*/ 298 h 656"/>
              <a:gd name="T74" fmla="*/ 39 w 657"/>
              <a:gd name="T75" fmla="*/ 358 h 656"/>
              <a:gd name="T76" fmla="*/ 61 w 657"/>
              <a:gd name="T77" fmla="*/ 441 h 656"/>
              <a:gd name="T78" fmla="*/ 103 w 657"/>
              <a:gd name="T79" fmla="*/ 513 h 656"/>
              <a:gd name="T80" fmla="*/ 165 w 657"/>
              <a:gd name="T81" fmla="*/ 569 h 656"/>
              <a:gd name="T82" fmla="*/ 242 w 657"/>
              <a:gd name="T83" fmla="*/ 607 h 656"/>
              <a:gd name="T84" fmla="*/ 328 w 657"/>
              <a:gd name="T85" fmla="*/ 619 h 656"/>
              <a:gd name="T86" fmla="*/ 387 w 657"/>
              <a:gd name="T87" fmla="*/ 613 h 656"/>
              <a:gd name="T88" fmla="*/ 468 w 657"/>
              <a:gd name="T89" fmla="*/ 584 h 656"/>
              <a:gd name="T90" fmla="*/ 535 w 657"/>
              <a:gd name="T91" fmla="*/ 534 h 656"/>
              <a:gd name="T92" fmla="*/ 584 w 657"/>
              <a:gd name="T93" fmla="*/ 467 h 656"/>
              <a:gd name="T94" fmla="*/ 614 w 657"/>
              <a:gd name="T95" fmla="*/ 386 h 656"/>
              <a:gd name="T96" fmla="*/ 619 w 657"/>
              <a:gd name="T97" fmla="*/ 329 h 656"/>
              <a:gd name="T98" fmla="*/ 606 w 657"/>
              <a:gd name="T99" fmla="*/ 241 h 656"/>
              <a:gd name="T100" fmla="*/ 570 w 657"/>
              <a:gd name="T101" fmla="*/ 165 h 656"/>
              <a:gd name="T102" fmla="*/ 513 w 657"/>
              <a:gd name="T103" fmla="*/ 103 h 656"/>
              <a:gd name="T104" fmla="*/ 442 w 657"/>
              <a:gd name="T105" fmla="*/ 60 h 656"/>
              <a:gd name="T106" fmla="*/ 359 w 657"/>
              <a:gd name="T107" fmla="*/ 39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7" h="656">
                <a:moveTo>
                  <a:pt x="328" y="656"/>
                </a:moveTo>
                <a:lnTo>
                  <a:pt x="328" y="656"/>
                </a:lnTo>
                <a:lnTo>
                  <a:pt x="312" y="656"/>
                </a:lnTo>
                <a:lnTo>
                  <a:pt x="294" y="655"/>
                </a:lnTo>
                <a:lnTo>
                  <a:pt x="278" y="654"/>
                </a:lnTo>
                <a:lnTo>
                  <a:pt x="262" y="650"/>
                </a:lnTo>
                <a:lnTo>
                  <a:pt x="246" y="647"/>
                </a:lnTo>
                <a:lnTo>
                  <a:pt x="231" y="642"/>
                </a:lnTo>
                <a:lnTo>
                  <a:pt x="200" y="631"/>
                </a:lnTo>
                <a:lnTo>
                  <a:pt x="172" y="617"/>
                </a:lnTo>
                <a:lnTo>
                  <a:pt x="145" y="601"/>
                </a:lnTo>
                <a:lnTo>
                  <a:pt x="120" y="581"/>
                </a:lnTo>
                <a:lnTo>
                  <a:pt x="95" y="561"/>
                </a:lnTo>
                <a:lnTo>
                  <a:pt x="75" y="537"/>
                </a:lnTo>
                <a:lnTo>
                  <a:pt x="56" y="511"/>
                </a:lnTo>
                <a:lnTo>
                  <a:pt x="39" y="484"/>
                </a:lnTo>
                <a:lnTo>
                  <a:pt x="26" y="456"/>
                </a:lnTo>
                <a:lnTo>
                  <a:pt x="15" y="425"/>
                </a:lnTo>
                <a:lnTo>
                  <a:pt x="9" y="411"/>
                </a:lnTo>
                <a:lnTo>
                  <a:pt x="7" y="394"/>
                </a:lnTo>
                <a:lnTo>
                  <a:pt x="4" y="378"/>
                </a:lnTo>
                <a:lnTo>
                  <a:pt x="1" y="362"/>
                </a:lnTo>
                <a:lnTo>
                  <a:pt x="0" y="345"/>
                </a:lnTo>
                <a:lnTo>
                  <a:pt x="0" y="329"/>
                </a:lnTo>
                <a:lnTo>
                  <a:pt x="0" y="329"/>
                </a:lnTo>
                <a:lnTo>
                  <a:pt x="0" y="311"/>
                </a:lnTo>
                <a:lnTo>
                  <a:pt x="1" y="295"/>
                </a:lnTo>
                <a:lnTo>
                  <a:pt x="4" y="278"/>
                </a:lnTo>
                <a:lnTo>
                  <a:pt x="7" y="262"/>
                </a:lnTo>
                <a:lnTo>
                  <a:pt x="9" y="247"/>
                </a:lnTo>
                <a:lnTo>
                  <a:pt x="15" y="231"/>
                </a:lnTo>
                <a:lnTo>
                  <a:pt x="26" y="200"/>
                </a:lnTo>
                <a:lnTo>
                  <a:pt x="39" y="172"/>
                </a:lnTo>
                <a:lnTo>
                  <a:pt x="56" y="145"/>
                </a:lnTo>
                <a:lnTo>
                  <a:pt x="75" y="119"/>
                </a:lnTo>
                <a:lnTo>
                  <a:pt x="95" y="96"/>
                </a:lnTo>
                <a:lnTo>
                  <a:pt x="120" y="75"/>
                </a:lnTo>
                <a:lnTo>
                  <a:pt x="145" y="56"/>
                </a:lnTo>
                <a:lnTo>
                  <a:pt x="172" y="39"/>
                </a:lnTo>
                <a:lnTo>
                  <a:pt x="200" y="25"/>
                </a:lnTo>
                <a:lnTo>
                  <a:pt x="231" y="14"/>
                </a:lnTo>
                <a:lnTo>
                  <a:pt x="246" y="10"/>
                </a:lnTo>
                <a:lnTo>
                  <a:pt x="262" y="6"/>
                </a:lnTo>
                <a:lnTo>
                  <a:pt x="278" y="4"/>
                </a:lnTo>
                <a:lnTo>
                  <a:pt x="294" y="1"/>
                </a:lnTo>
                <a:lnTo>
                  <a:pt x="312" y="0"/>
                </a:lnTo>
                <a:lnTo>
                  <a:pt x="328" y="0"/>
                </a:lnTo>
                <a:lnTo>
                  <a:pt x="328" y="0"/>
                </a:lnTo>
                <a:lnTo>
                  <a:pt x="345" y="0"/>
                </a:lnTo>
                <a:lnTo>
                  <a:pt x="361" y="1"/>
                </a:lnTo>
                <a:lnTo>
                  <a:pt x="379" y="4"/>
                </a:lnTo>
                <a:lnTo>
                  <a:pt x="395" y="6"/>
                </a:lnTo>
                <a:lnTo>
                  <a:pt x="411" y="10"/>
                </a:lnTo>
                <a:lnTo>
                  <a:pt x="426" y="14"/>
                </a:lnTo>
                <a:lnTo>
                  <a:pt x="457" y="25"/>
                </a:lnTo>
                <a:lnTo>
                  <a:pt x="485" y="39"/>
                </a:lnTo>
                <a:lnTo>
                  <a:pt x="512" y="56"/>
                </a:lnTo>
                <a:lnTo>
                  <a:pt x="537" y="75"/>
                </a:lnTo>
                <a:lnTo>
                  <a:pt x="560" y="96"/>
                </a:lnTo>
                <a:lnTo>
                  <a:pt x="582" y="119"/>
                </a:lnTo>
                <a:lnTo>
                  <a:pt x="600" y="145"/>
                </a:lnTo>
                <a:lnTo>
                  <a:pt x="618" y="172"/>
                </a:lnTo>
                <a:lnTo>
                  <a:pt x="631" y="200"/>
                </a:lnTo>
                <a:lnTo>
                  <a:pt x="642" y="231"/>
                </a:lnTo>
                <a:lnTo>
                  <a:pt x="647" y="247"/>
                </a:lnTo>
                <a:lnTo>
                  <a:pt x="650" y="262"/>
                </a:lnTo>
                <a:lnTo>
                  <a:pt x="653" y="278"/>
                </a:lnTo>
                <a:lnTo>
                  <a:pt x="656" y="295"/>
                </a:lnTo>
                <a:lnTo>
                  <a:pt x="657" y="311"/>
                </a:lnTo>
                <a:lnTo>
                  <a:pt x="657" y="329"/>
                </a:lnTo>
                <a:lnTo>
                  <a:pt x="657" y="329"/>
                </a:lnTo>
                <a:lnTo>
                  <a:pt x="657" y="345"/>
                </a:lnTo>
                <a:lnTo>
                  <a:pt x="656" y="362"/>
                </a:lnTo>
                <a:lnTo>
                  <a:pt x="653" y="378"/>
                </a:lnTo>
                <a:lnTo>
                  <a:pt x="650" y="394"/>
                </a:lnTo>
                <a:lnTo>
                  <a:pt x="647" y="411"/>
                </a:lnTo>
                <a:lnTo>
                  <a:pt x="642" y="425"/>
                </a:lnTo>
                <a:lnTo>
                  <a:pt x="631" y="456"/>
                </a:lnTo>
                <a:lnTo>
                  <a:pt x="618" y="484"/>
                </a:lnTo>
                <a:lnTo>
                  <a:pt x="600" y="511"/>
                </a:lnTo>
                <a:lnTo>
                  <a:pt x="582" y="537"/>
                </a:lnTo>
                <a:lnTo>
                  <a:pt x="560" y="561"/>
                </a:lnTo>
                <a:lnTo>
                  <a:pt x="537" y="581"/>
                </a:lnTo>
                <a:lnTo>
                  <a:pt x="512" y="601"/>
                </a:lnTo>
                <a:lnTo>
                  <a:pt x="485" y="617"/>
                </a:lnTo>
                <a:lnTo>
                  <a:pt x="457" y="631"/>
                </a:lnTo>
                <a:lnTo>
                  <a:pt x="426" y="642"/>
                </a:lnTo>
                <a:lnTo>
                  <a:pt x="411" y="647"/>
                </a:lnTo>
                <a:lnTo>
                  <a:pt x="395" y="650"/>
                </a:lnTo>
                <a:lnTo>
                  <a:pt x="379" y="654"/>
                </a:lnTo>
                <a:lnTo>
                  <a:pt x="361" y="655"/>
                </a:lnTo>
                <a:lnTo>
                  <a:pt x="345" y="656"/>
                </a:lnTo>
                <a:lnTo>
                  <a:pt x="328" y="656"/>
                </a:lnTo>
                <a:lnTo>
                  <a:pt x="328" y="656"/>
                </a:lnTo>
                <a:close/>
                <a:moveTo>
                  <a:pt x="328" y="37"/>
                </a:moveTo>
                <a:lnTo>
                  <a:pt x="328" y="37"/>
                </a:lnTo>
                <a:lnTo>
                  <a:pt x="298" y="39"/>
                </a:lnTo>
                <a:lnTo>
                  <a:pt x="270" y="43"/>
                </a:lnTo>
                <a:lnTo>
                  <a:pt x="242" y="51"/>
                </a:lnTo>
                <a:lnTo>
                  <a:pt x="215" y="60"/>
                </a:lnTo>
                <a:lnTo>
                  <a:pt x="189" y="72"/>
                </a:lnTo>
                <a:lnTo>
                  <a:pt x="165" y="87"/>
                </a:lnTo>
                <a:lnTo>
                  <a:pt x="144" y="103"/>
                </a:lnTo>
                <a:lnTo>
                  <a:pt x="122" y="122"/>
                </a:lnTo>
                <a:lnTo>
                  <a:pt x="103" y="143"/>
                </a:lnTo>
                <a:lnTo>
                  <a:pt x="87" y="165"/>
                </a:lnTo>
                <a:lnTo>
                  <a:pt x="73" y="189"/>
                </a:lnTo>
                <a:lnTo>
                  <a:pt x="61" y="215"/>
                </a:lnTo>
                <a:lnTo>
                  <a:pt x="50" y="241"/>
                </a:lnTo>
                <a:lnTo>
                  <a:pt x="43" y="270"/>
                </a:lnTo>
                <a:lnTo>
                  <a:pt x="39" y="298"/>
                </a:lnTo>
                <a:lnTo>
                  <a:pt x="38" y="329"/>
                </a:lnTo>
                <a:lnTo>
                  <a:pt x="38" y="329"/>
                </a:lnTo>
                <a:lnTo>
                  <a:pt x="39" y="358"/>
                </a:lnTo>
                <a:lnTo>
                  <a:pt x="43" y="386"/>
                </a:lnTo>
                <a:lnTo>
                  <a:pt x="50" y="415"/>
                </a:lnTo>
                <a:lnTo>
                  <a:pt x="61" y="441"/>
                </a:lnTo>
                <a:lnTo>
                  <a:pt x="73" y="467"/>
                </a:lnTo>
                <a:lnTo>
                  <a:pt x="87" y="491"/>
                </a:lnTo>
                <a:lnTo>
                  <a:pt x="103" y="513"/>
                </a:lnTo>
                <a:lnTo>
                  <a:pt x="122" y="534"/>
                </a:lnTo>
                <a:lnTo>
                  <a:pt x="144" y="553"/>
                </a:lnTo>
                <a:lnTo>
                  <a:pt x="165" y="569"/>
                </a:lnTo>
                <a:lnTo>
                  <a:pt x="189" y="584"/>
                </a:lnTo>
                <a:lnTo>
                  <a:pt x="215" y="596"/>
                </a:lnTo>
                <a:lnTo>
                  <a:pt x="242" y="607"/>
                </a:lnTo>
                <a:lnTo>
                  <a:pt x="270" y="613"/>
                </a:lnTo>
                <a:lnTo>
                  <a:pt x="298" y="617"/>
                </a:lnTo>
                <a:lnTo>
                  <a:pt x="328" y="619"/>
                </a:lnTo>
                <a:lnTo>
                  <a:pt x="328" y="619"/>
                </a:lnTo>
                <a:lnTo>
                  <a:pt x="359" y="617"/>
                </a:lnTo>
                <a:lnTo>
                  <a:pt x="387" y="613"/>
                </a:lnTo>
                <a:lnTo>
                  <a:pt x="415" y="607"/>
                </a:lnTo>
                <a:lnTo>
                  <a:pt x="442" y="596"/>
                </a:lnTo>
                <a:lnTo>
                  <a:pt x="468" y="584"/>
                </a:lnTo>
                <a:lnTo>
                  <a:pt x="492" y="569"/>
                </a:lnTo>
                <a:lnTo>
                  <a:pt x="513" y="553"/>
                </a:lnTo>
                <a:lnTo>
                  <a:pt x="535" y="534"/>
                </a:lnTo>
                <a:lnTo>
                  <a:pt x="553" y="513"/>
                </a:lnTo>
                <a:lnTo>
                  <a:pt x="570" y="491"/>
                </a:lnTo>
                <a:lnTo>
                  <a:pt x="584" y="467"/>
                </a:lnTo>
                <a:lnTo>
                  <a:pt x="596" y="441"/>
                </a:lnTo>
                <a:lnTo>
                  <a:pt x="606" y="415"/>
                </a:lnTo>
                <a:lnTo>
                  <a:pt x="614" y="386"/>
                </a:lnTo>
                <a:lnTo>
                  <a:pt x="618" y="358"/>
                </a:lnTo>
                <a:lnTo>
                  <a:pt x="619" y="329"/>
                </a:lnTo>
                <a:lnTo>
                  <a:pt x="619" y="329"/>
                </a:lnTo>
                <a:lnTo>
                  <a:pt x="618" y="298"/>
                </a:lnTo>
                <a:lnTo>
                  <a:pt x="614" y="270"/>
                </a:lnTo>
                <a:lnTo>
                  <a:pt x="606" y="241"/>
                </a:lnTo>
                <a:lnTo>
                  <a:pt x="596" y="215"/>
                </a:lnTo>
                <a:lnTo>
                  <a:pt x="584" y="189"/>
                </a:lnTo>
                <a:lnTo>
                  <a:pt x="570" y="165"/>
                </a:lnTo>
                <a:lnTo>
                  <a:pt x="553" y="143"/>
                </a:lnTo>
                <a:lnTo>
                  <a:pt x="535" y="122"/>
                </a:lnTo>
                <a:lnTo>
                  <a:pt x="513" y="103"/>
                </a:lnTo>
                <a:lnTo>
                  <a:pt x="492" y="87"/>
                </a:lnTo>
                <a:lnTo>
                  <a:pt x="468" y="72"/>
                </a:lnTo>
                <a:lnTo>
                  <a:pt x="442" y="60"/>
                </a:lnTo>
                <a:lnTo>
                  <a:pt x="415" y="51"/>
                </a:lnTo>
                <a:lnTo>
                  <a:pt x="387" y="43"/>
                </a:lnTo>
                <a:lnTo>
                  <a:pt x="359" y="39"/>
                </a:lnTo>
                <a:lnTo>
                  <a:pt x="328" y="37"/>
                </a:lnTo>
                <a:lnTo>
                  <a:pt x="328" y="37"/>
                </a:lnTo>
                <a:close/>
              </a:path>
            </a:pathLst>
          </a:custGeom>
          <a:solidFill>
            <a:schemeClr val="tx2"/>
          </a:solidFill>
          <a:ln w="9525">
            <a:noFill/>
            <a:round/>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6075B1"/>
                </a:solidFill>
                <a:effectLst/>
                <a:uLnTx/>
                <a:uFillTx/>
                <a:latin typeface="Arial" panose="020B0604020202020204" pitchFamily="34" charset="0"/>
                <a:cs typeface="Arial" panose="020B0604020202020204" pitchFamily="34" charset="0"/>
              </a:rPr>
              <a:t>1</a:t>
            </a:r>
          </a:p>
        </p:txBody>
      </p:sp>
      <p:sp>
        <p:nvSpPr>
          <p:cNvPr id="25" name="Rectangle 24">
            <a:extLst>
              <a:ext uri="{FF2B5EF4-FFF2-40B4-BE49-F238E27FC236}">
                <a16:creationId xmlns:a16="http://schemas.microsoft.com/office/drawing/2014/main" id="{4B4E7F24-AECD-0C3C-6452-7A672D31167B}"/>
              </a:ext>
            </a:extLst>
          </p:cNvPr>
          <p:cNvSpPr/>
          <p:nvPr/>
        </p:nvSpPr>
        <p:spPr>
          <a:xfrm>
            <a:off x="4617840" y="1262134"/>
            <a:ext cx="7430428" cy="646331"/>
          </a:xfrm>
          <a:prstGeom prst="rect">
            <a:avLst/>
          </a:prstGeom>
          <a:no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pPr lvl="0">
              <a:defRPr/>
            </a:pPr>
            <a:r>
              <a:rPr lang="en-US" sz="1800" b="1" dirty="0">
                <a:solidFill>
                  <a:schemeClr val="tx1"/>
                </a:solidFill>
                <a:latin typeface="Arial" panose="020B0604020202020204" pitchFamily="34" charset="0"/>
                <a:cs typeface="Arial" panose="020B0604020202020204" pitchFamily="34" charset="0"/>
              </a:rPr>
              <a:t>I receive my MassHealth renewal </a:t>
            </a:r>
            <a:r>
              <a:rPr lang="en-US" sz="1800" dirty="0">
                <a:solidFill>
                  <a:schemeClr val="tx1"/>
                </a:solidFill>
                <a:latin typeface="Arial" panose="020B0604020202020204" pitchFamily="34" charset="0"/>
                <a:cs typeface="Arial" panose="020B0604020202020204" pitchFamily="34" charset="0"/>
              </a:rPr>
              <a:t>form </a:t>
            </a:r>
            <a:r>
              <a:rPr lang="en-US" sz="1800" b="0" dirty="0">
                <a:solidFill>
                  <a:schemeClr val="tx1"/>
                </a:solidFill>
                <a:latin typeface="Arial" panose="020B0604020202020204" pitchFamily="34" charset="0"/>
                <a:cs typeface="Arial" panose="020B0604020202020204" pitchFamily="34" charset="0"/>
              </a:rPr>
              <a:t>in a blue envelope. </a:t>
            </a:r>
            <a:br>
              <a:rPr lang="en-US" sz="1800" b="0" dirty="0">
                <a:solidFill>
                  <a:schemeClr val="tx1"/>
                </a:solidFill>
                <a:latin typeface="Arial" panose="020B0604020202020204" pitchFamily="34" charset="0"/>
                <a:cs typeface="Arial" panose="020B0604020202020204" pitchFamily="34" charset="0"/>
              </a:rPr>
            </a:br>
            <a:r>
              <a:rPr lang="en-US" sz="1800" b="0" dirty="0">
                <a:solidFill>
                  <a:schemeClr val="tx1"/>
                </a:solidFill>
                <a:latin typeface="Arial" panose="020B0604020202020204" pitchFamily="34" charset="0"/>
                <a:cs typeface="Arial" panose="020B0604020202020204" pitchFamily="34" charset="0"/>
              </a:rPr>
              <a:t>I report that I am a student enrolled in a higher education program.</a:t>
            </a:r>
          </a:p>
        </p:txBody>
      </p:sp>
      <p:sp>
        <p:nvSpPr>
          <p:cNvPr id="28" name="Rectangle 27">
            <a:extLst>
              <a:ext uri="{FF2B5EF4-FFF2-40B4-BE49-F238E27FC236}">
                <a16:creationId xmlns:a16="http://schemas.microsoft.com/office/drawing/2014/main" id="{9BE72B5E-F6F2-638C-7093-1283FA04A0CE}"/>
              </a:ext>
              <a:ext uri="{C183D7F6-B498-43B3-948B-1728B52AA6E4}">
                <adec:decorative xmlns:adec="http://schemas.microsoft.com/office/drawing/2017/decorative" val="1"/>
              </a:ext>
            </a:extLst>
          </p:cNvPr>
          <p:cNvSpPr/>
          <p:nvPr/>
        </p:nvSpPr>
        <p:spPr>
          <a:xfrm>
            <a:off x="4617840" y="6265846"/>
            <a:ext cx="7219670" cy="37292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cxnSp>
        <p:nvCxnSpPr>
          <p:cNvPr id="21" name="Straight Arrow Connector 20">
            <a:extLst>
              <a:ext uri="{FF2B5EF4-FFF2-40B4-BE49-F238E27FC236}">
                <a16:creationId xmlns:a16="http://schemas.microsoft.com/office/drawing/2014/main" id="{DB911891-885E-C885-66C2-B1774657C4F7}"/>
              </a:ext>
              <a:ext uri="{C183D7F6-B498-43B3-948B-1728B52AA6E4}">
                <adec:decorative xmlns:adec="http://schemas.microsoft.com/office/drawing/2017/decorative" val="1"/>
              </a:ext>
            </a:extLst>
          </p:cNvPr>
          <p:cNvCxnSpPr>
            <a:cxnSpLocks/>
          </p:cNvCxnSpPr>
          <p:nvPr/>
        </p:nvCxnSpPr>
        <p:spPr>
          <a:xfrm>
            <a:off x="4275165" y="1770846"/>
            <a:ext cx="15014" cy="4541620"/>
          </a:xfrm>
          <a:prstGeom prst="straightConnector1">
            <a:avLst/>
          </a:prstGeom>
          <a:ln w="28575">
            <a:solidFill>
              <a:srgbClr val="A6A6A6"/>
            </a:solidFill>
            <a:tailEnd type="triangle"/>
          </a:ln>
        </p:spPr>
        <p:style>
          <a:lnRef idx="1">
            <a:schemeClr val="accent1"/>
          </a:lnRef>
          <a:fillRef idx="0">
            <a:schemeClr val="accent1"/>
          </a:fillRef>
          <a:effectRef idx="0">
            <a:schemeClr val="accent1"/>
          </a:effectRef>
          <a:fontRef idx="minor">
            <a:schemeClr val="tx1"/>
          </a:fontRef>
        </p:style>
      </p:cxnSp>
      <p:sp>
        <p:nvSpPr>
          <p:cNvPr id="38" name="Freeform 41">
            <a:extLst>
              <a:ext uri="{FF2B5EF4-FFF2-40B4-BE49-F238E27FC236}">
                <a16:creationId xmlns:a16="http://schemas.microsoft.com/office/drawing/2014/main" id="{F33661F3-7478-98AB-7E9A-1D629F5944D3}"/>
              </a:ext>
            </a:extLst>
          </p:cNvPr>
          <p:cNvSpPr>
            <a:spLocks noEditPoints="1"/>
          </p:cNvSpPr>
          <p:nvPr/>
        </p:nvSpPr>
        <p:spPr bwMode="auto">
          <a:xfrm>
            <a:off x="4065026" y="2053530"/>
            <a:ext cx="411480" cy="409414"/>
          </a:xfrm>
          <a:custGeom>
            <a:avLst/>
            <a:gdLst>
              <a:gd name="T0" fmla="*/ 312 w 657"/>
              <a:gd name="T1" fmla="*/ 656 h 656"/>
              <a:gd name="T2" fmla="*/ 262 w 657"/>
              <a:gd name="T3" fmla="*/ 650 h 656"/>
              <a:gd name="T4" fmla="*/ 200 w 657"/>
              <a:gd name="T5" fmla="*/ 631 h 656"/>
              <a:gd name="T6" fmla="*/ 120 w 657"/>
              <a:gd name="T7" fmla="*/ 581 h 656"/>
              <a:gd name="T8" fmla="*/ 56 w 657"/>
              <a:gd name="T9" fmla="*/ 511 h 656"/>
              <a:gd name="T10" fmla="*/ 15 w 657"/>
              <a:gd name="T11" fmla="*/ 425 h 656"/>
              <a:gd name="T12" fmla="*/ 4 w 657"/>
              <a:gd name="T13" fmla="*/ 378 h 656"/>
              <a:gd name="T14" fmla="*/ 0 w 657"/>
              <a:gd name="T15" fmla="*/ 329 h 656"/>
              <a:gd name="T16" fmla="*/ 1 w 657"/>
              <a:gd name="T17" fmla="*/ 295 h 656"/>
              <a:gd name="T18" fmla="*/ 9 w 657"/>
              <a:gd name="T19" fmla="*/ 247 h 656"/>
              <a:gd name="T20" fmla="*/ 39 w 657"/>
              <a:gd name="T21" fmla="*/ 172 h 656"/>
              <a:gd name="T22" fmla="*/ 95 w 657"/>
              <a:gd name="T23" fmla="*/ 96 h 656"/>
              <a:gd name="T24" fmla="*/ 172 w 657"/>
              <a:gd name="T25" fmla="*/ 39 h 656"/>
              <a:gd name="T26" fmla="*/ 246 w 657"/>
              <a:gd name="T27" fmla="*/ 10 h 656"/>
              <a:gd name="T28" fmla="*/ 294 w 657"/>
              <a:gd name="T29" fmla="*/ 1 h 656"/>
              <a:gd name="T30" fmla="*/ 328 w 657"/>
              <a:gd name="T31" fmla="*/ 0 h 656"/>
              <a:gd name="T32" fmla="*/ 379 w 657"/>
              <a:gd name="T33" fmla="*/ 4 h 656"/>
              <a:gd name="T34" fmla="*/ 426 w 657"/>
              <a:gd name="T35" fmla="*/ 14 h 656"/>
              <a:gd name="T36" fmla="*/ 512 w 657"/>
              <a:gd name="T37" fmla="*/ 56 h 656"/>
              <a:gd name="T38" fmla="*/ 582 w 657"/>
              <a:gd name="T39" fmla="*/ 119 h 656"/>
              <a:gd name="T40" fmla="*/ 631 w 657"/>
              <a:gd name="T41" fmla="*/ 200 h 656"/>
              <a:gd name="T42" fmla="*/ 650 w 657"/>
              <a:gd name="T43" fmla="*/ 262 h 656"/>
              <a:gd name="T44" fmla="*/ 657 w 657"/>
              <a:gd name="T45" fmla="*/ 311 h 656"/>
              <a:gd name="T46" fmla="*/ 657 w 657"/>
              <a:gd name="T47" fmla="*/ 345 h 656"/>
              <a:gd name="T48" fmla="*/ 650 w 657"/>
              <a:gd name="T49" fmla="*/ 394 h 656"/>
              <a:gd name="T50" fmla="*/ 631 w 657"/>
              <a:gd name="T51" fmla="*/ 456 h 656"/>
              <a:gd name="T52" fmla="*/ 582 w 657"/>
              <a:gd name="T53" fmla="*/ 537 h 656"/>
              <a:gd name="T54" fmla="*/ 512 w 657"/>
              <a:gd name="T55" fmla="*/ 601 h 656"/>
              <a:gd name="T56" fmla="*/ 426 w 657"/>
              <a:gd name="T57" fmla="*/ 642 h 656"/>
              <a:gd name="T58" fmla="*/ 379 w 657"/>
              <a:gd name="T59" fmla="*/ 654 h 656"/>
              <a:gd name="T60" fmla="*/ 328 w 657"/>
              <a:gd name="T61" fmla="*/ 656 h 656"/>
              <a:gd name="T62" fmla="*/ 328 w 657"/>
              <a:gd name="T63" fmla="*/ 37 h 656"/>
              <a:gd name="T64" fmla="*/ 242 w 657"/>
              <a:gd name="T65" fmla="*/ 51 h 656"/>
              <a:gd name="T66" fmla="*/ 165 w 657"/>
              <a:gd name="T67" fmla="*/ 87 h 656"/>
              <a:gd name="T68" fmla="*/ 103 w 657"/>
              <a:gd name="T69" fmla="*/ 143 h 656"/>
              <a:gd name="T70" fmla="*/ 61 w 657"/>
              <a:gd name="T71" fmla="*/ 215 h 656"/>
              <a:gd name="T72" fmla="*/ 39 w 657"/>
              <a:gd name="T73" fmla="*/ 298 h 656"/>
              <a:gd name="T74" fmla="*/ 39 w 657"/>
              <a:gd name="T75" fmla="*/ 358 h 656"/>
              <a:gd name="T76" fmla="*/ 61 w 657"/>
              <a:gd name="T77" fmla="*/ 441 h 656"/>
              <a:gd name="T78" fmla="*/ 103 w 657"/>
              <a:gd name="T79" fmla="*/ 513 h 656"/>
              <a:gd name="T80" fmla="*/ 165 w 657"/>
              <a:gd name="T81" fmla="*/ 569 h 656"/>
              <a:gd name="T82" fmla="*/ 242 w 657"/>
              <a:gd name="T83" fmla="*/ 607 h 656"/>
              <a:gd name="T84" fmla="*/ 328 w 657"/>
              <a:gd name="T85" fmla="*/ 619 h 656"/>
              <a:gd name="T86" fmla="*/ 387 w 657"/>
              <a:gd name="T87" fmla="*/ 613 h 656"/>
              <a:gd name="T88" fmla="*/ 468 w 657"/>
              <a:gd name="T89" fmla="*/ 584 h 656"/>
              <a:gd name="T90" fmla="*/ 535 w 657"/>
              <a:gd name="T91" fmla="*/ 534 h 656"/>
              <a:gd name="T92" fmla="*/ 584 w 657"/>
              <a:gd name="T93" fmla="*/ 467 h 656"/>
              <a:gd name="T94" fmla="*/ 614 w 657"/>
              <a:gd name="T95" fmla="*/ 386 h 656"/>
              <a:gd name="T96" fmla="*/ 619 w 657"/>
              <a:gd name="T97" fmla="*/ 329 h 656"/>
              <a:gd name="T98" fmla="*/ 606 w 657"/>
              <a:gd name="T99" fmla="*/ 241 h 656"/>
              <a:gd name="T100" fmla="*/ 570 w 657"/>
              <a:gd name="T101" fmla="*/ 165 h 656"/>
              <a:gd name="T102" fmla="*/ 513 w 657"/>
              <a:gd name="T103" fmla="*/ 103 h 656"/>
              <a:gd name="T104" fmla="*/ 442 w 657"/>
              <a:gd name="T105" fmla="*/ 60 h 656"/>
              <a:gd name="T106" fmla="*/ 359 w 657"/>
              <a:gd name="T107" fmla="*/ 39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7" h="656">
                <a:moveTo>
                  <a:pt x="328" y="656"/>
                </a:moveTo>
                <a:lnTo>
                  <a:pt x="328" y="656"/>
                </a:lnTo>
                <a:lnTo>
                  <a:pt x="312" y="656"/>
                </a:lnTo>
                <a:lnTo>
                  <a:pt x="294" y="655"/>
                </a:lnTo>
                <a:lnTo>
                  <a:pt x="278" y="654"/>
                </a:lnTo>
                <a:lnTo>
                  <a:pt x="262" y="650"/>
                </a:lnTo>
                <a:lnTo>
                  <a:pt x="246" y="647"/>
                </a:lnTo>
                <a:lnTo>
                  <a:pt x="231" y="642"/>
                </a:lnTo>
                <a:lnTo>
                  <a:pt x="200" y="631"/>
                </a:lnTo>
                <a:lnTo>
                  <a:pt x="172" y="617"/>
                </a:lnTo>
                <a:lnTo>
                  <a:pt x="145" y="601"/>
                </a:lnTo>
                <a:lnTo>
                  <a:pt x="120" y="581"/>
                </a:lnTo>
                <a:lnTo>
                  <a:pt x="95" y="561"/>
                </a:lnTo>
                <a:lnTo>
                  <a:pt x="75" y="537"/>
                </a:lnTo>
                <a:lnTo>
                  <a:pt x="56" y="511"/>
                </a:lnTo>
                <a:lnTo>
                  <a:pt x="39" y="484"/>
                </a:lnTo>
                <a:lnTo>
                  <a:pt x="26" y="456"/>
                </a:lnTo>
                <a:lnTo>
                  <a:pt x="15" y="425"/>
                </a:lnTo>
                <a:lnTo>
                  <a:pt x="9" y="411"/>
                </a:lnTo>
                <a:lnTo>
                  <a:pt x="7" y="394"/>
                </a:lnTo>
                <a:lnTo>
                  <a:pt x="4" y="378"/>
                </a:lnTo>
                <a:lnTo>
                  <a:pt x="1" y="362"/>
                </a:lnTo>
                <a:lnTo>
                  <a:pt x="0" y="345"/>
                </a:lnTo>
                <a:lnTo>
                  <a:pt x="0" y="329"/>
                </a:lnTo>
                <a:lnTo>
                  <a:pt x="0" y="329"/>
                </a:lnTo>
                <a:lnTo>
                  <a:pt x="0" y="311"/>
                </a:lnTo>
                <a:lnTo>
                  <a:pt x="1" y="295"/>
                </a:lnTo>
                <a:lnTo>
                  <a:pt x="4" y="278"/>
                </a:lnTo>
                <a:lnTo>
                  <a:pt x="7" y="262"/>
                </a:lnTo>
                <a:lnTo>
                  <a:pt x="9" y="247"/>
                </a:lnTo>
                <a:lnTo>
                  <a:pt x="15" y="231"/>
                </a:lnTo>
                <a:lnTo>
                  <a:pt x="26" y="200"/>
                </a:lnTo>
                <a:lnTo>
                  <a:pt x="39" y="172"/>
                </a:lnTo>
                <a:lnTo>
                  <a:pt x="56" y="145"/>
                </a:lnTo>
                <a:lnTo>
                  <a:pt x="75" y="119"/>
                </a:lnTo>
                <a:lnTo>
                  <a:pt x="95" y="96"/>
                </a:lnTo>
                <a:lnTo>
                  <a:pt x="120" y="75"/>
                </a:lnTo>
                <a:lnTo>
                  <a:pt x="145" y="56"/>
                </a:lnTo>
                <a:lnTo>
                  <a:pt x="172" y="39"/>
                </a:lnTo>
                <a:lnTo>
                  <a:pt x="200" y="25"/>
                </a:lnTo>
                <a:lnTo>
                  <a:pt x="231" y="14"/>
                </a:lnTo>
                <a:lnTo>
                  <a:pt x="246" y="10"/>
                </a:lnTo>
                <a:lnTo>
                  <a:pt x="262" y="6"/>
                </a:lnTo>
                <a:lnTo>
                  <a:pt x="278" y="4"/>
                </a:lnTo>
                <a:lnTo>
                  <a:pt x="294" y="1"/>
                </a:lnTo>
                <a:lnTo>
                  <a:pt x="312" y="0"/>
                </a:lnTo>
                <a:lnTo>
                  <a:pt x="328" y="0"/>
                </a:lnTo>
                <a:lnTo>
                  <a:pt x="328" y="0"/>
                </a:lnTo>
                <a:lnTo>
                  <a:pt x="345" y="0"/>
                </a:lnTo>
                <a:lnTo>
                  <a:pt x="361" y="1"/>
                </a:lnTo>
                <a:lnTo>
                  <a:pt x="379" y="4"/>
                </a:lnTo>
                <a:lnTo>
                  <a:pt x="395" y="6"/>
                </a:lnTo>
                <a:lnTo>
                  <a:pt x="411" y="10"/>
                </a:lnTo>
                <a:lnTo>
                  <a:pt x="426" y="14"/>
                </a:lnTo>
                <a:lnTo>
                  <a:pt x="457" y="25"/>
                </a:lnTo>
                <a:lnTo>
                  <a:pt x="485" y="39"/>
                </a:lnTo>
                <a:lnTo>
                  <a:pt x="512" y="56"/>
                </a:lnTo>
                <a:lnTo>
                  <a:pt x="537" y="75"/>
                </a:lnTo>
                <a:lnTo>
                  <a:pt x="560" y="96"/>
                </a:lnTo>
                <a:lnTo>
                  <a:pt x="582" y="119"/>
                </a:lnTo>
                <a:lnTo>
                  <a:pt x="600" y="145"/>
                </a:lnTo>
                <a:lnTo>
                  <a:pt x="618" y="172"/>
                </a:lnTo>
                <a:lnTo>
                  <a:pt x="631" y="200"/>
                </a:lnTo>
                <a:lnTo>
                  <a:pt x="642" y="231"/>
                </a:lnTo>
                <a:lnTo>
                  <a:pt x="647" y="247"/>
                </a:lnTo>
                <a:lnTo>
                  <a:pt x="650" y="262"/>
                </a:lnTo>
                <a:lnTo>
                  <a:pt x="653" y="278"/>
                </a:lnTo>
                <a:lnTo>
                  <a:pt x="656" y="295"/>
                </a:lnTo>
                <a:lnTo>
                  <a:pt x="657" y="311"/>
                </a:lnTo>
                <a:lnTo>
                  <a:pt x="657" y="329"/>
                </a:lnTo>
                <a:lnTo>
                  <a:pt x="657" y="329"/>
                </a:lnTo>
                <a:lnTo>
                  <a:pt x="657" y="345"/>
                </a:lnTo>
                <a:lnTo>
                  <a:pt x="656" y="362"/>
                </a:lnTo>
                <a:lnTo>
                  <a:pt x="653" y="378"/>
                </a:lnTo>
                <a:lnTo>
                  <a:pt x="650" y="394"/>
                </a:lnTo>
                <a:lnTo>
                  <a:pt x="647" y="411"/>
                </a:lnTo>
                <a:lnTo>
                  <a:pt x="642" y="425"/>
                </a:lnTo>
                <a:lnTo>
                  <a:pt x="631" y="456"/>
                </a:lnTo>
                <a:lnTo>
                  <a:pt x="618" y="484"/>
                </a:lnTo>
                <a:lnTo>
                  <a:pt x="600" y="511"/>
                </a:lnTo>
                <a:lnTo>
                  <a:pt x="582" y="537"/>
                </a:lnTo>
                <a:lnTo>
                  <a:pt x="560" y="561"/>
                </a:lnTo>
                <a:lnTo>
                  <a:pt x="537" y="581"/>
                </a:lnTo>
                <a:lnTo>
                  <a:pt x="512" y="601"/>
                </a:lnTo>
                <a:lnTo>
                  <a:pt x="485" y="617"/>
                </a:lnTo>
                <a:lnTo>
                  <a:pt x="457" y="631"/>
                </a:lnTo>
                <a:lnTo>
                  <a:pt x="426" y="642"/>
                </a:lnTo>
                <a:lnTo>
                  <a:pt x="411" y="647"/>
                </a:lnTo>
                <a:lnTo>
                  <a:pt x="395" y="650"/>
                </a:lnTo>
                <a:lnTo>
                  <a:pt x="379" y="654"/>
                </a:lnTo>
                <a:lnTo>
                  <a:pt x="361" y="655"/>
                </a:lnTo>
                <a:lnTo>
                  <a:pt x="345" y="656"/>
                </a:lnTo>
                <a:lnTo>
                  <a:pt x="328" y="656"/>
                </a:lnTo>
                <a:lnTo>
                  <a:pt x="328" y="656"/>
                </a:lnTo>
                <a:close/>
                <a:moveTo>
                  <a:pt x="328" y="37"/>
                </a:moveTo>
                <a:lnTo>
                  <a:pt x="328" y="37"/>
                </a:lnTo>
                <a:lnTo>
                  <a:pt x="298" y="39"/>
                </a:lnTo>
                <a:lnTo>
                  <a:pt x="270" y="43"/>
                </a:lnTo>
                <a:lnTo>
                  <a:pt x="242" y="51"/>
                </a:lnTo>
                <a:lnTo>
                  <a:pt x="215" y="60"/>
                </a:lnTo>
                <a:lnTo>
                  <a:pt x="189" y="72"/>
                </a:lnTo>
                <a:lnTo>
                  <a:pt x="165" y="87"/>
                </a:lnTo>
                <a:lnTo>
                  <a:pt x="144" y="103"/>
                </a:lnTo>
                <a:lnTo>
                  <a:pt x="122" y="122"/>
                </a:lnTo>
                <a:lnTo>
                  <a:pt x="103" y="143"/>
                </a:lnTo>
                <a:lnTo>
                  <a:pt x="87" y="165"/>
                </a:lnTo>
                <a:lnTo>
                  <a:pt x="73" y="189"/>
                </a:lnTo>
                <a:lnTo>
                  <a:pt x="61" y="215"/>
                </a:lnTo>
                <a:lnTo>
                  <a:pt x="50" y="241"/>
                </a:lnTo>
                <a:lnTo>
                  <a:pt x="43" y="270"/>
                </a:lnTo>
                <a:lnTo>
                  <a:pt x="39" y="298"/>
                </a:lnTo>
                <a:lnTo>
                  <a:pt x="38" y="329"/>
                </a:lnTo>
                <a:lnTo>
                  <a:pt x="38" y="329"/>
                </a:lnTo>
                <a:lnTo>
                  <a:pt x="39" y="358"/>
                </a:lnTo>
                <a:lnTo>
                  <a:pt x="43" y="386"/>
                </a:lnTo>
                <a:lnTo>
                  <a:pt x="50" y="415"/>
                </a:lnTo>
                <a:lnTo>
                  <a:pt x="61" y="441"/>
                </a:lnTo>
                <a:lnTo>
                  <a:pt x="73" y="467"/>
                </a:lnTo>
                <a:lnTo>
                  <a:pt x="87" y="491"/>
                </a:lnTo>
                <a:lnTo>
                  <a:pt x="103" y="513"/>
                </a:lnTo>
                <a:lnTo>
                  <a:pt x="122" y="534"/>
                </a:lnTo>
                <a:lnTo>
                  <a:pt x="144" y="553"/>
                </a:lnTo>
                <a:lnTo>
                  <a:pt x="165" y="569"/>
                </a:lnTo>
                <a:lnTo>
                  <a:pt x="189" y="584"/>
                </a:lnTo>
                <a:lnTo>
                  <a:pt x="215" y="596"/>
                </a:lnTo>
                <a:lnTo>
                  <a:pt x="242" y="607"/>
                </a:lnTo>
                <a:lnTo>
                  <a:pt x="270" y="613"/>
                </a:lnTo>
                <a:lnTo>
                  <a:pt x="298" y="617"/>
                </a:lnTo>
                <a:lnTo>
                  <a:pt x="328" y="619"/>
                </a:lnTo>
                <a:lnTo>
                  <a:pt x="328" y="619"/>
                </a:lnTo>
                <a:lnTo>
                  <a:pt x="359" y="617"/>
                </a:lnTo>
                <a:lnTo>
                  <a:pt x="387" y="613"/>
                </a:lnTo>
                <a:lnTo>
                  <a:pt x="415" y="607"/>
                </a:lnTo>
                <a:lnTo>
                  <a:pt x="442" y="596"/>
                </a:lnTo>
                <a:lnTo>
                  <a:pt x="468" y="584"/>
                </a:lnTo>
                <a:lnTo>
                  <a:pt x="492" y="569"/>
                </a:lnTo>
                <a:lnTo>
                  <a:pt x="513" y="553"/>
                </a:lnTo>
                <a:lnTo>
                  <a:pt x="535" y="534"/>
                </a:lnTo>
                <a:lnTo>
                  <a:pt x="553" y="513"/>
                </a:lnTo>
                <a:lnTo>
                  <a:pt x="570" y="491"/>
                </a:lnTo>
                <a:lnTo>
                  <a:pt x="584" y="467"/>
                </a:lnTo>
                <a:lnTo>
                  <a:pt x="596" y="441"/>
                </a:lnTo>
                <a:lnTo>
                  <a:pt x="606" y="415"/>
                </a:lnTo>
                <a:lnTo>
                  <a:pt x="614" y="386"/>
                </a:lnTo>
                <a:lnTo>
                  <a:pt x="618" y="358"/>
                </a:lnTo>
                <a:lnTo>
                  <a:pt x="619" y="329"/>
                </a:lnTo>
                <a:lnTo>
                  <a:pt x="619" y="329"/>
                </a:lnTo>
                <a:lnTo>
                  <a:pt x="618" y="298"/>
                </a:lnTo>
                <a:lnTo>
                  <a:pt x="614" y="270"/>
                </a:lnTo>
                <a:lnTo>
                  <a:pt x="606" y="241"/>
                </a:lnTo>
                <a:lnTo>
                  <a:pt x="596" y="215"/>
                </a:lnTo>
                <a:lnTo>
                  <a:pt x="584" y="189"/>
                </a:lnTo>
                <a:lnTo>
                  <a:pt x="570" y="165"/>
                </a:lnTo>
                <a:lnTo>
                  <a:pt x="553" y="143"/>
                </a:lnTo>
                <a:lnTo>
                  <a:pt x="535" y="122"/>
                </a:lnTo>
                <a:lnTo>
                  <a:pt x="513" y="103"/>
                </a:lnTo>
                <a:lnTo>
                  <a:pt x="492" y="87"/>
                </a:lnTo>
                <a:lnTo>
                  <a:pt x="468" y="72"/>
                </a:lnTo>
                <a:lnTo>
                  <a:pt x="442" y="60"/>
                </a:lnTo>
                <a:lnTo>
                  <a:pt x="415" y="51"/>
                </a:lnTo>
                <a:lnTo>
                  <a:pt x="387" y="43"/>
                </a:lnTo>
                <a:lnTo>
                  <a:pt x="359" y="39"/>
                </a:lnTo>
                <a:lnTo>
                  <a:pt x="328" y="37"/>
                </a:lnTo>
                <a:lnTo>
                  <a:pt x="328" y="37"/>
                </a:lnTo>
                <a:close/>
              </a:path>
            </a:pathLst>
          </a:custGeom>
          <a:solidFill>
            <a:schemeClr val="tx2"/>
          </a:solidFill>
          <a:ln w="9525">
            <a:noFill/>
            <a:round/>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6075B1"/>
                </a:solidFill>
                <a:effectLst/>
                <a:uLnTx/>
                <a:uFillTx/>
                <a:latin typeface="Arial" panose="020B0604020202020204" pitchFamily="34" charset="0"/>
                <a:cs typeface="Arial" panose="020B0604020202020204" pitchFamily="34" charset="0"/>
              </a:rPr>
              <a:t>2</a:t>
            </a:r>
          </a:p>
        </p:txBody>
      </p:sp>
      <p:sp>
        <p:nvSpPr>
          <p:cNvPr id="37" name="Oval 36">
            <a:extLst>
              <a:ext uri="{FF2B5EF4-FFF2-40B4-BE49-F238E27FC236}">
                <a16:creationId xmlns:a16="http://schemas.microsoft.com/office/drawing/2014/main" id="{1645D1ED-2E9E-C88E-A1E0-9156B40BFCD0}"/>
              </a:ext>
              <a:ext uri="{C183D7F6-B498-43B3-948B-1728B52AA6E4}">
                <adec:decorative xmlns:adec="http://schemas.microsoft.com/office/drawing/2017/decorative" val="1"/>
              </a:ext>
            </a:extLst>
          </p:cNvPr>
          <p:cNvSpPr/>
          <p:nvPr/>
        </p:nvSpPr>
        <p:spPr>
          <a:xfrm>
            <a:off x="4107886" y="6171245"/>
            <a:ext cx="411480" cy="41148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2960"/>
              </a:solidFill>
              <a:effectLst/>
              <a:uLnTx/>
              <a:uFillTx/>
              <a:latin typeface="Arial" panose="020B0604020202020204" pitchFamily="34" charset="0"/>
              <a:cs typeface="Arial" panose="020B0604020202020204" pitchFamily="34" charset="0"/>
            </a:endParaRPr>
          </a:p>
        </p:txBody>
      </p:sp>
      <p:sp>
        <p:nvSpPr>
          <p:cNvPr id="26" name="Rectangle 25">
            <a:extLst>
              <a:ext uri="{FF2B5EF4-FFF2-40B4-BE49-F238E27FC236}">
                <a16:creationId xmlns:a16="http://schemas.microsoft.com/office/drawing/2014/main" id="{9D21B946-1ECF-35A9-B1E8-D596B256FAF4}"/>
              </a:ext>
            </a:extLst>
          </p:cNvPr>
          <p:cNvSpPr/>
          <p:nvPr/>
        </p:nvSpPr>
        <p:spPr>
          <a:xfrm>
            <a:off x="4617840" y="1991863"/>
            <a:ext cx="7400400" cy="369332"/>
          </a:xfrm>
          <a:prstGeom prst="rect">
            <a:avLst/>
          </a:prstGeom>
          <a:no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pPr lvl="0">
              <a:defRPr/>
            </a:pPr>
            <a:r>
              <a:rPr lang="en-US" sz="1800" b="1" dirty="0">
                <a:solidFill>
                  <a:schemeClr val="tx1"/>
                </a:solidFill>
                <a:latin typeface="Arial" panose="020B0604020202020204" pitchFamily="34" charset="0"/>
                <a:cs typeface="Arial" panose="020B0604020202020204" pitchFamily="34" charset="0"/>
              </a:rPr>
              <a:t>I complete my renewal </a:t>
            </a:r>
            <a:r>
              <a:rPr lang="en-US" sz="1800" dirty="0">
                <a:solidFill>
                  <a:schemeClr val="tx1"/>
                </a:solidFill>
                <a:latin typeface="Arial" panose="020B0604020202020204" pitchFamily="34" charset="0"/>
                <a:cs typeface="Arial" panose="020B0604020202020204" pitchFamily="34" charset="0"/>
              </a:rPr>
              <a:t>online.</a:t>
            </a:r>
          </a:p>
        </p:txBody>
      </p:sp>
      <p:sp>
        <p:nvSpPr>
          <p:cNvPr id="29" name="Rectangle 28">
            <a:extLst>
              <a:ext uri="{FF2B5EF4-FFF2-40B4-BE49-F238E27FC236}">
                <a16:creationId xmlns:a16="http://schemas.microsoft.com/office/drawing/2014/main" id="{90638421-AAFA-8EEC-2BA9-1CF2E28CE38A}"/>
              </a:ext>
            </a:extLst>
          </p:cNvPr>
          <p:cNvSpPr/>
          <p:nvPr/>
        </p:nvSpPr>
        <p:spPr>
          <a:xfrm>
            <a:off x="4617840" y="2450274"/>
            <a:ext cx="7430428" cy="1200329"/>
          </a:xfrm>
          <a:prstGeom prst="rect">
            <a:avLst/>
          </a:prstGeom>
          <a:no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91440" tIns="45720" rIns="91440" bIns="45720" rtlCol="0" anchor="ctr">
            <a:spAutoFit/>
          </a:bodyPr>
          <a:lstStyle/>
          <a:p>
            <a:pPr lvl="0">
              <a:defRPr/>
            </a:pPr>
            <a:r>
              <a:rPr kumimoji="0" lang="en-US" sz="1800" b="1" i="0" u="sng"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MassHealth Action</a:t>
            </a:r>
            <a:r>
              <a:rPr kumimoji="0" lang="en-US" sz="1800" b="1"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 </a:t>
            </a:r>
            <a:r>
              <a:rPr lang="en-US" sz="1800" b="0" dirty="0">
                <a:solidFill>
                  <a:schemeClr val="tx1"/>
                </a:solidFill>
                <a:latin typeface="Arial" panose="020B0604020202020204" pitchFamily="34" charset="0"/>
                <a:cs typeface="Arial" panose="020B0604020202020204" pitchFamily="34" charset="0"/>
              </a:rPr>
              <a:t>MassHealth reviews my renewal form: </a:t>
            </a:r>
          </a:p>
          <a:p>
            <a:pPr marL="285750" lvl="0" indent="-285750">
              <a:buFont typeface="Arial" panose="020B0604020202020204" pitchFamily="34" charset="0"/>
              <a:buChar char="•"/>
              <a:defRPr/>
            </a:pPr>
            <a:r>
              <a:rPr lang="en-US" sz="1800" b="0" dirty="0">
                <a:solidFill>
                  <a:schemeClr val="tx1"/>
                </a:solidFill>
                <a:latin typeface="Arial" panose="020B0604020202020204" pitchFamily="34" charset="0"/>
                <a:cs typeface="Arial" panose="020B0604020202020204" pitchFamily="34" charset="0"/>
              </a:rPr>
              <a:t>I report that I am a full-time student, but do not provide any related documentation.</a:t>
            </a:r>
          </a:p>
          <a:p>
            <a:pPr marL="285750" lvl="0" indent="-285750">
              <a:buFont typeface="Arial" panose="020B0604020202020204" pitchFamily="34" charset="0"/>
              <a:buChar char="•"/>
              <a:defRPr/>
            </a:pPr>
            <a:r>
              <a:rPr lang="en-US" sz="1800" b="0" dirty="0">
                <a:solidFill>
                  <a:schemeClr val="tx1"/>
                </a:solidFill>
                <a:latin typeface="Arial" panose="020B0604020202020204" pitchFamily="34" charset="0"/>
                <a:cs typeface="Arial" panose="020B0604020202020204" pitchFamily="34" charset="0"/>
              </a:rPr>
              <a:t>I am otherwise eligible for MassHealth.</a:t>
            </a:r>
          </a:p>
        </p:txBody>
      </p:sp>
      <p:sp>
        <p:nvSpPr>
          <p:cNvPr id="55" name="Oval 54">
            <a:extLst>
              <a:ext uri="{FF2B5EF4-FFF2-40B4-BE49-F238E27FC236}">
                <a16:creationId xmlns:a16="http://schemas.microsoft.com/office/drawing/2014/main" id="{78B535C5-91F8-5D55-9003-DE454F1F390C}"/>
              </a:ext>
              <a:ext uri="{C183D7F6-B498-43B3-948B-1728B52AA6E4}">
                <adec:decorative xmlns:adec="http://schemas.microsoft.com/office/drawing/2017/decorative" val="1"/>
              </a:ext>
            </a:extLst>
          </p:cNvPr>
          <p:cNvSpPr/>
          <p:nvPr/>
        </p:nvSpPr>
        <p:spPr>
          <a:xfrm>
            <a:off x="4048351" y="3964780"/>
            <a:ext cx="363470" cy="36381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grpSp>
        <p:nvGrpSpPr>
          <p:cNvPr id="56" name="Graphic 4">
            <a:extLst>
              <a:ext uri="{FF2B5EF4-FFF2-40B4-BE49-F238E27FC236}">
                <a16:creationId xmlns:a16="http://schemas.microsoft.com/office/drawing/2014/main" id="{A6C51EE3-56F7-4C0C-D405-00EE1516CA85}"/>
              </a:ext>
              <a:ext uri="{C183D7F6-B498-43B3-948B-1728B52AA6E4}">
                <adec:decorative xmlns:adec="http://schemas.microsoft.com/office/drawing/2017/decorative" val="1"/>
              </a:ext>
            </a:extLst>
          </p:cNvPr>
          <p:cNvGrpSpPr/>
          <p:nvPr/>
        </p:nvGrpSpPr>
        <p:grpSpPr>
          <a:xfrm>
            <a:off x="4076867" y="2790143"/>
            <a:ext cx="411480" cy="411480"/>
            <a:chOff x="1952125" y="3824168"/>
            <a:chExt cx="362313" cy="361971"/>
          </a:xfrm>
          <a:solidFill>
            <a:srgbClr val="26890D"/>
          </a:solidFill>
        </p:grpSpPr>
        <p:sp>
          <p:nvSpPr>
            <p:cNvPr id="57" name="Graphic 4">
              <a:extLst>
                <a:ext uri="{FF2B5EF4-FFF2-40B4-BE49-F238E27FC236}">
                  <a16:creationId xmlns:a16="http://schemas.microsoft.com/office/drawing/2014/main" id="{8FBCEC64-AE61-3861-E84C-652BAA8BBA10}"/>
                </a:ext>
              </a:extLst>
            </p:cNvPr>
            <p:cNvSpPr/>
            <p:nvPr/>
          </p:nvSpPr>
          <p:spPr>
            <a:xfrm>
              <a:off x="2066507" y="3923119"/>
              <a:ext cx="133549" cy="179389"/>
            </a:xfrm>
            <a:custGeom>
              <a:avLst/>
              <a:gdLst>
                <a:gd name="connsiteX0" fmla="*/ 103517 w 133549"/>
                <a:gd name="connsiteY0" fmla="*/ 8937 h 179389"/>
                <a:gd name="connsiteX1" fmla="*/ 97127 w 133549"/>
                <a:gd name="connsiteY1" fmla="*/ 15321 h 179389"/>
                <a:gd name="connsiteX2" fmla="*/ 36423 w 133549"/>
                <a:gd name="connsiteY2" fmla="*/ 15321 h 179389"/>
                <a:gd name="connsiteX3" fmla="*/ 30033 w 133549"/>
                <a:gd name="connsiteY3" fmla="*/ 8937 h 179389"/>
                <a:gd name="connsiteX4" fmla="*/ 30033 w 133549"/>
                <a:gd name="connsiteY4" fmla="*/ 0 h 179389"/>
                <a:gd name="connsiteX5" fmla="*/ 0 w 133549"/>
                <a:gd name="connsiteY5" fmla="*/ 0 h 179389"/>
                <a:gd name="connsiteX6" fmla="*/ 0 w 133549"/>
                <a:gd name="connsiteY6" fmla="*/ 179390 h 179389"/>
                <a:gd name="connsiteX7" fmla="*/ 133550 w 133549"/>
                <a:gd name="connsiteY7" fmla="*/ 179390 h 179389"/>
                <a:gd name="connsiteX8" fmla="*/ 133550 w 133549"/>
                <a:gd name="connsiteY8" fmla="*/ 0 h 179389"/>
                <a:gd name="connsiteX9" fmla="*/ 103517 w 133549"/>
                <a:gd name="connsiteY9" fmla="*/ 0 h 179389"/>
                <a:gd name="connsiteX10" fmla="*/ 103517 w 133549"/>
                <a:gd name="connsiteY10" fmla="*/ 8937 h 179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3549" h="179389">
                  <a:moveTo>
                    <a:pt x="103517" y="8937"/>
                  </a:moveTo>
                  <a:cubicBezTo>
                    <a:pt x="103517" y="12768"/>
                    <a:pt x="100961" y="15321"/>
                    <a:pt x="97127" y="15321"/>
                  </a:cubicBezTo>
                  <a:lnTo>
                    <a:pt x="36423" y="15321"/>
                  </a:lnTo>
                  <a:cubicBezTo>
                    <a:pt x="32589" y="15321"/>
                    <a:pt x="30033" y="12768"/>
                    <a:pt x="30033" y="8937"/>
                  </a:cubicBezTo>
                  <a:lnTo>
                    <a:pt x="30033" y="0"/>
                  </a:lnTo>
                  <a:lnTo>
                    <a:pt x="0" y="0"/>
                  </a:lnTo>
                  <a:lnTo>
                    <a:pt x="0" y="179390"/>
                  </a:lnTo>
                  <a:lnTo>
                    <a:pt x="133550" y="179390"/>
                  </a:lnTo>
                  <a:lnTo>
                    <a:pt x="133550" y="0"/>
                  </a:lnTo>
                  <a:lnTo>
                    <a:pt x="103517" y="0"/>
                  </a:lnTo>
                  <a:lnTo>
                    <a:pt x="103517" y="8937"/>
                  </a:lnTo>
                  <a:close/>
                </a:path>
              </a:pathLst>
            </a:custGeom>
            <a:solidFill>
              <a:srgbClr val="002060"/>
            </a:solidFill>
            <a:ln w="6390" cap="flat">
              <a:noFill/>
              <a:prstDash val="solid"/>
              <a:miter/>
            </a:ln>
          </p:spPr>
          <p:txBody>
            <a:bodyPr rtlCol="0" anchor="ctr"/>
            <a:lstStyle/>
            <a:p>
              <a:endParaRPr lang="en-US" dirty="0">
                <a:latin typeface="Arial" panose="020B0604020202020204" pitchFamily="34" charset="0"/>
                <a:cs typeface="Arial" panose="020B0604020202020204" pitchFamily="34" charset="0"/>
              </a:endParaRPr>
            </a:p>
          </p:txBody>
        </p:sp>
        <p:sp>
          <p:nvSpPr>
            <p:cNvPr id="58" name="Graphic 4" descr="clipboard">
              <a:extLst>
                <a:ext uri="{FF2B5EF4-FFF2-40B4-BE49-F238E27FC236}">
                  <a16:creationId xmlns:a16="http://schemas.microsoft.com/office/drawing/2014/main" id="{7B78BB94-74C4-678B-846D-57913A652547}"/>
                </a:ext>
              </a:extLst>
            </p:cNvPr>
            <p:cNvSpPr/>
            <p:nvPr/>
          </p:nvSpPr>
          <p:spPr>
            <a:xfrm>
              <a:off x="1952125" y="3824168"/>
              <a:ext cx="362313" cy="361971"/>
            </a:xfrm>
            <a:custGeom>
              <a:avLst/>
              <a:gdLst>
                <a:gd name="connsiteX0" fmla="*/ 261348 w 362313"/>
                <a:gd name="connsiteY0" fmla="*/ 284725 h 361971"/>
                <a:gd name="connsiteX1" fmla="*/ 254958 w 362313"/>
                <a:gd name="connsiteY1" fmla="*/ 291109 h 361971"/>
                <a:gd name="connsiteX2" fmla="*/ 108629 w 362313"/>
                <a:gd name="connsiteY2" fmla="*/ 291109 h 361971"/>
                <a:gd name="connsiteX3" fmla="*/ 102239 w 362313"/>
                <a:gd name="connsiteY3" fmla="*/ 284725 h 361971"/>
                <a:gd name="connsiteX4" fmla="*/ 102239 w 362313"/>
                <a:gd name="connsiteY4" fmla="*/ 92568 h 361971"/>
                <a:gd name="connsiteX5" fmla="*/ 108629 w 362313"/>
                <a:gd name="connsiteY5" fmla="*/ 86184 h 361971"/>
                <a:gd name="connsiteX6" fmla="*/ 145052 w 362313"/>
                <a:gd name="connsiteY6" fmla="*/ 86184 h 361971"/>
                <a:gd name="connsiteX7" fmla="*/ 145052 w 362313"/>
                <a:gd name="connsiteY7" fmla="*/ 76608 h 361971"/>
                <a:gd name="connsiteX8" fmla="*/ 151442 w 362313"/>
                <a:gd name="connsiteY8" fmla="*/ 70224 h 361971"/>
                <a:gd name="connsiteX9" fmla="*/ 212146 w 362313"/>
                <a:gd name="connsiteY9" fmla="*/ 70224 h 361971"/>
                <a:gd name="connsiteX10" fmla="*/ 218536 w 362313"/>
                <a:gd name="connsiteY10" fmla="*/ 76608 h 361971"/>
                <a:gd name="connsiteX11" fmla="*/ 218536 w 362313"/>
                <a:gd name="connsiteY11" fmla="*/ 86184 h 361971"/>
                <a:gd name="connsiteX12" fmla="*/ 254958 w 362313"/>
                <a:gd name="connsiteY12" fmla="*/ 86184 h 361971"/>
                <a:gd name="connsiteX13" fmla="*/ 261348 w 362313"/>
                <a:gd name="connsiteY13" fmla="*/ 92568 h 361971"/>
                <a:gd name="connsiteX14" fmla="*/ 261348 w 362313"/>
                <a:gd name="connsiteY14" fmla="*/ 284725 h 361971"/>
                <a:gd name="connsiteX15" fmla="*/ 181474 w 362313"/>
                <a:gd name="connsiteY15" fmla="*/ 0 h 361971"/>
                <a:gd name="connsiteX16" fmla="*/ 0 w 362313"/>
                <a:gd name="connsiteY16" fmla="*/ 180667 h 361971"/>
                <a:gd name="connsiteX17" fmla="*/ 180835 w 362313"/>
                <a:gd name="connsiteY17" fmla="*/ 361971 h 361971"/>
                <a:gd name="connsiteX18" fmla="*/ 362310 w 362313"/>
                <a:gd name="connsiteY18" fmla="*/ 181305 h 361971"/>
                <a:gd name="connsiteX19" fmla="*/ 362310 w 362313"/>
                <a:gd name="connsiteY19" fmla="*/ 181305 h 361971"/>
                <a:gd name="connsiteX20" fmla="*/ 181474 w 362313"/>
                <a:gd name="connsiteY20" fmla="*/ 0 h 361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62313" h="361971">
                  <a:moveTo>
                    <a:pt x="261348" y="284725"/>
                  </a:moveTo>
                  <a:cubicBezTo>
                    <a:pt x="261348" y="288556"/>
                    <a:pt x="258792" y="291109"/>
                    <a:pt x="254958" y="291109"/>
                  </a:cubicBezTo>
                  <a:lnTo>
                    <a:pt x="108629" y="291109"/>
                  </a:lnTo>
                  <a:cubicBezTo>
                    <a:pt x="104795" y="291109"/>
                    <a:pt x="102239" y="288556"/>
                    <a:pt x="102239" y="284725"/>
                  </a:cubicBezTo>
                  <a:lnTo>
                    <a:pt x="102239" y="92568"/>
                  </a:lnTo>
                  <a:cubicBezTo>
                    <a:pt x="102239" y="88737"/>
                    <a:pt x="104795" y="86184"/>
                    <a:pt x="108629" y="86184"/>
                  </a:cubicBezTo>
                  <a:lnTo>
                    <a:pt x="145052" y="86184"/>
                  </a:lnTo>
                  <a:lnTo>
                    <a:pt x="145052" y="76608"/>
                  </a:lnTo>
                  <a:cubicBezTo>
                    <a:pt x="145052" y="72777"/>
                    <a:pt x="147608" y="70224"/>
                    <a:pt x="151442" y="70224"/>
                  </a:cubicBezTo>
                  <a:lnTo>
                    <a:pt x="212146" y="70224"/>
                  </a:lnTo>
                  <a:cubicBezTo>
                    <a:pt x="215980" y="70224"/>
                    <a:pt x="218536" y="72777"/>
                    <a:pt x="218536" y="76608"/>
                  </a:cubicBezTo>
                  <a:lnTo>
                    <a:pt x="218536" y="86184"/>
                  </a:lnTo>
                  <a:lnTo>
                    <a:pt x="254958" y="86184"/>
                  </a:lnTo>
                  <a:cubicBezTo>
                    <a:pt x="258792" y="86184"/>
                    <a:pt x="261348" y="88737"/>
                    <a:pt x="261348" y="92568"/>
                  </a:cubicBezTo>
                  <a:lnTo>
                    <a:pt x="261348" y="284725"/>
                  </a:lnTo>
                  <a:close/>
                  <a:moveTo>
                    <a:pt x="181474" y="0"/>
                  </a:moveTo>
                  <a:cubicBezTo>
                    <a:pt x="81152" y="0"/>
                    <a:pt x="0" y="81076"/>
                    <a:pt x="0" y="180667"/>
                  </a:cubicBezTo>
                  <a:cubicBezTo>
                    <a:pt x="0" y="280895"/>
                    <a:pt x="81152" y="361971"/>
                    <a:pt x="180835" y="361971"/>
                  </a:cubicBezTo>
                  <a:cubicBezTo>
                    <a:pt x="281157" y="361971"/>
                    <a:pt x="362310" y="280895"/>
                    <a:pt x="362310" y="181305"/>
                  </a:cubicBezTo>
                  <a:cubicBezTo>
                    <a:pt x="362310" y="181305"/>
                    <a:pt x="362310" y="181305"/>
                    <a:pt x="362310" y="181305"/>
                  </a:cubicBezTo>
                  <a:cubicBezTo>
                    <a:pt x="362948" y="81076"/>
                    <a:pt x="281796" y="0"/>
                    <a:pt x="181474" y="0"/>
                  </a:cubicBezTo>
                </a:path>
              </a:pathLst>
            </a:custGeom>
            <a:solidFill>
              <a:srgbClr val="002060"/>
            </a:solidFill>
            <a:ln w="6390" cap="flat">
              <a:noFill/>
              <a:prstDash val="solid"/>
              <a:miter/>
            </a:ln>
          </p:spPr>
          <p:txBody>
            <a:bodyPr rtlCol="0" anchor="ctr"/>
            <a:lstStyle/>
            <a:p>
              <a:endParaRPr lang="en-US" dirty="0">
                <a:latin typeface="Arial" panose="020B0604020202020204" pitchFamily="34" charset="0"/>
                <a:cs typeface="Arial" panose="020B0604020202020204" pitchFamily="34" charset="0"/>
              </a:endParaRPr>
            </a:p>
          </p:txBody>
        </p:sp>
        <p:sp>
          <p:nvSpPr>
            <p:cNvPr id="59" name="Graphic 4">
              <a:extLst>
                <a:ext uri="{FF2B5EF4-FFF2-40B4-BE49-F238E27FC236}">
                  <a16:creationId xmlns:a16="http://schemas.microsoft.com/office/drawing/2014/main" id="{714D8E83-5D23-B4A1-5CCE-8DA3D3C0EBF9}"/>
                </a:ext>
              </a:extLst>
            </p:cNvPr>
            <p:cNvSpPr/>
            <p:nvPr/>
          </p:nvSpPr>
          <p:spPr>
            <a:xfrm>
              <a:off x="2109957" y="3907798"/>
              <a:ext cx="47924" cy="17875"/>
            </a:xfrm>
            <a:custGeom>
              <a:avLst/>
              <a:gdLst>
                <a:gd name="connsiteX0" fmla="*/ 0 w 47924"/>
                <a:gd name="connsiteY0" fmla="*/ 0 h 17875"/>
                <a:gd name="connsiteX1" fmla="*/ 47925 w 47924"/>
                <a:gd name="connsiteY1" fmla="*/ 0 h 17875"/>
                <a:gd name="connsiteX2" fmla="*/ 47925 w 47924"/>
                <a:gd name="connsiteY2" fmla="*/ 17875 h 17875"/>
                <a:gd name="connsiteX3" fmla="*/ 0 w 47924"/>
                <a:gd name="connsiteY3" fmla="*/ 17875 h 17875"/>
              </a:gdLst>
              <a:ahLst/>
              <a:cxnLst>
                <a:cxn ang="0">
                  <a:pos x="connsiteX0" y="connsiteY0"/>
                </a:cxn>
                <a:cxn ang="0">
                  <a:pos x="connsiteX1" y="connsiteY1"/>
                </a:cxn>
                <a:cxn ang="0">
                  <a:pos x="connsiteX2" y="connsiteY2"/>
                </a:cxn>
                <a:cxn ang="0">
                  <a:pos x="connsiteX3" y="connsiteY3"/>
                </a:cxn>
              </a:cxnLst>
              <a:rect l="l" t="t" r="r" b="b"/>
              <a:pathLst>
                <a:path w="47924" h="17875">
                  <a:moveTo>
                    <a:pt x="0" y="0"/>
                  </a:moveTo>
                  <a:lnTo>
                    <a:pt x="47925" y="0"/>
                  </a:lnTo>
                  <a:lnTo>
                    <a:pt x="47925" y="17875"/>
                  </a:lnTo>
                  <a:lnTo>
                    <a:pt x="0" y="17875"/>
                  </a:lnTo>
                  <a:close/>
                </a:path>
              </a:pathLst>
            </a:custGeom>
            <a:solidFill>
              <a:schemeClr val="tx2"/>
            </a:solidFill>
            <a:ln w="6390" cap="flat">
              <a:noFill/>
              <a:prstDash val="solid"/>
              <a:miter/>
            </a:ln>
          </p:spPr>
          <p:txBody>
            <a:bodyPr rtlCol="0" anchor="ctr"/>
            <a:lstStyle/>
            <a:p>
              <a:endParaRPr lang="en-US" dirty="0">
                <a:latin typeface="Arial" panose="020B0604020202020204" pitchFamily="34" charset="0"/>
                <a:cs typeface="Arial" panose="020B0604020202020204" pitchFamily="34" charset="0"/>
              </a:endParaRPr>
            </a:p>
          </p:txBody>
        </p:sp>
      </p:grpSp>
      <p:sp>
        <p:nvSpPr>
          <p:cNvPr id="34" name="Freeform 41" descr="3">
            <a:extLst>
              <a:ext uri="{FF2B5EF4-FFF2-40B4-BE49-F238E27FC236}">
                <a16:creationId xmlns:a16="http://schemas.microsoft.com/office/drawing/2014/main" id="{0F87051B-6C45-3B2F-D643-1B53B3316FBE}"/>
              </a:ext>
            </a:extLst>
          </p:cNvPr>
          <p:cNvSpPr>
            <a:spLocks noEditPoints="1"/>
          </p:cNvSpPr>
          <p:nvPr/>
        </p:nvSpPr>
        <p:spPr bwMode="auto">
          <a:xfrm>
            <a:off x="4069425" y="3952915"/>
            <a:ext cx="411480" cy="411480"/>
          </a:xfrm>
          <a:custGeom>
            <a:avLst/>
            <a:gdLst>
              <a:gd name="T0" fmla="*/ 312 w 657"/>
              <a:gd name="T1" fmla="*/ 656 h 656"/>
              <a:gd name="T2" fmla="*/ 262 w 657"/>
              <a:gd name="T3" fmla="*/ 650 h 656"/>
              <a:gd name="T4" fmla="*/ 200 w 657"/>
              <a:gd name="T5" fmla="*/ 631 h 656"/>
              <a:gd name="T6" fmla="*/ 120 w 657"/>
              <a:gd name="T7" fmla="*/ 581 h 656"/>
              <a:gd name="T8" fmla="*/ 56 w 657"/>
              <a:gd name="T9" fmla="*/ 511 h 656"/>
              <a:gd name="T10" fmla="*/ 15 w 657"/>
              <a:gd name="T11" fmla="*/ 425 h 656"/>
              <a:gd name="T12" fmla="*/ 4 w 657"/>
              <a:gd name="T13" fmla="*/ 378 h 656"/>
              <a:gd name="T14" fmla="*/ 0 w 657"/>
              <a:gd name="T15" fmla="*/ 329 h 656"/>
              <a:gd name="T16" fmla="*/ 1 w 657"/>
              <a:gd name="T17" fmla="*/ 295 h 656"/>
              <a:gd name="T18" fmla="*/ 9 w 657"/>
              <a:gd name="T19" fmla="*/ 247 h 656"/>
              <a:gd name="T20" fmla="*/ 39 w 657"/>
              <a:gd name="T21" fmla="*/ 172 h 656"/>
              <a:gd name="T22" fmla="*/ 95 w 657"/>
              <a:gd name="T23" fmla="*/ 96 h 656"/>
              <a:gd name="T24" fmla="*/ 172 w 657"/>
              <a:gd name="T25" fmla="*/ 39 h 656"/>
              <a:gd name="T26" fmla="*/ 246 w 657"/>
              <a:gd name="T27" fmla="*/ 10 h 656"/>
              <a:gd name="T28" fmla="*/ 294 w 657"/>
              <a:gd name="T29" fmla="*/ 1 h 656"/>
              <a:gd name="T30" fmla="*/ 328 w 657"/>
              <a:gd name="T31" fmla="*/ 0 h 656"/>
              <a:gd name="T32" fmla="*/ 379 w 657"/>
              <a:gd name="T33" fmla="*/ 4 h 656"/>
              <a:gd name="T34" fmla="*/ 426 w 657"/>
              <a:gd name="T35" fmla="*/ 14 h 656"/>
              <a:gd name="T36" fmla="*/ 512 w 657"/>
              <a:gd name="T37" fmla="*/ 56 h 656"/>
              <a:gd name="T38" fmla="*/ 582 w 657"/>
              <a:gd name="T39" fmla="*/ 119 h 656"/>
              <a:gd name="T40" fmla="*/ 631 w 657"/>
              <a:gd name="T41" fmla="*/ 200 h 656"/>
              <a:gd name="T42" fmla="*/ 650 w 657"/>
              <a:gd name="T43" fmla="*/ 262 h 656"/>
              <a:gd name="T44" fmla="*/ 657 w 657"/>
              <a:gd name="T45" fmla="*/ 311 h 656"/>
              <a:gd name="T46" fmla="*/ 657 w 657"/>
              <a:gd name="T47" fmla="*/ 345 h 656"/>
              <a:gd name="T48" fmla="*/ 650 w 657"/>
              <a:gd name="T49" fmla="*/ 394 h 656"/>
              <a:gd name="T50" fmla="*/ 631 w 657"/>
              <a:gd name="T51" fmla="*/ 456 h 656"/>
              <a:gd name="T52" fmla="*/ 582 w 657"/>
              <a:gd name="T53" fmla="*/ 537 h 656"/>
              <a:gd name="T54" fmla="*/ 512 w 657"/>
              <a:gd name="T55" fmla="*/ 601 h 656"/>
              <a:gd name="T56" fmla="*/ 426 w 657"/>
              <a:gd name="T57" fmla="*/ 642 h 656"/>
              <a:gd name="T58" fmla="*/ 379 w 657"/>
              <a:gd name="T59" fmla="*/ 654 h 656"/>
              <a:gd name="T60" fmla="*/ 328 w 657"/>
              <a:gd name="T61" fmla="*/ 656 h 656"/>
              <a:gd name="T62" fmla="*/ 328 w 657"/>
              <a:gd name="T63" fmla="*/ 37 h 656"/>
              <a:gd name="T64" fmla="*/ 242 w 657"/>
              <a:gd name="T65" fmla="*/ 51 h 656"/>
              <a:gd name="T66" fmla="*/ 165 w 657"/>
              <a:gd name="T67" fmla="*/ 87 h 656"/>
              <a:gd name="T68" fmla="*/ 103 w 657"/>
              <a:gd name="T69" fmla="*/ 143 h 656"/>
              <a:gd name="T70" fmla="*/ 61 w 657"/>
              <a:gd name="T71" fmla="*/ 215 h 656"/>
              <a:gd name="T72" fmla="*/ 39 w 657"/>
              <a:gd name="T73" fmla="*/ 298 h 656"/>
              <a:gd name="T74" fmla="*/ 39 w 657"/>
              <a:gd name="T75" fmla="*/ 358 h 656"/>
              <a:gd name="T76" fmla="*/ 61 w 657"/>
              <a:gd name="T77" fmla="*/ 441 h 656"/>
              <a:gd name="T78" fmla="*/ 103 w 657"/>
              <a:gd name="T79" fmla="*/ 513 h 656"/>
              <a:gd name="T80" fmla="*/ 165 w 657"/>
              <a:gd name="T81" fmla="*/ 569 h 656"/>
              <a:gd name="T82" fmla="*/ 242 w 657"/>
              <a:gd name="T83" fmla="*/ 607 h 656"/>
              <a:gd name="T84" fmla="*/ 328 w 657"/>
              <a:gd name="T85" fmla="*/ 619 h 656"/>
              <a:gd name="T86" fmla="*/ 387 w 657"/>
              <a:gd name="T87" fmla="*/ 613 h 656"/>
              <a:gd name="T88" fmla="*/ 468 w 657"/>
              <a:gd name="T89" fmla="*/ 584 h 656"/>
              <a:gd name="T90" fmla="*/ 535 w 657"/>
              <a:gd name="T91" fmla="*/ 534 h 656"/>
              <a:gd name="T92" fmla="*/ 584 w 657"/>
              <a:gd name="T93" fmla="*/ 467 h 656"/>
              <a:gd name="T94" fmla="*/ 614 w 657"/>
              <a:gd name="T95" fmla="*/ 386 h 656"/>
              <a:gd name="T96" fmla="*/ 619 w 657"/>
              <a:gd name="T97" fmla="*/ 329 h 656"/>
              <a:gd name="T98" fmla="*/ 606 w 657"/>
              <a:gd name="T99" fmla="*/ 241 h 656"/>
              <a:gd name="T100" fmla="*/ 570 w 657"/>
              <a:gd name="T101" fmla="*/ 165 h 656"/>
              <a:gd name="T102" fmla="*/ 513 w 657"/>
              <a:gd name="T103" fmla="*/ 103 h 656"/>
              <a:gd name="T104" fmla="*/ 442 w 657"/>
              <a:gd name="T105" fmla="*/ 60 h 656"/>
              <a:gd name="T106" fmla="*/ 359 w 657"/>
              <a:gd name="T107" fmla="*/ 39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7" h="656">
                <a:moveTo>
                  <a:pt x="328" y="656"/>
                </a:moveTo>
                <a:lnTo>
                  <a:pt x="328" y="656"/>
                </a:lnTo>
                <a:lnTo>
                  <a:pt x="312" y="656"/>
                </a:lnTo>
                <a:lnTo>
                  <a:pt x="294" y="655"/>
                </a:lnTo>
                <a:lnTo>
                  <a:pt x="278" y="654"/>
                </a:lnTo>
                <a:lnTo>
                  <a:pt x="262" y="650"/>
                </a:lnTo>
                <a:lnTo>
                  <a:pt x="246" y="647"/>
                </a:lnTo>
                <a:lnTo>
                  <a:pt x="231" y="642"/>
                </a:lnTo>
                <a:lnTo>
                  <a:pt x="200" y="631"/>
                </a:lnTo>
                <a:lnTo>
                  <a:pt x="172" y="617"/>
                </a:lnTo>
                <a:lnTo>
                  <a:pt x="145" y="601"/>
                </a:lnTo>
                <a:lnTo>
                  <a:pt x="120" y="581"/>
                </a:lnTo>
                <a:lnTo>
                  <a:pt x="95" y="561"/>
                </a:lnTo>
                <a:lnTo>
                  <a:pt x="75" y="537"/>
                </a:lnTo>
                <a:lnTo>
                  <a:pt x="56" y="511"/>
                </a:lnTo>
                <a:lnTo>
                  <a:pt x="39" y="484"/>
                </a:lnTo>
                <a:lnTo>
                  <a:pt x="26" y="456"/>
                </a:lnTo>
                <a:lnTo>
                  <a:pt x="15" y="425"/>
                </a:lnTo>
                <a:lnTo>
                  <a:pt x="9" y="411"/>
                </a:lnTo>
                <a:lnTo>
                  <a:pt x="7" y="394"/>
                </a:lnTo>
                <a:lnTo>
                  <a:pt x="4" y="378"/>
                </a:lnTo>
                <a:lnTo>
                  <a:pt x="1" y="362"/>
                </a:lnTo>
                <a:lnTo>
                  <a:pt x="0" y="345"/>
                </a:lnTo>
                <a:lnTo>
                  <a:pt x="0" y="329"/>
                </a:lnTo>
                <a:lnTo>
                  <a:pt x="0" y="329"/>
                </a:lnTo>
                <a:lnTo>
                  <a:pt x="0" y="311"/>
                </a:lnTo>
                <a:lnTo>
                  <a:pt x="1" y="295"/>
                </a:lnTo>
                <a:lnTo>
                  <a:pt x="4" y="278"/>
                </a:lnTo>
                <a:lnTo>
                  <a:pt x="7" y="262"/>
                </a:lnTo>
                <a:lnTo>
                  <a:pt x="9" y="247"/>
                </a:lnTo>
                <a:lnTo>
                  <a:pt x="15" y="231"/>
                </a:lnTo>
                <a:lnTo>
                  <a:pt x="26" y="200"/>
                </a:lnTo>
                <a:lnTo>
                  <a:pt x="39" y="172"/>
                </a:lnTo>
                <a:lnTo>
                  <a:pt x="56" y="145"/>
                </a:lnTo>
                <a:lnTo>
                  <a:pt x="75" y="119"/>
                </a:lnTo>
                <a:lnTo>
                  <a:pt x="95" y="96"/>
                </a:lnTo>
                <a:lnTo>
                  <a:pt x="120" y="75"/>
                </a:lnTo>
                <a:lnTo>
                  <a:pt x="145" y="56"/>
                </a:lnTo>
                <a:lnTo>
                  <a:pt x="172" y="39"/>
                </a:lnTo>
                <a:lnTo>
                  <a:pt x="200" y="25"/>
                </a:lnTo>
                <a:lnTo>
                  <a:pt x="231" y="14"/>
                </a:lnTo>
                <a:lnTo>
                  <a:pt x="246" y="10"/>
                </a:lnTo>
                <a:lnTo>
                  <a:pt x="262" y="6"/>
                </a:lnTo>
                <a:lnTo>
                  <a:pt x="278" y="4"/>
                </a:lnTo>
                <a:lnTo>
                  <a:pt x="294" y="1"/>
                </a:lnTo>
                <a:lnTo>
                  <a:pt x="312" y="0"/>
                </a:lnTo>
                <a:lnTo>
                  <a:pt x="328" y="0"/>
                </a:lnTo>
                <a:lnTo>
                  <a:pt x="328" y="0"/>
                </a:lnTo>
                <a:lnTo>
                  <a:pt x="345" y="0"/>
                </a:lnTo>
                <a:lnTo>
                  <a:pt x="361" y="1"/>
                </a:lnTo>
                <a:lnTo>
                  <a:pt x="379" y="4"/>
                </a:lnTo>
                <a:lnTo>
                  <a:pt x="395" y="6"/>
                </a:lnTo>
                <a:lnTo>
                  <a:pt x="411" y="10"/>
                </a:lnTo>
                <a:lnTo>
                  <a:pt x="426" y="14"/>
                </a:lnTo>
                <a:lnTo>
                  <a:pt x="457" y="25"/>
                </a:lnTo>
                <a:lnTo>
                  <a:pt x="485" y="39"/>
                </a:lnTo>
                <a:lnTo>
                  <a:pt x="512" y="56"/>
                </a:lnTo>
                <a:lnTo>
                  <a:pt x="537" y="75"/>
                </a:lnTo>
                <a:lnTo>
                  <a:pt x="560" y="96"/>
                </a:lnTo>
                <a:lnTo>
                  <a:pt x="582" y="119"/>
                </a:lnTo>
                <a:lnTo>
                  <a:pt x="600" y="145"/>
                </a:lnTo>
                <a:lnTo>
                  <a:pt x="618" y="172"/>
                </a:lnTo>
                <a:lnTo>
                  <a:pt x="631" y="200"/>
                </a:lnTo>
                <a:lnTo>
                  <a:pt x="642" y="231"/>
                </a:lnTo>
                <a:lnTo>
                  <a:pt x="647" y="247"/>
                </a:lnTo>
                <a:lnTo>
                  <a:pt x="650" y="262"/>
                </a:lnTo>
                <a:lnTo>
                  <a:pt x="653" y="278"/>
                </a:lnTo>
                <a:lnTo>
                  <a:pt x="656" y="295"/>
                </a:lnTo>
                <a:lnTo>
                  <a:pt x="657" y="311"/>
                </a:lnTo>
                <a:lnTo>
                  <a:pt x="657" y="329"/>
                </a:lnTo>
                <a:lnTo>
                  <a:pt x="657" y="329"/>
                </a:lnTo>
                <a:lnTo>
                  <a:pt x="657" y="345"/>
                </a:lnTo>
                <a:lnTo>
                  <a:pt x="656" y="362"/>
                </a:lnTo>
                <a:lnTo>
                  <a:pt x="653" y="378"/>
                </a:lnTo>
                <a:lnTo>
                  <a:pt x="650" y="394"/>
                </a:lnTo>
                <a:lnTo>
                  <a:pt x="647" y="411"/>
                </a:lnTo>
                <a:lnTo>
                  <a:pt x="642" y="425"/>
                </a:lnTo>
                <a:lnTo>
                  <a:pt x="631" y="456"/>
                </a:lnTo>
                <a:lnTo>
                  <a:pt x="618" y="484"/>
                </a:lnTo>
                <a:lnTo>
                  <a:pt x="600" y="511"/>
                </a:lnTo>
                <a:lnTo>
                  <a:pt x="582" y="537"/>
                </a:lnTo>
                <a:lnTo>
                  <a:pt x="560" y="561"/>
                </a:lnTo>
                <a:lnTo>
                  <a:pt x="537" y="581"/>
                </a:lnTo>
                <a:lnTo>
                  <a:pt x="512" y="601"/>
                </a:lnTo>
                <a:lnTo>
                  <a:pt x="485" y="617"/>
                </a:lnTo>
                <a:lnTo>
                  <a:pt x="457" y="631"/>
                </a:lnTo>
                <a:lnTo>
                  <a:pt x="426" y="642"/>
                </a:lnTo>
                <a:lnTo>
                  <a:pt x="411" y="647"/>
                </a:lnTo>
                <a:lnTo>
                  <a:pt x="395" y="650"/>
                </a:lnTo>
                <a:lnTo>
                  <a:pt x="379" y="654"/>
                </a:lnTo>
                <a:lnTo>
                  <a:pt x="361" y="655"/>
                </a:lnTo>
                <a:lnTo>
                  <a:pt x="345" y="656"/>
                </a:lnTo>
                <a:lnTo>
                  <a:pt x="328" y="656"/>
                </a:lnTo>
                <a:lnTo>
                  <a:pt x="328" y="656"/>
                </a:lnTo>
                <a:close/>
                <a:moveTo>
                  <a:pt x="328" y="37"/>
                </a:moveTo>
                <a:lnTo>
                  <a:pt x="328" y="37"/>
                </a:lnTo>
                <a:lnTo>
                  <a:pt x="298" y="39"/>
                </a:lnTo>
                <a:lnTo>
                  <a:pt x="270" y="43"/>
                </a:lnTo>
                <a:lnTo>
                  <a:pt x="242" y="51"/>
                </a:lnTo>
                <a:lnTo>
                  <a:pt x="215" y="60"/>
                </a:lnTo>
                <a:lnTo>
                  <a:pt x="189" y="72"/>
                </a:lnTo>
                <a:lnTo>
                  <a:pt x="165" y="87"/>
                </a:lnTo>
                <a:lnTo>
                  <a:pt x="144" y="103"/>
                </a:lnTo>
                <a:lnTo>
                  <a:pt x="122" y="122"/>
                </a:lnTo>
                <a:lnTo>
                  <a:pt x="103" y="143"/>
                </a:lnTo>
                <a:lnTo>
                  <a:pt x="87" y="165"/>
                </a:lnTo>
                <a:lnTo>
                  <a:pt x="73" y="189"/>
                </a:lnTo>
                <a:lnTo>
                  <a:pt x="61" y="215"/>
                </a:lnTo>
                <a:lnTo>
                  <a:pt x="50" y="241"/>
                </a:lnTo>
                <a:lnTo>
                  <a:pt x="43" y="270"/>
                </a:lnTo>
                <a:lnTo>
                  <a:pt x="39" y="298"/>
                </a:lnTo>
                <a:lnTo>
                  <a:pt x="38" y="329"/>
                </a:lnTo>
                <a:lnTo>
                  <a:pt x="38" y="329"/>
                </a:lnTo>
                <a:lnTo>
                  <a:pt x="39" y="358"/>
                </a:lnTo>
                <a:lnTo>
                  <a:pt x="43" y="386"/>
                </a:lnTo>
                <a:lnTo>
                  <a:pt x="50" y="415"/>
                </a:lnTo>
                <a:lnTo>
                  <a:pt x="61" y="441"/>
                </a:lnTo>
                <a:lnTo>
                  <a:pt x="73" y="467"/>
                </a:lnTo>
                <a:lnTo>
                  <a:pt x="87" y="491"/>
                </a:lnTo>
                <a:lnTo>
                  <a:pt x="103" y="513"/>
                </a:lnTo>
                <a:lnTo>
                  <a:pt x="122" y="534"/>
                </a:lnTo>
                <a:lnTo>
                  <a:pt x="144" y="553"/>
                </a:lnTo>
                <a:lnTo>
                  <a:pt x="165" y="569"/>
                </a:lnTo>
                <a:lnTo>
                  <a:pt x="189" y="584"/>
                </a:lnTo>
                <a:lnTo>
                  <a:pt x="215" y="596"/>
                </a:lnTo>
                <a:lnTo>
                  <a:pt x="242" y="607"/>
                </a:lnTo>
                <a:lnTo>
                  <a:pt x="270" y="613"/>
                </a:lnTo>
                <a:lnTo>
                  <a:pt x="298" y="617"/>
                </a:lnTo>
                <a:lnTo>
                  <a:pt x="328" y="619"/>
                </a:lnTo>
                <a:lnTo>
                  <a:pt x="328" y="619"/>
                </a:lnTo>
                <a:lnTo>
                  <a:pt x="359" y="617"/>
                </a:lnTo>
                <a:lnTo>
                  <a:pt x="387" y="613"/>
                </a:lnTo>
                <a:lnTo>
                  <a:pt x="415" y="607"/>
                </a:lnTo>
                <a:lnTo>
                  <a:pt x="442" y="596"/>
                </a:lnTo>
                <a:lnTo>
                  <a:pt x="468" y="584"/>
                </a:lnTo>
                <a:lnTo>
                  <a:pt x="492" y="569"/>
                </a:lnTo>
                <a:lnTo>
                  <a:pt x="513" y="553"/>
                </a:lnTo>
                <a:lnTo>
                  <a:pt x="535" y="534"/>
                </a:lnTo>
                <a:lnTo>
                  <a:pt x="553" y="513"/>
                </a:lnTo>
                <a:lnTo>
                  <a:pt x="570" y="491"/>
                </a:lnTo>
                <a:lnTo>
                  <a:pt x="584" y="467"/>
                </a:lnTo>
                <a:lnTo>
                  <a:pt x="596" y="441"/>
                </a:lnTo>
                <a:lnTo>
                  <a:pt x="606" y="415"/>
                </a:lnTo>
                <a:lnTo>
                  <a:pt x="614" y="386"/>
                </a:lnTo>
                <a:lnTo>
                  <a:pt x="618" y="358"/>
                </a:lnTo>
                <a:lnTo>
                  <a:pt x="619" y="329"/>
                </a:lnTo>
                <a:lnTo>
                  <a:pt x="619" y="329"/>
                </a:lnTo>
                <a:lnTo>
                  <a:pt x="618" y="298"/>
                </a:lnTo>
                <a:lnTo>
                  <a:pt x="614" y="270"/>
                </a:lnTo>
                <a:lnTo>
                  <a:pt x="606" y="241"/>
                </a:lnTo>
                <a:lnTo>
                  <a:pt x="596" y="215"/>
                </a:lnTo>
                <a:lnTo>
                  <a:pt x="584" y="189"/>
                </a:lnTo>
                <a:lnTo>
                  <a:pt x="570" y="165"/>
                </a:lnTo>
                <a:lnTo>
                  <a:pt x="553" y="143"/>
                </a:lnTo>
                <a:lnTo>
                  <a:pt x="535" y="122"/>
                </a:lnTo>
                <a:lnTo>
                  <a:pt x="513" y="103"/>
                </a:lnTo>
                <a:lnTo>
                  <a:pt x="492" y="87"/>
                </a:lnTo>
                <a:lnTo>
                  <a:pt x="468" y="72"/>
                </a:lnTo>
                <a:lnTo>
                  <a:pt x="442" y="60"/>
                </a:lnTo>
                <a:lnTo>
                  <a:pt x="415" y="51"/>
                </a:lnTo>
                <a:lnTo>
                  <a:pt x="387" y="43"/>
                </a:lnTo>
                <a:lnTo>
                  <a:pt x="359" y="39"/>
                </a:lnTo>
                <a:lnTo>
                  <a:pt x="328" y="37"/>
                </a:lnTo>
                <a:lnTo>
                  <a:pt x="328" y="37"/>
                </a:lnTo>
                <a:close/>
              </a:path>
            </a:pathLst>
          </a:custGeom>
          <a:solidFill>
            <a:schemeClr val="tx2"/>
          </a:solidFill>
          <a:ln w="9525">
            <a:noFill/>
            <a:round/>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b="1" dirty="0">
                <a:solidFill>
                  <a:srgbClr val="6075B1"/>
                </a:solidFill>
                <a:latin typeface="Arial" panose="020B0604020202020204" pitchFamily="34" charset="0"/>
                <a:cs typeface="Arial" panose="020B0604020202020204" pitchFamily="34" charset="0"/>
              </a:rPr>
              <a:t>3</a:t>
            </a:r>
            <a:endParaRPr kumimoji="0" lang="en-US" sz="2200" b="1" i="0" u="none" strike="noStrike" kern="1200" cap="none" spc="0" normalizeH="0" baseline="0" noProof="0" dirty="0">
              <a:ln>
                <a:noFill/>
              </a:ln>
              <a:solidFill>
                <a:srgbClr val="6075B1"/>
              </a:solidFill>
              <a:effectLst/>
              <a:uLnTx/>
              <a:uFillTx/>
              <a:latin typeface="Arial" panose="020B0604020202020204" pitchFamily="34" charset="0"/>
              <a:cs typeface="Arial" panose="020B0604020202020204" pitchFamily="34" charset="0"/>
            </a:endParaRPr>
          </a:p>
        </p:txBody>
      </p:sp>
      <p:sp>
        <p:nvSpPr>
          <p:cNvPr id="30" name="Rectangle 29">
            <a:extLst>
              <a:ext uri="{FF2B5EF4-FFF2-40B4-BE49-F238E27FC236}">
                <a16:creationId xmlns:a16="http://schemas.microsoft.com/office/drawing/2014/main" id="{F0841C80-63FF-AFA2-91CE-27D6E7A50611}"/>
              </a:ext>
            </a:extLst>
          </p:cNvPr>
          <p:cNvSpPr/>
          <p:nvPr/>
        </p:nvSpPr>
        <p:spPr>
          <a:xfrm>
            <a:off x="4490436" y="3740160"/>
            <a:ext cx="7546206" cy="1567096"/>
          </a:xfrm>
          <a:prstGeom prst="rect">
            <a:avLst/>
          </a:prstGeom>
          <a:no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91440" tIns="45720" rIns="91440" bIns="45720" rtlCol="0" anchor="ctr">
            <a:spAutoFit/>
          </a:bodyPr>
          <a:lstStyle/>
          <a:p>
            <a:pPr marL="0" marR="0" lvl="0" indent="0" algn="l" defTabSz="914400" rtl="0" eaLnBrk="1" fontAlgn="auto" latinLnBrk="0" hangingPunct="1">
              <a:lnSpc>
                <a:spcPct val="100000"/>
              </a:lnSpc>
              <a:spcBef>
                <a:spcPts val="0"/>
              </a:spcBef>
              <a:spcAft>
                <a:spcPts val="100"/>
              </a:spcAft>
              <a:buClrTx/>
              <a:buSzTx/>
              <a:buFontTx/>
              <a:buNone/>
              <a:tabLst/>
              <a:defRPr/>
            </a:pPr>
            <a:r>
              <a:rPr kumimoji="0" lang="en-US" sz="1800" b="1"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I receive a “request for information” for work and education requirements from MassHealth. </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This means I need to respond with the required documentation within 30 days. </a:t>
            </a:r>
          </a:p>
          <a:p>
            <a:pPr marL="0" marR="0" lvl="0" indent="0" algn="l" defTabSz="914400" rtl="0" eaLnBrk="1" fontAlgn="auto" latinLnBrk="0" hangingPunct="1">
              <a:lnSpc>
                <a:spcPct val="100000"/>
              </a:lnSpc>
              <a:spcBef>
                <a:spcPts val="600"/>
              </a:spcBef>
              <a:spcAft>
                <a:spcPts val="10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I send MassHealth documentation of my enrollment in </a:t>
            </a:r>
            <a:r>
              <a:rPr lang="en-US" sz="1800" b="0" dirty="0">
                <a:solidFill>
                  <a:schemeClr val="tx1"/>
                </a:solidFill>
                <a:latin typeface="Arial" panose="020B0604020202020204" pitchFamily="34" charset="0"/>
                <a:cs typeface="Arial" panose="020B0604020202020204" pitchFamily="34" charset="0"/>
              </a:rPr>
              <a:t>full-time</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 higher education</a:t>
            </a:r>
            <a:r>
              <a:rPr lang="en-US" sz="1800" b="0" dirty="0">
                <a:solidFill>
                  <a:schemeClr val="tx1"/>
                </a:solidFill>
                <a:latin typeface="Arial" panose="020B0604020202020204" pitchFamily="34" charset="0"/>
                <a:cs typeface="Arial" panose="020B0604020202020204" pitchFamily="34" charset="0"/>
              </a:rPr>
              <a:t>. </a:t>
            </a:r>
          </a:p>
        </p:txBody>
      </p:sp>
      <p:sp>
        <p:nvSpPr>
          <p:cNvPr id="31" name="Rectangle 30">
            <a:extLst>
              <a:ext uri="{FF2B5EF4-FFF2-40B4-BE49-F238E27FC236}">
                <a16:creationId xmlns:a16="http://schemas.microsoft.com/office/drawing/2014/main" id="{AE082D94-AD15-B976-3FBD-5C17EE9FFDA4}"/>
              </a:ext>
            </a:extLst>
          </p:cNvPr>
          <p:cNvSpPr/>
          <p:nvPr/>
        </p:nvSpPr>
        <p:spPr>
          <a:xfrm>
            <a:off x="4539468" y="5324886"/>
            <a:ext cx="7508800" cy="923330"/>
          </a:xfrm>
          <a:prstGeom prst="rect">
            <a:avLst/>
          </a:prstGeom>
          <a:no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pPr lvl="0">
              <a:defRPr/>
            </a:pPr>
            <a:r>
              <a:rPr lang="en-US" sz="1800" u="sng" dirty="0">
                <a:solidFill>
                  <a:schemeClr val="tx1"/>
                </a:solidFill>
                <a:latin typeface="Arial" panose="020B0604020202020204" pitchFamily="34" charset="0"/>
                <a:cs typeface="Arial" panose="020B0604020202020204" pitchFamily="34" charset="0"/>
              </a:rPr>
              <a:t>MassHealth Action</a:t>
            </a:r>
            <a:r>
              <a:rPr lang="en-US" sz="1800" dirty="0">
                <a:solidFill>
                  <a:schemeClr val="tx1"/>
                </a:solidFill>
                <a:latin typeface="Arial" panose="020B0604020202020204" pitchFamily="34" charset="0"/>
                <a:cs typeface="Arial" panose="020B0604020202020204" pitchFamily="34" charset="0"/>
              </a:rPr>
              <a:t>: </a:t>
            </a:r>
            <a:r>
              <a:rPr lang="en-US" sz="1800" b="0" dirty="0">
                <a:solidFill>
                  <a:schemeClr val="tx1"/>
                </a:solidFill>
                <a:latin typeface="Arial" panose="020B0604020202020204" pitchFamily="34" charset="0"/>
                <a:cs typeface="Arial" panose="020B0604020202020204" pitchFamily="34" charset="0"/>
              </a:rPr>
              <a:t>MassHealth reviews my response:</a:t>
            </a:r>
          </a:p>
          <a:p>
            <a:pPr marL="285750" lvl="0" indent="-285750">
              <a:buFont typeface="Arial" panose="020B0604020202020204" pitchFamily="34" charset="0"/>
              <a:buChar char="•"/>
              <a:defRPr/>
            </a:pPr>
            <a:r>
              <a:rPr lang="en-US" sz="1800" b="0" dirty="0">
                <a:solidFill>
                  <a:schemeClr val="tx1"/>
                </a:solidFill>
                <a:latin typeface="Arial" panose="020B0604020202020204" pitchFamily="34" charset="0"/>
                <a:cs typeface="Arial" panose="020B0604020202020204" pitchFamily="34" charset="0"/>
              </a:rPr>
              <a:t>Since my enrollment in higher education has been confirmed, I meet work and education requirements.</a:t>
            </a:r>
          </a:p>
        </p:txBody>
      </p:sp>
      <p:grpSp>
        <p:nvGrpSpPr>
          <p:cNvPr id="60" name="Group 59">
            <a:extLst>
              <a:ext uri="{FF2B5EF4-FFF2-40B4-BE49-F238E27FC236}">
                <a16:creationId xmlns:a16="http://schemas.microsoft.com/office/drawing/2014/main" id="{EEBA28B1-DC01-20C0-6155-7F16B2A6C2B1}"/>
              </a:ext>
              <a:ext uri="{C183D7F6-B498-43B3-948B-1728B52AA6E4}">
                <adec:decorative xmlns:adec="http://schemas.microsoft.com/office/drawing/2017/decorative" val="1"/>
              </a:ext>
            </a:extLst>
          </p:cNvPr>
          <p:cNvGrpSpPr/>
          <p:nvPr/>
        </p:nvGrpSpPr>
        <p:grpSpPr>
          <a:xfrm>
            <a:off x="4084168" y="5449255"/>
            <a:ext cx="411761" cy="503739"/>
            <a:chOff x="3865492" y="2781607"/>
            <a:chExt cx="362560" cy="443129"/>
          </a:xfrm>
        </p:grpSpPr>
        <p:sp>
          <p:nvSpPr>
            <p:cNvPr id="61" name="Oval 60">
              <a:extLst>
                <a:ext uri="{FF2B5EF4-FFF2-40B4-BE49-F238E27FC236}">
                  <a16:creationId xmlns:a16="http://schemas.microsoft.com/office/drawing/2014/main" id="{AB4D33FA-C5CA-3672-6FF4-0EE4DBA1A999}"/>
                </a:ext>
              </a:extLst>
            </p:cNvPr>
            <p:cNvSpPr/>
            <p:nvPr/>
          </p:nvSpPr>
          <p:spPr>
            <a:xfrm>
              <a:off x="3865492" y="2883731"/>
              <a:ext cx="320040" cy="32004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grpSp>
          <p:nvGrpSpPr>
            <p:cNvPr id="62" name="Graphic 4">
              <a:extLst>
                <a:ext uri="{FF2B5EF4-FFF2-40B4-BE49-F238E27FC236}">
                  <a16:creationId xmlns:a16="http://schemas.microsoft.com/office/drawing/2014/main" id="{7246C771-2D87-0AB9-F337-8ACB6FBFBAD8}"/>
                </a:ext>
              </a:extLst>
            </p:cNvPr>
            <p:cNvGrpSpPr/>
            <p:nvPr/>
          </p:nvGrpSpPr>
          <p:grpSpPr>
            <a:xfrm>
              <a:off x="3865739" y="2781607"/>
              <a:ext cx="362313" cy="443129"/>
              <a:chOff x="1939111" y="3907798"/>
              <a:chExt cx="362313" cy="443129"/>
            </a:xfrm>
            <a:solidFill>
              <a:srgbClr val="26890D"/>
            </a:solidFill>
          </p:grpSpPr>
          <p:sp>
            <p:nvSpPr>
              <p:cNvPr id="63" name="Graphic 4">
                <a:extLst>
                  <a:ext uri="{FF2B5EF4-FFF2-40B4-BE49-F238E27FC236}">
                    <a16:creationId xmlns:a16="http://schemas.microsoft.com/office/drawing/2014/main" id="{1D3C872A-3B43-B4D5-888C-3D7CA239A320}"/>
                  </a:ext>
                </a:extLst>
              </p:cNvPr>
              <p:cNvSpPr/>
              <p:nvPr/>
            </p:nvSpPr>
            <p:spPr>
              <a:xfrm>
                <a:off x="2053484" y="4090249"/>
                <a:ext cx="133549" cy="179389"/>
              </a:xfrm>
              <a:custGeom>
                <a:avLst/>
                <a:gdLst>
                  <a:gd name="connsiteX0" fmla="*/ 103517 w 133549"/>
                  <a:gd name="connsiteY0" fmla="*/ 8937 h 179389"/>
                  <a:gd name="connsiteX1" fmla="*/ 97127 w 133549"/>
                  <a:gd name="connsiteY1" fmla="*/ 15321 h 179389"/>
                  <a:gd name="connsiteX2" fmla="*/ 36423 w 133549"/>
                  <a:gd name="connsiteY2" fmla="*/ 15321 h 179389"/>
                  <a:gd name="connsiteX3" fmla="*/ 30033 w 133549"/>
                  <a:gd name="connsiteY3" fmla="*/ 8937 h 179389"/>
                  <a:gd name="connsiteX4" fmla="*/ 30033 w 133549"/>
                  <a:gd name="connsiteY4" fmla="*/ 0 h 179389"/>
                  <a:gd name="connsiteX5" fmla="*/ 0 w 133549"/>
                  <a:gd name="connsiteY5" fmla="*/ 0 h 179389"/>
                  <a:gd name="connsiteX6" fmla="*/ 0 w 133549"/>
                  <a:gd name="connsiteY6" fmla="*/ 179390 h 179389"/>
                  <a:gd name="connsiteX7" fmla="*/ 133550 w 133549"/>
                  <a:gd name="connsiteY7" fmla="*/ 179390 h 179389"/>
                  <a:gd name="connsiteX8" fmla="*/ 133550 w 133549"/>
                  <a:gd name="connsiteY8" fmla="*/ 0 h 179389"/>
                  <a:gd name="connsiteX9" fmla="*/ 103517 w 133549"/>
                  <a:gd name="connsiteY9" fmla="*/ 0 h 179389"/>
                  <a:gd name="connsiteX10" fmla="*/ 103517 w 133549"/>
                  <a:gd name="connsiteY10" fmla="*/ 8937 h 179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3549" h="179389">
                    <a:moveTo>
                      <a:pt x="103517" y="8937"/>
                    </a:moveTo>
                    <a:cubicBezTo>
                      <a:pt x="103517" y="12768"/>
                      <a:pt x="100961" y="15321"/>
                      <a:pt x="97127" y="15321"/>
                    </a:cubicBezTo>
                    <a:lnTo>
                      <a:pt x="36423" y="15321"/>
                    </a:lnTo>
                    <a:cubicBezTo>
                      <a:pt x="32589" y="15321"/>
                      <a:pt x="30033" y="12768"/>
                      <a:pt x="30033" y="8937"/>
                    </a:cubicBezTo>
                    <a:lnTo>
                      <a:pt x="30033" y="0"/>
                    </a:lnTo>
                    <a:lnTo>
                      <a:pt x="0" y="0"/>
                    </a:lnTo>
                    <a:lnTo>
                      <a:pt x="0" y="179390"/>
                    </a:lnTo>
                    <a:lnTo>
                      <a:pt x="133550" y="179390"/>
                    </a:lnTo>
                    <a:lnTo>
                      <a:pt x="133550" y="0"/>
                    </a:lnTo>
                    <a:lnTo>
                      <a:pt x="103517" y="0"/>
                    </a:lnTo>
                    <a:lnTo>
                      <a:pt x="103517" y="8937"/>
                    </a:lnTo>
                    <a:close/>
                  </a:path>
                </a:pathLst>
              </a:custGeom>
              <a:solidFill>
                <a:srgbClr val="002060"/>
              </a:solidFill>
              <a:ln w="6390" cap="flat">
                <a:noFill/>
                <a:prstDash val="solid"/>
                <a:miter/>
              </a:ln>
            </p:spPr>
            <p:txBody>
              <a:bodyPr rtlCol="0" anchor="ctr"/>
              <a:lstStyle/>
              <a:p>
                <a:endParaRPr lang="en-US" dirty="0">
                  <a:latin typeface="Arial" panose="020B0604020202020204" pitchFamily="34" charset="0"/>
                  <a:cs typeface="Arial" panose="020B0604020202020204" pitchFamily="34" charset="0"/>
                </a:endParaRPr>
              </a:p>
            </p:txBody>
          </p:sp>
          <p:sp>
            <p:nvSpPr>
              <p:cNvPr id="64" name="Graphic 4" descr="clipboard">
                <a:extLst>
                  <a:ext uri="{FF2B5EF4-FFF2-40B4-BE49-F238E27FC236}">
                    <a16:creationId xmlns:a16="http://schemas.microsoft.com/office/drawing/2014/main" id="{30C8E1B7-EA20-AB6C-E738-1F311E409CE5}"/>
                  </a:ext>
                </a:extLst>
              </p:cNvPr>
              <p:cNvSpPr/>
              <p:nvPr/>
            </p:nvSpPr>
            <p:spPr>
              <a:xfrm>
                <a:off x="1939111" y="3988956"/>
                <a:ext cx="362313" cy="361971"/>
              </a:xfrm>
              <a:custGeom>
                <a:avLst/>
                <a:gdLst>
                  <a:gd name="connsiteX0" fmla="*/ 261348 w 362313"/>
                  <a:gd name="connsiteY0" fmla="*/ 284725 h 361971"/>
                  <a:gd name="connsiteX1" fmla="*/ 254958 w 362313"/>
                  <a:gd name="connsiteY1" fmla="*/ 291109 h 361971"/>
                  <a:gd name="connsiteX2" fmla="*/ 108629 w 362313"/>
                  <a:gd name="connsiteY2" fmla="*/ 291109 h 361971"/>
                  <a:gd name="connsiteX3" fmla="*/ 102239 w 362313"/>
                  <a:gd name="connsiteY3" fmla="*/ 284725 h 361971"/>
                  <a:gd name="connsiteX4" fmla="*/ 102239 w 362313"/>
                  <a:gd name="connsiteY4" fmla="*/ 92568 h 361971"/>
                  <a:gd name="connsiteX5" fmla="*/ 108629 w 362313"/>
                  <a:gd name="connsiteY5" fmla="*/ 86184 h 361971"/>
                  <a:gd name="connsiteX6" fmla="*/ 145052 w 362313"/>
                  <a:gd name="connsiteY6" fmla="*/ 86184 h 361971"/>
                  <a:gd name="connsiteX7" fmla="*/ 145052 w 362313"/>
                  <a:gd name="connsiteY7" fmla="*/ 76608 h 361971"/>
                  <a:gd name="connsiteX8" fmla="*/ 151442 w 362313"/>
                  <a:gd name="connsiteY8" fmla="*/ 70224 h 361971"/>
                  <a:gd name="connsiteX9" fmla="*/ 212146 w 362313"/>
                  <a:gd name="connsiteY9" fmla="*/ 70224 h 361971"/>
                  <a:gd name="connsiteX10" fmla="*/ 218536 w 362313"/>
                  <a:gd name="connsiteY10" fmla="*/ 76608 h 361971"/>
                  <a:gd name="connsiteX11" fmla="*/ 218536 w 362313"/>
                  <a:gd name="connsiteY11" fmla="*/ 86184 h 361971"/>
                  <a:gd name="connsiteX12" fmla="*/ 254958 w 362313"/>
                  <a:gd name="connsiteY12" fmla="*/ 86184 h 361971"/>
                  <a:gd name="connsiteX13" fmla="*/ 261348 w 362313"/>
                  <a:gd name="connsiteY13" fmla="*/ 92568 h 361971"/>
                  <a:gd name="connsiteX14" fmla="*/ 261348 w 362313"/>
                  <a:gd name="connsiteY14" fmla="*/ 284725 h 361971"/>
                  <a:gd name="connsiteX15" fmla="*/ 181474 w 362313"/>
                  <a:gd name="connsiteY15" fmla="*/ 0 h 361971"/>
                  <a:gd name="connsiteX16" fmla="*/ 0 w 362313"/>
                  <a:gd name="connsiteY16" fmla="*/ 180667 h 361971"/>
                  <a:gd name="connsiteX17" fmla="*/ 180835 w 362313"/>
                  <a:gd name="connsiteY17" fmla="*/ 361971 h 361971"/>
                  <a:gd name="connsiteX18" fmla="*/ 362310 w 362313"/>
                  <a:gd name="connsiteY18" fmla="*/ 181305 h 361971"/>
                  <a:gd name="connsiteX19" fmla="*/ 362310 w 362313"/>
                  <a:gd name="connsiteY19" fmla="*/ 181305 h 361971"/>
                  <a:gd name="connsiteX20" fmla="*/ 181474 w 362313"/>
                  <a:gd name="connsiteY20" fmla="*/ 0 h 361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62313" h="361971">
                    <a:moveTo>
                      <a:pt x="261348" y="284725"/>
                    </a:moveTo>
                    <a:cubicBezTo>
                      <a:pt x="261348" y="288556"/>
                      <a:pt x="258792" y="291109"/>
                      <a:pt x="254958" y="291109"/>
                    </a:cubicBezTo>
                    <a:lnTo>
                      <a:pt x="108629" y="291109"/>
                    </a:lnTo>
                    <a:cubicBezTo>
                      <a:pt x="104795" y="291109"/>
                      <a:pt x="102239" y="288556"/>
                      <a:pt x="102239" y="284725"/>
                    </a:cubicBezTo>
                    <a:lnTo>
                      <a:pt x="102239" y="92568"/>
                    </a:lnTo>
                    <a:cubicBezTo>
                      <a:pt x="102239" y="88737"/>
                      <a:pt x="104795" y="86184"/>
                      <a:pt x="108629" y="86184"/>
                    </a:cubicBezTo>
                    <a:lnTo>
                      <a:pt x="145052" y="86184"/>
                    </a:lnTo>
                    <a:lnTo>
                      <a:pt x="145052" y="76608"/>
                    </a:lnTo>
                    <a:cubicBezTo>
                      <a:pt x="145052" y="72777"/>
                      <a:pt x="147608" y="70224"/>
                      <a:pt x="151442" y="70224"/>
                    </a:cubicBezTo>
                    <a:lnTo>
                      <a:pt x="212146" y="70224"/>
                    </a:lnTo>
                    <a:cubicBezTo>
                      <a:pt x="215980" y="70224"/>
                      <a:pt x="218536" y="72777"/>
                      <a:pt x="218536" y="76608"/>
                    </a:cubicBezTo>
                    <a:lnTo>
                      <a:pt x="218536" y="86184"/>
                    </a:lnTo>
                    <a:lnTo>
                      <a:pt x="254958" y="86184"/>
                    </a:lnTo>
                    <a:cubicBezTo>
                      <a:pt x="258792" y="86184"/>
                      <a:pt x="261348" y="88737"/>
                      <a:pt x="261348" y="92568"/>
                    </a:cubicBezTo>
                    <a:lnTo>
                      <a:pt x="261348" y="284725"/>
                    </a:lnTo>
                    <a:close/>
                    <a:moveTo>
                      <a:pt x="181474" y="0"/>
                    </a:moveTo>
                    <a:cubicBezTo>
                      <a:pt x="81152" y="0"/>
                      <a:pt x="0" y="81076"/>
                      <a:pt x="0" y="180667"/>
                    </a:cubicBezTo>
                    <a:cubicBezTo>
                      <a:pt x="0" y="280895"/>
                      <a:pt x="81152" y="361971"/>
                      <a:pt x="180835" y="361971"/>
                    </a:cubicBezTo>
                    <a:cubicBezTo>
                      <a:pt x="281157" y="361971"/>
                      <a:pt x="362310" y="280895"/>
                      <a:pt x="362310" y="181305"/>
                    </a:cubicBezTo>
                    <a:cubicBezTo>
                      <a:pt x="362310" y="181305"/>
                      <a:pt x="362310" y="181305"/>
                      <a:pt x="362310" y="181305"/>
                    </a:cubicBezTo>
                    <a:cubicBezTo>
                      <a:pt x="362948" y="81076"/>
                      <a:pt x="281796" y="0"/>
                      <a:pt x="181474" y="0"/>
                    </a:cubicBezTo>
                  </a:path>
                </a:pathLst>
              </a:custGeom>
              <a:solidFill>
                <a:srgbClr val="002060"/>
              </a:solidFill>
              <a:ln w="6390" cap="flat">
                <a:noFill/>
                <a:prstDash val="solid"/>
                <a:miter/>
              </a:ln>
            </p:spPr>
            <p:txBody>
              <a:bodyPr rtlCol="0" anchor="ctr"/>
              <a:lstStyle/>
              <a:p>
                <a:endParaRPr lang="en-US" dirty="0">
                  <a:latin typeface="Arial" panose="020B0604020202020204" pitchFamily="34" charset="0"/>
                  <a:cs typeface="Arial" panose="020B0604020202020204" pitchFamily="34" charset="0"/>
                </a:endParaRPr>
              </a:p>
            </p:txBody>
          </p:sp>
          <p:sp>
            <p:nvSpPr>
              <p:cNvPr id="65" name="Graphic 4">
                <a:extLst>
                  <a:ext uri="{FF2B5EF4-FFF2-40B4-BE49-F238E27FC236}">
                    <a16:creationId xmlns:a16="http://schemas.microsoft.com/office/drawing/2014/main" id="{264D4D36-B73A-7B43-EAE6-8D0187E8EFEA}"/>
                  </a:ext>
                </a:extLst>
              </p:cNvPr>
              <p:cNvSpPr/>
              <p:nvPr/>
            </p:nvSpPr>
            <p:spPr>
              <a:xfrm>
                <a:off x="2109957" y="3907798"/>
                <a:ext cx="47924" cy="17875"/>
              </a:xfrm>
              <a:custGeom>
                <a:avLst/>
                <a:gdLst>
                  <a:gd name="connsiteX0" fmla="*/ 0 w 47924"/>
                  <a:gd name="connsiteY0" fmla="*/ 0 h 17875"/>
                  <a:gd name="connsiteX1" fmla="*/ 47925 w 47924"/>
                  <a:gd name="connsiteY1" fmla="*/ 0 h 17875"/>
                  <a:gd name="connsiteX2" fmla="*/ 47925 w 47924"/>
                  <a:gd name="connsiteY2" fmla="*/ 17875 h 17875"/>
                  <a:gd name="connsiteX3" fmla="*/ 0 w 47924"/>
                  <a:gd name="connsiteY3" fmla="*/ 17875 h 17875"/>
                </a:gdLst>
                <a:ahLst/>
                <a:cxnLst>
                  <a:cxn ang="0">
                    <a:pos x="connsiteX0" y="connsiteY0"/>
                  </a:cxn>
                  <a:cxn ang="0">
                    <a:pos x="connsiteX1" y="connsiteY1"/>
                  </a:cxn>
                  <a:cxn ang="0">
                    <a:pos x="connsiteX2" y="connsiteY2"/>
                  </a:cxn>
                  <a:cxn ang="0">
                    <a:pos x="connsiteX3" y="connsiteY3"/>
                  </a:cxn>
                </a:cxnLst>
                <a:rect l="l" t="t" r="r" b="b"/>
                <a:pathLst>
                  <a:path w="47924" h="17875">
                    <a:moveTo>
                      <a:pt x="0" y="0"/>
                    </a:moveTo>
                    <a:lnTo>
                      <a:pt x="47925" y="0"/>
                    </a:lnTo>
                    <a:lnTo>
                      <a:pt x="47925" y="17875"/>
                    </a:lnTo>
                    <a:lnTo>
                      <a:pt x="0" y="17875"/>
                    </a:lnTo>
                    <a:close/>
                  </a:path>
                </a:pathLst>
              </a:custGeom>
              <a:solidFill>
                <a:schemeClr val="tx2"/>
              </a:solidFill>
              <a:ln w="6390" cap="flat">
                <a:noFill/>
                <a:prstDash val="solid"/>
                <a:miter/>
              </a:ln>
            </p:spPr>
            <p:txBody>
              <a:bodyPr rtlCol="0" anchor="ctr"/>
              <a:lstStyle/>
              <a:p>
                <a:endParaRPr lang="en-US" dirty="0">
                  <a:latin typeface="Arial" panose="020B0604020202020204" pitchFamily="34" charset="0"/>
                  <a:cs typeface="Arial" panose="020B0604020202020204" pitchFamily="34" charset="0"/>
                </a:endParaRPr>
              </a:p>
            </p:txBody>
          </p:sp>
        </p:grpSp>
      </p:grpSp>
      <p:sp>
        <p:nvSpPr>
          <p:cNvPr id="51" name="Oval 50">
            <a:extLst>
              <a:ext uri="{FF2B5EF4-FFF2-40B4-BE49-F238E27FC236}">
                <a16:creationId xmlns:a16="http://schemas.microsoft.com/office/drawing/2014/main" id="{583B2416-5ABD-A045-342E-4508D14E7DD7}"/>
              </a:ext>
              <a:ext uri="{C183D7F6-B498-43B3-948B-1728B52AA6E4}">
                <adec:decorative xmlns:adec="http://schemas.microsoft.com/office/drawing/2017/decorative" val="1"/>
              </a:ext>
            </a:extLst>
          </p:cNvPr>
          <p:cNvSpPr/>
          <p:nvPr/>
        </p:nvSpPr>
        <p:spPr>
          <a:xfrm>
            <a:off x="4048351" y="6168358"/>
            <a:ext cx="471383" cy="46759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2960"/>
              </a:solidFill>
              <a:effectLst/>
              <a:uLnTx/>
              <a:uFillTx/>
              <a:latin typeface="Arial" panose="020B0604020202020204" pitchFamily="34" charset="0"/>
              <a:cs typeface="Arial" panose="020B0604020202020204" pitchFamily="34" charset="0"/>
            </a:endParaRPr>
          </a:p>
        </p:txBody>
      </p:sp>
      <p:sp>
        <p:nvSpPr>
          <p:cNvPr id="53" name="Freeform 41" descr="4">
            <a:extLst>
              <a:ext uri="{FF2B5EF4-FFF2-40B4-BE49-F238E27FC236}">
                <a16:creationId xmlns:a16="http://schemas.microsoft.com/office/drawing/2014/main" id="{C68DB7D2-4F23-7FBE-975A-C80611E97636}"/>
              </a:ext>
            </a:extLst>
          </p:cNvPr>
          <p:cNvSpPr>
            <a:spLocks noEditPoints="1"/>
          </p:cNvSpPr>
          <p:nvPr/>
        </p:nvSpPr>
        <p:spPr bwMode="auto">
          <a:xfrm>
            <a:off x="4061797" y="6187280"/>
            <a:ext cx="457200" cy="457200"/>
          </a:xfrm>
          <a:custGeom>
            <a:avLst/>
            <a:gdLst>
              <a:gd name="T0" fmla="*/ 312 w 657"/>
              <a:gd name="T1" fmla="*/ 656 h 656"/>
              <a:gd name="T2" fmla="*/ 262 w 657"/>
              <a:gd name="T3" fmla="*/ 650 h 656"/>
              <a:gd name="T4" fmla="*/ 200 w 657"/>
              <a:gd name="T5" fmla="*/ 631 h 656"/>
              <a:gd name="T6" fmla="*/ 120 w 657"/>
              <a:gd name="T7" fmla="*/ 581 h 656"/>
              <a:gd name="T8" fmla="*/ 56 w 657"/>
              <a:gd name="T9" fmla="*/ 511 h 656"/>
              <a:gd name="T10" fmla="*/ 15 w 657"/>
              <a:gd name="T11" fmla="*/ 425 h 656"/>
              <a:gd name="T12" fmla="*/ 4 w 657"/>
              <a:gd name="T13" fmla="*/ 378 h 656"/>
              <a:gd name="T14" fmla="*/ 0 w 657"/>
              <a:gd name="T15" fmla="*/ 329 h 656"/>
              <a:gd name="T16" fmla="*/ 1 w 657"/>
              <a:gd name="T17" fmla="*/ 295 h 656"/>
              <a:gd name="T18" fmla="*/ 9 w 657"/>
              <a:gd name="T19" fmla="*/ 247 h 656"/>
              <a:gd name="T20" fmla="*/ 39 w 657"/>
              <a:gd name="T21" fmla="*/ 172 h 656"/>
              <a:gd name="T22" fmla="*/ 95 w 657"/>
              <a:gd name="T23" fmla="*/ 96 h 656"/>
              <a:gd name="T24" fmla="*/ 172 w 657"/>
              <a:gd name="T25" fmla="*/ 39 h 656"/>
              <a:gd name="T26" fmla="*/ 246 w 657"/>
              <a:gd name="T27" fmla="*/ 10 h 656"/>
              <a:gd name="T28" fmla="*/ 294 w 657"/>
              <a:gd name="T29" fmla="*/ 1 h 656"/>
              <a:gd name="T30" fmla="*/ 328 w 657"/>
              <a:gd name="T31" fmla="*/ 0 h 656"/>
              <a:gd name="T32" fmla="*/ 379 w 657"/>
              <a:gd name="T33" fmla="*/ 4 h 656"/>
              <a:gd name="T34" fmla="*/ 426 w 657"/>
              <a:gd name="T35" fmla="*/ 14 h 656"/>
              <a:gd name="T36" fmla="*/ 512 w 657"/>
              <a:gd name="T37" fmla="*/ 56 h 656"/>
              <a:gd name="T38" fmla="*/ 582 w 657"/>
              <a:gd name="T39" fmla="*/ 119 h 656"/>
              <a:gd name="T40" fmla="*/ 631 w 657"/>
              <a:gd name="T41" fmla="*/ 200 h 656"/>
              <a:gd name="T42" fmla="*/ 650 w 657"/>
              <a:gd name="T43" fmla="*/ 262 h 656"/>
              <a:gd name="T44" fmla="*/ 657 w 657"/>
              <a:gd name="T45" fmla="*/ 311 h 656"/>
              <a:gd name="T46" fmla="*/ 657 w 657"/>
              <a:gd name="T47" fmla="*/ 345 h 656"/>
              <a:gd name="T48" fmla="*/ 650 w 657"/>
              <a:gd name="T49" fmla="*/ 394 h 656"/>
              <a:gd name="T50" fmla="*/ 631 w 657"/>
              <a:gd name="T51" fmla="*/ 456 h 656"/>
              <a:gd name="T52" fmla="*/ 582 w 657"/>
              <a:gd name="T53" fmla="*/ 537 h 656"/>
              <a:gd name="T54" fmla="*/ 512 w 657"/>
              <a:gd name="T55" fmla="*/ 601 h 656"/>
              <a:gd name="T56" fmla="*/ 426 w 657"/>
              <a:gd name="T57" fmla="*/ 642 h 656"/>
              <a:gd name="T58" fmla="*/ 379 w 657"/>
              <a:gd name="T59" fmla="*/ 654 h 656"/>
              <a:gd name="T60" fmla="*/ 328 w 657"/>
              <a:gd name="T61" fmla="*/ 656 h 656"/>
              <a:gd name="T62" fmla="*/ 328 w 657"/>
              <a:gd name="T63" fmla="*/ 37 h 656"/>
              <a:gd name="T64" fmla="*/ 242 w 657"/>
              <a:gd name="T65" fmla="*/ 51 h 656"/>
              <a:gd name="T66" fmla="*/ 165 w 657"/>
              <a:gd name="T67" fmla="*/ 87 h 656"/>
              <a:gd name="T68" fmla="*/ 103 w 657"/>
              <a:gd name="T69" fmla="*/ 143 h 656"/>
              <a:gd name="T70" fmla="*/ 61 w 657"/>
              <a:gd name="T71" fmla="*/ 215 h 656"/>
              <a:gd name="T72" fmla="*/ 39 w 657"/>
              <a:gd name="T73" fmla="*/ 298 h 656"/>
              <a:gd name="T74" fmla="*/ 39 w 657"/>
              <a:gd name="T75" fmla="*/ 358 h 656"/>
              <a:gd name="T76" fmla="*/ 61 w 657"/>
              <a:gd name="T77" fmla="*/ 441 h 656"/>
              <a:gd name="T78" fmla="*/ 103 w 657"/>
              <a:gd name="T79" fmla="*/ 513 h 656"/>
              <a:gd name="T80" fmla="*/ 165 w 657"/>
              <a:gd name="T81" fmla="*/ 569 h 656"/>
              <a:gd name="T82" fmla="*/ 242 w 657"/>
              <a:gd name="T83" fmla="*/ 607 h 656"/>
              <a:gd name="T84" fmla="*/ 328 w 657"/>
              <a:gd name="T85" fmla="*/ 619 h 656"/>
              <a:gd name="T86" fmla="*/ 387 w 657"/>
              <a:gd name="T87" fmla="*/ 613 h 656"/>
              <a:gd name="T88" fmla="*/ 468 w 657"/>
              <a:gd name="T89" fmla="*/ 584 h 656"/>
              <a:gd name="T90" fmla="*/ 535 w 657"/>
              <a:gd name="T91" fmla="*/ 534 h 656"/>
              <a:gd name="T92" fmla="*/ 584 w 657"/>
              <a:gd name="T93" fmla="*/ 467 h 656"/>
              <a:gd name="T94" fmla="*/ 614 w 657"/>
              <a:gd name="T95" fmla="*/ 386 h 656"/>
              <a:gd name="T96" fmla="*/ 619 w 657"/>
              <a:gd name="T97" fmla="*/ 329 h 656"/>
              <a:gd name="T98" fmla="*/ 606 w 657"/>
              <a:gd name="T99" fmla="*/ 241 h 656"/>
              <a:gd name="T100" fmla="*/ 570 w 657"/>
              <a:gd name="T101" fmla="*/ 165 h 656"/>
              <a:gd name="T102" fmla="*/ 513 w 657"/>
              <a:gd name="T103" fmla="*/ 103 h 656"/>
              <a:gd name="T104" fmla="*/ 442 w 657"/>
              <a:gd name="T105" fmla="*/ 60 h 656"/>
              <a:gd name="T106" fmla="*/ 359 w 657"/>
              <a:gd name="T107" fmla="*/ 39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7" h="656">
                <a:moveTo>
                  <a:pt x="328" y="656"/>
                </a:moveTo>
                <a:lnTo>
                  <a:pt x="328" y="656"/>
                </a:lnTo>
                <a:lnTo>
                  <a:pt x="312" y="656"/>
                </a:lnTo>
                <a:lnTo>
                  <a:pt x="294" y="655"/>
                </a:lnTo>
                <a:lnTo>
                  <a:pt x="278" y="654"/>
                </a:lnTo>
                <a:lnTo>
                  <a:pt x="262" y="650"/>
                </a:lnTo>
                <a:lnTo>
                  <a:pt x="246" y="647"/>
                </a:lnTo>
                <a:lnTo>
                  <a:pt x="231" y="642"/>
                </a:lnTo>
                <a:lnTo>
                  <a:pt x="200" y="631"/>
                </a:lnTo>
                <a:lnTo>
                  <a:pt x="172" y="617"/>
                </a:lnTo>
                <a:lnTo>
                  <a:pt x="145" y="601"/>
                </a:lnTo>
                <a:lnTo>
                  <a:pt x="120" y="581"/>
                </a:lnTo>
                <a:lnTo>
                  <a:pt x="95" y="561"/>
                </a:lnTo>
                <a:lnTo>
                  <a:pt x="75" y="537"/>
                </a:lnTo>
                <a:lnTo>
                  <a:pt x="56" y="511"/>
                </a:lnTo>
                <a:lnTo>
                  <a:pt x="39" y="484"/>
                </a:lnTo>
                <a:lnTo>
                  <a:pt x="26" y="456"/>
                </a:lnTo>
                <a:lnTo>
                  <a:pt x="15" y="425"/>
                </a:lnTo>
                <a:lnTo>
                  <a:pt x="9" y="411"/>
                </a:lnTo>
                <a:lnTo>
                  <a:pt x="7" y="394"/>
                </a:lnTo>
                <a:lnTo>
                  <a:pt x="4" y="378"/>
                </a:lnTo>
                <a:lnTo>
                  <a:pt x="1" y="362"/>
                </a:lnTo>
                <a:lnTo>
                  <a:pt x="0" y="345"/>
                </a:lnTo>
                <a:lnTo>
                  <a:pt x="0" y="329"/>
                </a:lnTo>
                <a:lnTo>
                  <a:pt x="0" y="329"/>
                </a:lnTo>
                <a:lnTo>
                  <a:pt x="0" y="311"/>
                </a:lnTo>
                <a:lnTo>
                  <a:pt x="1" y="295"/>
                </a:lnTo>
                <a:lnTo>
                  <a:pt x="4" y="278"/>
                </a:lnTo>
                <a:lnTo>
                  <a:pt x="7" y="262"/>
                </a:lnTo>
                <a:lnTo>
                  <a:pt x="9" y="247"/>
                </a:lnTo>
                <a:lnTo>
                  <a:pt x="15" y="231"/>
                </a:lnTo>
                <a:lnTo>
                  <a:pt x="26" y="200"/>
                </a:lnTo>
                <a:lnTo>
                  <a:pt x="39" y="172"/>
                </a:lnTo>
                <a:lnTo>
                  <a:pt x="56" y="145"/>
                </a:lnTo>
                <a:lnTo>
                  <a:pt x="75" y="119"/>
                </a:lnTo>
                <a:lnTo>
                  <a:pt x="95" y="96"/>
                </a:lnTo>
                <a:lnTo>
                  <a:pt x="120" y="75"/>
                </a:lnTo>
                <a:lnTo>
                  <a:pt x="145" y="56"/>
                </a:lnTo>
                <a:lnTo>
                  <a:pt x="172" y="39"/>
                </a:lnTo>
                <a:lnTo>
                  <a:pt x="200" y="25"/>
                </a:lnTo>
                <a:lnTo>
                  <a:pt x="231" y="14"/>
                </a:lnTo>
                <a:lnTo>
                  <a:pt x="246" y="10"/>
                </a:lnTo>
                <a:lnTo>
                  <a:pt x="262" y="6"/>
                </a:lnTo>
                <a:lnTo>
                  <a:pt x="278" y="4"/>
                </a:lnTo>
                <a:lnTo>
                  <a:pt x="294" y="1"/>
                </a:lnTo>
                <a:lnTo>
                  <a:pt x="312" y="0"/>
                </a:lnTo>
                <a:lnTo>
                  <a:pt x="328" y="0"/>
                </a:lnTo>
                <a:lnTo>
                  <a:pt x="328" y="0"/>
                </a:lnTo>
                <a:lnTo>
                  <a:pt x="345" y="0"/>
                </a:lnTo>
                <a:lnTo>
                  <a:pt x="361" y="1"/>
                </a:lnTo>
                <a:lnTo>
                  <a:pt x="379" y="4"/>
                </a:lnTo>
                <a:lnTo>
                  <a:pt x="395" y="6"/>
                </a:lnTo>
                <a:lnTo>
                  <a:pt x="411" y="10"/>
                </a:lnTo>
                <a:lnTo>
                  <a:pt x="426" y="14"/>
                </a:lnTo>
                <a:lnTo>
                  <a:pt x="457" y="25"/>
                </a:lnTo>
                <a:lnTo>
                  <a:pt x="485" y="39"/>
                </a:lnTo>
                <a:lnTo>
                  <a:pt x="512" y="56"/>
                </a:lnTo>
                <a:lnTo>
                  <a:pt x="537" y="75"/>
                </a:lnTo>
                <a:lnTo>
                  <a:pt x="560" y="96"/>
                </a:lnTo>
                <a:lnTo>
                  <a:pt x="582" y="119"/>
                </a:lnTo>
                <a:lnTo>
                  <a:pt x="600" y="145"/>
                </a:lnTo>
                <a:lnTo>
                  <a:pt x="618" y="172"/>
                </a:lnTo>
                <a:lnTo>
                  <a:pt x="631" y="200"/>
                </a:lnTo>
                <a:lnTo>
                  <a:pt x="642" y="231"/>
                </a:lnTo>
                <a:lnTo>
                  <a:pt x="647" y="247"/>
                </a:lnTo>
                <a:lnTo>
                  <a:pt x="650" y="262"/>
                </a:lnTo>
                <a:lnTo>
                  <a:pt x="653" y="278"/>
                </a:lnTo>
                <a:lnTo>
                  <a:pt x="656" y="295"/>
                </a:lnTo>
                <a:lnTo>
                  <a:pt x="657" y="311"/>
                </a:lnTo>
                <a:lnTo>
                  <a:pt x="657" y="329"/>
                </a:lnTo>
                <a:lnTo>
                  <a:pt x="657" y="329"/>
                </a:lnTo>
                <a:lnTo>
                  <a:pt x="657" y="345"/>
                </a:lnTo>
                <a:lnTo>
                  <a:pt x="656" y="362"/>
                </a:lnTo>
                <a:lnTo>
                  <a:pt x="653" y="378"/>
                </a:lnTo>
                <a:lnTo>
                  <a:pt x="650" y="394"/>
                </a:lnTo>
                <a:lnTo>
                  <a:pt x="647" y="411"/>
                </a:lnTo>
                <a:lnTo>
                  <a:pt x="642" y="425"/>
                </a:lnTo>
                <a:lnTo>
                  <a:pt x="631" y="456"/>
                </a:lnTo>
                <a:lnTo>
                  <a:pt x="618" y="484"/>
                </a:lnTo>
                <a:lnTo>
                  <a:pt x="600" y="511"/>
                </a:lnTo>
                <a:lnTo>
                  <a:pt x="582" y="537"/>
                </a:lnTo>
                <a:lnTo>
                  <a:pt x="560" y="561"/>
                </a:lnTo>
                <a:lnTo>
                  <a:pt x="537" y="581"/>
                </a:lnTo>
                <a:lnTo>
                  <a:pt x="512" y="601"/>
                </a:lnTo>
                <a:lnTo>
                  <a:pt x="485" y="617"/>
                </a:lnTo>
                <a:lnTo>
                  <a:pt x="457" y="631"/>
                </a:lnTo>
                <a:lnTo>
                  <a:pt x="426" y="642"/>
                </a:lnTo>
                <a:lnTo>
                  <a:pt x="411" y="647"/>
                </a:lnTo>
                <a:lnTo>
                  <a:pt x="395" y="650"/>
                </a:lnTo>
                <a:lnTo>
                  <a:pt x="379" y="654"/>
                </a:lnTo>
                <a:lnTo>
                  <a:pt x="361" y="655"/>
                </a:lnTo>
                <a:lnTo>
                  <a:pt x="345" y="656"/>
                </a:lnTo>
                <a:lnTo>
                  <a:pt x="328" y="656"/>
                </a:lnTo>
                <a:lnTo>
                  <a:pt x="328" y="656"/>
                </a:lnTo>
                <a:close/>
                <a:moveTo>
                  <a:pt x="328" y="37"/>
                </a:moveTo>
                <a:lnTo>
                  <a:pt x="328" y="37"/>
                </a:lnTo>
                <a:lnTo>
                  <a:pt x="298" y="39"/>
                </a:lnTo>
                <a:lnTo>
                  <a:pt x="270" y="43"/>
                </a:lnTo>
                <a:lnTo>
                  <a:pt x="242" y="51"/>
                </a:lnTo>
                <a:lnTo>
                  <a:pt x="215" y="60"/>
                </a:lnTo>
                <a:lnTo>
                  <a:pt x="189" y="72"/>
                </a:lnTo>
                <a:lnTo>
                  <a:pt x="165" y="87"/>
                </a:lnTo>
                <a:lnTo>
                  <a:pt x="144" y="103"/>
                </a:lnTo>
                <a:lnTo>
                  <a:pt x="122" y="122"/>
                </a:lnTo>
                <a:lnTo>
                  <a:pt x="103" y="143"/>
                </a:lnTo>
                <a:lnTo>
                  <a:pt x="87" y="165"/>
                </a:lnTo>
                <a:lnTo>
                  <a:pt x="73" y="189"/>
                </a:lnTo>
                <a:lnTo>
                  <a:pt x="61" y="215"/>
                </a:lnTo>
                <a:lnTo>
                  <a:pt x="50" y="241"/>
                </a:lnTo>
                <a:lnTo>
                  <a:pt x="43" y="270"/>
                </a:lnTo>
                <a:lnTo>
                  <a:pt x="39" y="298"/>
                </a:lnTo>
                <a:lnTo>
                  <a:pt x="38" y="329"/>
                </a:lnTo>
                <a:lnTo>
                  <a:pt x="38" y="329"/>
                </a:lnTo>
                <a:lnTo>
                  <a:pt x="39" y="358"/>
                </a:lnTo>
                <a:lnTo>
                  <a:pt x="43" y="386"/>
                </a:lnTo>
                <a:lnTo>
                  <a:pt x="50" y="415"/>
                </a:lnTo>
                <a:lnTo>
                  <a:pt x="61" y="441"/>
                </a:lnTo>
                <a:lnTo>
                  <a:pt x="73" y="467"/>
                </a:lnTo>
                <a:lnTo>
                  <a:pt x="87" y="491"/>
                </a:lnTo>
                <a:lnTo>
                  <a:pt x="103" y="513"/>
                </a:lnTo>
                <a:lnTo>
                  <a:pt x="122" y="534"/>
                </a:lnTo>
                <a:lnTo>
                  <a:pt x="144" y="553"/>
                </a:lnTo>
                <a:lnTo>
                  <a:pt x="165" y="569"/>
                </a:lnTo>
                <a:lnTo>
                  <a:pt x="189" y="584"/>
                </a:lnTo>
                <a:lnTo>
                  <a:pt x="215" y="596"/>
                </a:lnTo>
                <a:lnTo>
                  <a:pt x="242" y="607"/>
                </a:lnTo>
                <a:lnTo>
                  <a:pt x="270" y="613"/>
                </a:lnTo>
                <a:lnTo>
                  <a:pt x="298" y="617"/>
                </a:lnTo>
                <a:lnTo>
                  <a:pt x="328" y="619"/>
                </a:lnTo>
                <a:lnTo>
                  <a:pt x="328" y="619"/>
                </a:lnTo>
                <a:lnTo>
                  <a:pt x="359" y="617"/>
                </a:lnTo>
                <a:lnTo>
                  <a:pt x="387" y="613"/>
                </a:lnTo>
                <a:lnTo>
                  <a:pt x="415" y="607"/>
                </a:lnTo>
                <a:lnTo>
                  <a:pt x="442" y="596"/>
                </a:lnTo>
                <a:lnTo>
                  <a:pt x="468" y="584"/>
                </a:lnTo>
                <a:lnTo>
                  <a:pt x="492" y="569"/>
                </a:lnTo>
                <a:lnTo>
                  <a:pt x="513" y="553"/>
                </a:lnTo>
                <a:lnTo>
                  <a:pt x="535" y="534"/>
                </a:lnTo>
                <a:lnTo>
                  <a:pt x="553" y="513"/>
                </a:lnTo>
                <a:lnTo>
                  <a:pt x="570" y="491"/>
                </a:lnTo>
                <a:lnTo>
                  <a:pt x="584" y="467"/>
                </a:lnTo>
                <a:lnTo>
                  <a:pt x="596" y="441"/>
                </a:lnTo>
                <a:lnTo>
                  <a:pt x="606" y="415"/>
                </a:lnTo>
                <a:lnTo>
                  <a:pt x="614" y="386"/>
                </a:lnTo>
                <a:lnTo>
                  <a:pt x="618" y="358"/>
                </a:lnTo>
                <a:lnTo>
                  <a:pt x="619" y="329"/>
                </a:lnTo>
                <a:lnTo>
                  <a:pt x="619" y="329"/>
                </a:lnTo>
                <a:lnTo>
                  <a:pt x="618" y="298"/>
                </a:lnTo>
                <a:lnTo>
                  <a:pt x="614" y="270"/>
                </a:lnTo>
                <a:lnTo>
                  <a:pt x="606" y="241"/>
                </a:lnTo>
                <a:lnTo>
                  <a:pt x="596" y="215"/>
                </a:lnTo>
                <a:lnTo>
                  <a:pt x="584" y="189"/>
                </a:lnTo>
                <a:lnTo>
                  <a:pt x="570" y="165"/>
                </a:lnTo>
                <a:lnTo>
                  <a:pt x="553" y="143"/>
                </a:lnTo>
                <a:lnTo>
                  <a:pt x="535" y="122"/>
                </a:lnTo>
                <a:lnTo>
                  <a:pt x="513" y="103"/>
                </a:lnTo>
                <a:lnTo>
                  <a:pt x="492" y="87"/>
                </a:lnTo>
                <a:lnTo>
                  <a:pt x="468" y="72"/>
                </a:lnTo>
                <a:lnTo>
                  <a:pt x="442" y="60"/>
                </a:lnTo>
                <a:lnTo>
                  <a:pt x="415" y="51"/>
                </a:lnTo>
                <a:lnTo>
                  <a:pt x="387" y="43"/>
                </a:lnTo>
                <a:lnTo>
                  <a:pt x="359" y="39"/>
                </a:lnTo>
                <a:lnTo>
                  <a:pt x="328" y="37"/>
                </a:lnTo>
                <a:lnTo>
                  <a:pt x="328" y="37"/>
                </a:lnTo>
                <a:close/>
              </a:path>
            </a:pathLst>
          </a:custGeom>
          <a:solidFill>
            <a:srgbClr val="005500"/>
          </a:solidFill>
          <a:ln w="9525">
            <a:noFill/>
            <a:round/>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71A271"/>
                </a:solidFill>
                <a:latin typeface="Arial" panose="020B0604020202020204" pitchFamily="34" charset="0"/>
                <a:cs typeface="Arial" panose="020B0604020202020204" pitchFamily="34" charset="0"/>
              </a:rPr>
              <a:t>4</a:t>
            </a:r>
            <a:endParaRPr kumimoji="0" lang="en-US" sz="2400" b="1" i="0" u="none" strike="noStrike" kern="1200" cap="none" spc="0" normalizeH="0" baseline="0" noProof="0" dirty="0">
              <a:ln>
                <a:noFill/>
              </a:ln>
              <a:solidFill>
                <a:srgbClr val="71A271"/>
              </a:solidFill>
              <a:effectLst/>
              <a:uLnTx/>
              <a:uFillTx/>
              <a:latin typeface="Arial" panose="020B0604020202020204" pitchFamily="34" charset="0"/>
              <a:cs typeface="Arial" panose="020B0604020202020204" pitchFamily="34" charset="0"/>
            </a:endParaRPr>
          </a:p>
        </p:txBody>
      </p:sp>
      <p:sp>
        <p:nvSpPr>
          <p:cNvPr id="52" name="Rectangle 51">
            <a:extLst>
              <a:ext uri="{FF2B5EF4-FFF2-40B4-BE49-F238E27FC236}">
                <a16:creationId xmlns:a16="http://schemas.microsoft.com/office/drawing/2014/main" id="{0C9FEE62-CC7E-1924-D219-DD6D26426869}"/>
              </a:ext>
            </a:extLst>
          </p:cNvPr>
          <p:cNvSpPr/>
          <p:nvPr/>
        </p:nvSpPr>
        <p:spPr>
          <a:xfrm>
            <a:off x="4539468" y="6312466"/>
            <a:ext cx="8138160" cy="369332"/>
          </a:xfrm>
          <a:prstGeom prst="rect">
            <a:avLst/>
          </a:prstGeom>
          <a:no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I receive a notice </a:t>
            </a:r>
            <a:r>
              <a:rPr lang="en-US" sz="1800" b="1" dirty="0">
                <a:solidFill>
                  <a:schemeClr val="tx1"/>
                </a:solidFill>
                <a:latin typeface="Arial" panose="020B0604020202020204" pitchFamily="34" charset="0"/>
                <a:cs typeface="Arial" panose="020B0604020202020204" pitchFamily="34" charset="0"/>
              </a:rPr>
              <a:t>confirming </a:t>
            </a:r>
            <a:r>
              <a:rPr lang="en-US" sz="1800" b="1" u="sng" dirty="0">
                <a:solidFill>
                  <a:srgbClr val="005500"/>
                </a:solidFill>
                <a:latin typeface="Arial" panose="020B0604020202020204" pitchFamily="34" charset="0"/>
                <a:cs typeface="Arial" panose="020B0604020202020204" pitchFamily="34" charset="0"/>
              </a:rPr>
              <a:t>my MassHealth coverage is renewed</a:t>
            </a:r>
            <a:r>
              <a:rPr lang="en-US" sz="1800" b="1" dirty="0">
                <a:solidFill>
                  <a:srgbClr val="005500"/>
                </a:solidFill>
                <a:latin typeface="Arial" panose="020B0604020202020204" pitchFamily="34" charset="0"/>
                <a:cs typeface="Arial" panose="020B0604020202020204" pitchFamily="34" charset="0"/>
              </a:rPr>
              <a:t>.  </a:t>
            </a:r>
          </a:p>
        </p:txBody>
      </p:sp>
      <p:pic>
        <p:nvPicPr>
          <p:cNvPr id="7" name="Picture 6">
            <a:extLst>
              <a:ext uri="{FF2B5EF4-FFF2-40B4-BE49-F238E27FC236}">
                <a16:creationId xmlns:a16="http://schemas.microsoft.com/office/drawing/2014/main" id="{455D1268-AD8C-1A0B-1BE9-AEF337A3E84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15241" y="1227423"/>
            <a:ext cx="1389888" cy="155314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Slide Number Placeholder 5">
            <a:extLst>
              <a:ext uri="{FF2B5EF4-FFF2-40B4-BE49-F238E27FC236}">
                <a16:creationId xmlns:a16="http://schemas.microsoft.com/office/drawing/2014/main" id="{1E973455-330E-7211-9976-CCF0EC17765E}"/>
              </a:ext>
              <a:ext uri="{C183D7F6-B498-43B3-948B-1728B52AA6E4}">
                <adec:decorative xmlns:adec="http://schemas.microsoft.com/office/drawing/2017/decorative" val="1"/>
              </a:ext>
            </a:extLst>
          </p:cNvPr>
          <p:cNvSpPr>
            <a:spLocks noGrp="1"/>
          </p:cNvSpPr>
          <p:nvPr>
            <p:ph type="sldNum" sz="quarter" idx="13"/>
          </p:nvPr>
        </p:nvSpPr>
        <p:spPr>
          <a:xfrm>
            <a:off x="9203468" y="6534148"/>
            <a:ext cx="2844800" cy="365125"/>
          </a:xfrm>
        </p:spPr>
        <p:txBody>
          <a:bodyPr/>
          <a:lstStyle/>
          <a:p>
            <a:pPr>
              <a:defRPr/>
            </a:pPr>
            <a:fld id="{B543FC28-71BB-4923-9EC4-7D01669BF51C}" type="slidenum">
              <a:rPr lang="en-US" smtClean="0"/>
              <a:pPr>
                <a:defRPr/>
              </a:pPr>
              <a:t>19</a:t>
            </a:fld>
            <a:endParaRPr lang="en-US" dirty="0"/>
          </a:p>
        </p:txBody>
      </p:sp>
    </p:spTree>
    <p:extLst>
      <p:ext uri="{BB962C8B-B14F-4D97-AF65-F5344CB8AC3E}">
        <p14:creationId xmlns:p14="http://schemas.microsoft.com/office/powerpoint/2010/main" val="8671824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38092F-A28E-98B7-80DE-E7D487B4DE7B}"/>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54FDD0C8-28C0-1C08-3C23-16D4609C4211}"/>
              </a:ext>
              <a:ext uri="{C183D7F6-B498-43B3-948B-1728B52AA6E4}">
                <adec:decorative xmlns:adec="http://schemas.microsoft.com/office/drawing/2017/decorative" val="1"/>
              </a:ext>
            </a:extLst>
          </p:cNvPr>
          <p:cNvSpPr/>
          <p:nvPr/>
        </p:nvSpPr>
        <p:spPr>
          <a:xfrm>
            <a:off x="0" y="898033"/>
            <a:ext cx="3790705" cy="59599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nchorCtr="0"/>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panose="020B0604020202020204" pitchFamily="34" charset="0"/>
              <a:ea typeface="Segoe UI Black" panose="020B0A02040204020203" pitchFamily="34" charset="0"/>
              <a:cs typeface="Arial" panose="020B0604020202020204" pitchFamily="34" charset="0"/>
              <a:sym typeface="Verdana"/>
            </a:endParaRPr>
          </a:p>
        </p:txBody>
      </p:sp>
      <p:sp>
        <p:nvSpPr>
          <p:cNvPr id="24" name="Rectangle 23">
            <a:extLst>
              <a:ext uri="{FF2B5EF4-FFF2-40B4-BE49-F238E27FC236}">
                <a16:creationId xmlns:a16="http://schemas.microsoft.com/office/drawing/2014/main" id="{16A78EBE-C129-CCC7-C977-F5E620D28CCE}"/>
              </a:ext>
              <a:ext uri="{C183D7F6-B498-43B3-948B-1728B52AA6E4}">
                <adec:decorative xmlns:adec="http://schemas.microsoft.com/office/drawing/2017/decorative" val="1"/>
              </a:ext>
            </a:extLst>
          </p:cNvPr>
          <p:cNvSpPr/>
          <p:nvPr/>
        </p:nvSpPr>
        <p:spPr>
          <a:xfrm>
            <a:off x="1" y="898033"/>
            <a:ext cx="2698772" cy="59599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nchorCtr="0"/>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panose="020B0604020202020204" pitchFamily="34" charset="0"/>
              <a:ea typeface="Segoe UI Black" panose="020B0A02040204020203" pitchFamily="34" charset="0"/>
              <a:cs typeface="Arial" panose="020B0604020202020204" pitchFamily="34" charset="0"/>
              <a:sym typeface="Verdana"/>
            </a:endParaRPr>
          </a:p>
        </p:txBody>
      </p:sp>
      <p:sp>
        <p:nvSpPr>
          <p:cNvPr id="4" name="Rectangle 3">
            <a:extLst>
              <a:ext uri="{FF2B5EF4-FFF2-40B4-BE49-F238E27FC236}">
                <a16:creationId xmlns:a16="http://schemas.microsoft.com/office/drawing/2014/main" id="{ADA8C5A6-C87C-0627-1063-3F407BCD5292}"/>
              </a:ext>
              <a:ext uri="{C183D7F6-B498-43B3-948B-1728B52AA6E4}">
                <adec:decorative xmlns:adec="http://schemas.microsoft.com/office/drawing/2017/decorative" val="1"/>
              </a:ext>
            </a:extLst>
          </p:cNvPr>
          <p:cNvSpPr/>
          <p:nvPr/>
        </p:nvSpPr>
        <p:spPr>
          <a:xfrm>
            <a:off x="0" y="229088"/>
            <a:ext cx="12192000" cy="614767"/>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nchorCtr="0"/>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panose="020B0604020202020204" pitchFamily="34" charset="0"/>
              <a:ea typeface="Segoe UI Black" panose="020B0A02040204020203" pitchFamily="34" charset="0"/>
              <a:cs typeface="Arial" panose="020B0604020202020204" pitchFamily="34" charset="0"/>
              <a:sym typeface="Verdana"/>
            </a:endParaRPr>
          </a:p>
        </p:txBody>
      </p:sp>
      <p:sp>
        <p:nvSpPr>
          <p:cNvPr id="9" name="Title 8">
            <a:extLst>
              <a:ext uri="{FF2B5EF4-FFF2-40B4-BE49-F238E27FC236}">
                <a16:creationId xmlns:a16="http://schemas.microsoft.com/office/drawing/2014/main" id="{4A1541C5-75FA-62AF-F5C2-C96ECAE6F28A}"/>
              </a:ext>
            </a:extLst>
          </p:cNvPr>
          <p:cNvSpPr txBox="1">
            <a:spLocks noGrp="1"/>
          </p:cNvSpPr>
          <p:nvPr>
            <p:ph type="title" idx="4294967295"/>
          </p:nvPr>
        </p:nvSpPr>
        <p:spPr>
          <a:xfrm>
            <a:off x="228600" y="303342"/>
            <a:ext cx="12112931" cy="5386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1219140" rtl="0" eaLnBrk="1" fontAlgn="base" latinLnBrk="0" hangingPunct="1">
              <a:lnSpc>
                <a:spcPct val="100000"/>
              </a:lnSpc>
              <a:spcBef>
                <a:spcPts val="751"/>
              </a:spcBef>
              <a:spcAft>
                <a:spcPct val="0"/>
              </a:spcAft>
              <a:buClr>
                <a:srgbClr val="0C62FB"/>
              </a:buClr>
              <a:buSzPct val="100000"/>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Verdana"/>
                <a:cs typeface="Arial" panose="020B0604020202020204" pitchFamily="34" charset="0"/>
                <a:sym typeface="Verdana"/>
              </a:rPr>
              <a:t>Scenario 3: A Working Adult Renews their MassHealth Coverage</a:t>
            </a:r>
          </a:p>
        </p:txBody>
      </p:sp>
      <p:sp>
        <p:nvSpPr>
          <p:cNvPr id="10" name="Rectangle 9">
            <a:extLst>
              <a:ext uri="{FF2B5EF4-FFF2-40B4-BE49-F238E27FC236}">
                <a16:creationId xmlns:a16="http://schemas.microsoft.com/office/drawing/2014/main" id="{41D61CED-2654-9E22-77B7-2813664B8BBD}"/>
              </a:ext>
            </a:extLst>
          </p:cNvPr>
          <p:cNvSpPr/>
          <p:nvPr/>
        </p:nvSpPr>
        <p:spPr>
          <a:xfrm>
            <a:off x="0" y="0"/>
            <a:ext cx="12192000" cy="215444"/>
          </a:xfrm>
          <a:prstGeom prst="rect">
            <a:avLst/>
          </a:prstGeom>
          <a:solidFill>
            <a:srgbClr val="FF9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FOR DISCUSSION ONLY. SUBJECT TO CHANGE BASED ON CMS GUIDANCE AND FURTHER ANALYSIS.</a:t>
            </a:r>
            <a:endParaRPr kumimoji="0" lang="en-US"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A913F0E9-4FAD-32CC-514A-ACC6E5C2D98E}"/>
              </a:ext>
            </a:extLst>
          </p:cNvPr>
          <p:cNvSpPr txBox="1"/>
          <p:nvPr/>
        </p:nvSpPr>
        <p:spPr>
          <a:xfrm>
            <a:off x="-59242" y="2730745"/>
            <a:ext cx="3783022" cy="4185761"/>
          </a:xfrm>
          <a:prstGeom prst="rect">
            <a:avLst/>
          </a:prstGeom>
          <a:noFill/>
        </p:spPr>
        <p:txBody>
          <a:bodyPr wrap="square" rtlCol="0">
            <a:spAutoFit/>
          </a:bodyPr>
          <a:lstStyle/>
          <a:p>
            <a:pPr marL="0" lvl="1">
              <a:spcAft>
                <a:spcPts val="1200"/>
              </a:spcAft>
              <a:tabLst>
                <a:tab pos="1554480" algn="r"/>
                <a:tab pos="1828800" algn="l"/>
              </a:tabLst>
            </a:pPr>
            <a:r>
              <a:rPr lang="en-US" sz="1800" dirty="0">
                <a:solidFill>
                  <a:schemeClr val="accent1">
                    <a:lumMod val="75000"/>
                  </a:schemeClr>
                </a:solidFill>
              </a:rPr>
              <a:t>	</a:t>
            </a:r>
            <a:r>
              <a:rPr lang="en-US" sz="1800" dirty="0">
                <a:solidFill>
                  <a:schemeClr val="accent1">
                    <a:lumMod val="50000"/>
                  </a:schemeClr>
                </a:solidFill>
              </a:rPr>
              <a:t>LIFE STAGE	</a:t>
            </a:r>
            <a:r>
              <a:rPr lang="en-US" sz="1800" b="0" dirty="0">
                <a:solidFill>
                  <a:schemeClr val="accent1">
                    <a:lumMod val="50000"/>
                  </a:schemeClr>
                </a:solidFill>
              </a:rPr>
              <a:t>Adult</a:t>
            </a:r>
          </a:p>
          <a:p>
            <a:pPr>
              <a:spcAft>
                <a:spcPts val="1200"/>
              </a:spcAft>
              <a:tabLst>
                <a:tab pos="1554480" algn="r"/>
                <a:tab pos="1828800" algn="l"/>
              </a:tabLst>
            </a:pPr>
            <a:r>
              <a:rPr lang="en-US" sz="1800" dirty="0">
                <a:solidFill>
                  <a:schemeClr val="accent1">
                    <a:lumMod val="50000"/>
                  </a:schemeClr>
                </a:solidFill>
              </a:rPr>
              <a:t>	AGE	</a:t>
            </a:r>
            <a:r>
              <a:rPr lang="en-US" sz="1800" b="0" dirty="0">
                <a:solidFill>
                  <a:schemeClr val="accent1">
                    <a:lumMod val="50000"/>
                  </a:schemeClr>
                </a:solidFill>
              </a:rPr>
              <a:t>50</a:t>
            </a:r>
          </a:p>
          <a:p>
            <a:pPr>
              <a:spcAft>
                <a:spcPts val="0"/>
              </a:spcAft>
              <a:tabLst>
                <a:tab pos="1554480" algn="r"/>
                <a:tab pos="1828800" algn="l"/>
              </a:tabLst>
            </a:pPr>
            <a:r>
              <a:rPr lang="en-US" sz="1800" dirty="0">
                <a:solidFill>
                  <a:schemeClr val="accent1">
                    <a:lumMod val="50000"/>
                  </a:schemeClr>
                </a:solidFill>
              </a:rPr>
              <a:t>	HOUSEHOLD	</a:t>
            </a:r>
            <a:r>
              <a:rPr lang="en-US" sz="1800" b="0" dirty="0">
                <a:solidFill>
                  <a:schemeClr val="accent1">
                    <a:lumMod val="50000"/>
                  </a:schemeClr>
                </a:solidFill>
              </a:rPr>
              <a:t>Single</a:t>
            </a:r>
          </a:p>
          <a:p>
            <a:pPr marL="1828800">
              <a:spcAft>
                <a:spcPts val="0"/>
              </a:spcAft>
              <a:tabLst>
                <a:tab pos="1554480" algn="r"/>
                <a:tab pos="1828800" algn="l"/>
              </a:tabLst>
            </a:pPr>
            <a:r>
              <a:rPr lang="en-US" sz="1800" b="0" dirty="0">
                <a:solidFill>
                  <a:schemeClr val="accent1">
                    <a:lumMod val="50000"/>
                  </a:schemeClr>
                </a:solidFill>
              </a:rPr>
              <a:t>No Children</a:t>
            </a:r>
          </a:p>
          <a:p>
            <a:pPr marL="1828800">
              <a:spcAft>
                <a:spcPts val="0"/>
              </a:spcAft>
              <a:tabLst>
                <a:tab pos="1554480" algn="r"/>
                <a:tab pos="1828800" algn="l"/>
              </a:tabLst>
            </a:pPr>
            <a:r>
              <a:rPr lang="en-US" sz="1800" b="0" dirty="0">
                <a:solidFill>
                  <a:schemeClr val="accent1">
                    <a:lumMod val="50000"/>
                  </a:schemeClr>
                </a:solidFill>
              </a:rPr>
              <a:t>Not Disabled</a:t>
            </a:r>
          </a:p>
          <a:p>
            <a:pPr>
              <a:spcBef>
                <a:spcPts val="1200"/>
              </a:spcBef>
              <a:spcAft>
                <a:spcPts val="1200"/>
              </a:spcAft>
              <a:tabLst>
                <a:tab pos="1554480" algn="r"/>
                <a:tab pos="1828800" algn="l"/>
              </a:tabLst>
            </a:pPr>
            <a:r>
              <a:rPr lang="en-US" sz="1800" dirty="0">
                <a:solidFill>
                  <a:schemeClr val="accent1">
                    <a:lumMod val="50000"/>
                  </a:schemeClr>
                </a:solidFill>
              </a:rPr>
              <a:t>	INCOME	</a:t>
            </a:r>
            <a:r>
              <a:rPr lang="en-US" sz="1800" b="0" dirty="0">
                <a:solidFill>
                  <a:schemeClr val="accent1">
                    <a:lumMod val="50000"/>
                  </a:schemeClr>
                </a:solidFill>
              </a:rPr>
              <a:t>$293 per Month</a:t>
            </a:r>
          </a:p>
          <a:p>
            <a:pPr marL="1828800" indent="-1828800">
              <a:spcAft>
                <a:spcPts val="1200"/>
              </a:spcAft>
              <a:tabLst>
                <a:tab pos="1554480" algn="r"/>
                <a:tab pos="1828800" algn="l"/>
              </a:tabLst>
            </a:pPr>
            <a:r>
              <a:rPr lang="en-US" sz="1800" dirty="0">
                <a:solidFill>
                  <a:schemeClr val="accent1">
                    <a:lumMod val="50000"/>
                  </a:schemeClr>
                </a:solidFill>
              </a:rPr>
              <a:t>EMPLOYMENT	</a:t>
            </a:r>
            <a:r>
              <a:rPr lang="en-US" sz="1800" b="0" dirty="0">
                <a:solidFill>
                  <a:schemeClr val="accent1">
                    <a:lumMod val="50000"/>
                  </a:schemeClr>
                </a:solidFill>
              </a:rPr>
              <a:t>(1) Works 18 hours per month; (2) volunteers for 20 hours per month</a:t>
            </a:r>
          </a:p>
          <a:p>
            <a:pPr marL="1828800" indent="-1828800">
              <a:spcAft>
                <a:spcPts val="1200"/>
              </a:spcAft>
              <a:tabLst>
                <a:tab pos="1554480" algn="r"/>
                <a:tab pos="1828800" algn="l"/>
              </a:tabLst>
            </a:pPr>
            <a:r>
              <a:rPr lang="en-US" sz="1800" dirty="0">
                <a:solidFill>
                  <a:schemeClr val="accent1">
                    <a:lumMod val="50000"/>
                  </a:schemeClr>
                </a:solidFill>
              </a:rPr>
              <a:t>	ACTION	</a:t>
            </a:r>
            <a:r>
              <a:rPr lang="en-US" sz="1800" b="0" dirty="0">
                <a:solidFill>
                  <a:schemeClr val="accent1">
                    <a:lumMod val="50000"/>
                  </a:schemeClr>
                </a:solidFill>
              </a:rPr>
              <a:t>Renewal</a:t>
            </a:r>
          </a:p>
        </p:txBody>
      </p:sp>
      <p:pic>
        <p:nvPicPr>
          <p:cNvPr id="62" name="Picture 61">
            <a:extLst>
              <a:ext uri="{FF2B5EF4-FFF2-40B4-BE49-F238E27FC236}">
                <a16:creationId xmlns:a16="http://schemas.microsoft.com/office/drawing/2014/main" id="{8C9C7113-2842-28E5-2C7F-49F53EFD140F}"/>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274573" y="1112143"/>
            <a:ext cx="1298448" cy="142829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23" name="Rectangle: Rounded Corners 22">
            <a:extLst>
              <a:ext uri="{FF2B5EF4-FFF2-40B4-BE49-F238E27FC236}">
                <a16:creationId xmlns:a16="http://schemas.microsoft.com/office/drawing/2014/main" id="{D080C3AD-E105-303D-810F-DB4F4FD6B4C3}"/>
              </a:ext>
            </a:extLst>
          </p:cNvPr>
          <p:cNvSpPr/>
          <p:nvPr/>
        </p:nvSpPr>
        <p:spPr>
          <a:xfrm>
            <a:off x="3910880" y="910127"/>
            <a:ext cx="1664259" cy="668091"/>
          </a:xfrm>
          <a:prstGeom prst="roundRect">
            <a:avLst>
              <a:gd name="adj" fmla="val 0"/>
            </a:avLst>
          </a:prstGeom>
          <a:no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small" spc="600" normalizeH="0" baseline="0" noProof="0" dirty="0">
                <a:ln>
                  <a:noFill/>
                </a:ln>
                <a:solidFill>
                  <a:srgbClr val="000000"/>
                </a:solidFill>
                <a:effectLst/>
                <a:uLnTx/>
                <a:uFillTx/>
                <a:latin typeface="Arial" panose="020B0604020202020204" pitchFamily="34" charset="0"/>
                <a:ea typeface="Verdana"/>
                <a:cs typeface="Arial" panose="020B0604020202020204" pitchFamily="34" charset="0"/>
              </a:rPr>
              <a:t>STEPS</a:t>
            </a:r>
          </a:p>
        </p:txBody>
      </p:sp>
      <p:cxnSp>
        <p:nvCxnSpPr>
          <p:cNvPr id="5" name="Straight Arrow Connector 4">
            <a:extLst>
              <a:ext uri="{FF2B5EF4-FFF2-40B4-BE49-F238E27FC236}">
                <a16:creationId xmlns:a16="http://schemas.microsoft.com/office/drawing/2014/main" id="{52C0A3F9-A021-8B53-FE56-BF5CF96BBE1D}"/>
              </a:ext>
              <a:ext uri="{C183D7F6-B498-43B3-948B-1728B52AA6E4}">
                <adec:decorative xmlns:adec="http://schemas.microsoft.com/office/drawing/2017/decorative" val="1"/>
              </a:ext>
            </a:extLst>
          </p:cNvPr>
          <p:cNvCxnSpPr>
            <a:cxnSpLocks/>
            <a:stCxn id="25" idx="42"/>
            <a:endCxn id="7" idx="31"/>
          </p:cNvCxnSpPr>
          <p:nvPr/>
        </p:nvCxnSpPr>
        <p:spPr>
          <a:xfrm>
            <a:off x="4073221" y="1925220"/>
            <a:ext cx="6342" cy="3527984"/>
          </a:xfrm>
          <a:prstGeom prst="straightConnector1">
            <a:avLst/>
          </a:prstGeom>
          <a:ln w="28575">
            <a:solidFill>
              <a:srgbClr val="A6A6A6"/>
            </a:solidFill>
            <a:tailEnd type="triangle"/>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CB2FD4EE-C53C-7035-1AFE-DC499DA6B8E9}"/>
              </a:ext>
              <a:ext uri="{C183D7F6-B498-43B3-948B-1728B52AA6E4}">
                <adec:decorative xmlns:adec="http://schemas.microsoft.com/office/drawing/2017/decorative" val="1"/>
              </a:ext>
            </a:extLst>
          </p:cNvPr>
          <p:cNvSpPr/>
          <p:nvPr/>
        </p:nvSpPr>
        <p:spPr>
          <a:xfrm>
            <a:off x="3849947" y="1484073"/>
            <a:ext cx="463051" cy="46554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2960"/>
              </a:solidFill>
              <a:effectLst/>
              <a:uLnTx/>
              <a:uFillTx/>
              <a:latin typeface="Arial" panose="020B0604020202020204" pitchFamily="34" charset="0"/>
              <a:cs typeface="Arial" panose="020B0604020202020204" pitchFamily="34" charset="0"/>
            </a:endParaRPr>
          </a:p>
        </p:txBody>
      </p:sp>
      <p:sp>
        <p:nvSpPr>
          <p:cNvPr id="25" name="Freeform 41" descr="1">
            <a:extLst>
              <a:ext uri="{FF2B5EF4-FFF2-40B4-BE49-F238E27FC236}">
                <a16:creationId xmlns:a16="http://schemas.microsoft.com/office/drawing/2014/main" id="{F4368D4A-234E-93EC-B24C-B96C092A0226}"/>
              </a:ext>
            </a:extLst>
          </p:cNvPr>
          <p:cNvSpPr>
            <a:spLocks noEditPoints="1"/>
          </p:cNvSpPr>
          <p:nvPr/>
        </p:nvSpPr>
        <p:spPr bwMode="auto">
          <a:xfrm>
            <a:off x="3858632" y="1519621"/>
            <a:ext cx="429832" cy="429843"/>
          </a:xfrm>
          <a:custGeom>
            <a:avLst/>
            <a:gdLst>
              <a:gd name="T0" fmla="*/ 312 w 657"/>
              <a:gd name="T1" fmla="*/ 656 h 656"/>
              <a:gd name="T2" fmla="*/ 262 w 657"/>
              <a:gd name="T3" fmla="*/ 650 h 656"/>
              <a:gd name="T4" fmla="*/ 200 w 657"/>
              <a:gd name="T5" fmla="*/ 631 h 656"/>
              <a:gd name="T6" fmla="*/ 120 w 657"/>
              <a:gd name="T7" fmla="*/ 581 h 656"/>
              <a:gd name="T8" fmla="*/ 56 w 657"/>
              <a:gd name="T9" fmla="*/ 511 h 656"/>
              <a:gd name="T10" fmla="*/ 15 w 657"/>
              <a:gd name="T11" fmla="*/ 425 h 656"/>
              <a:gd name="T12" fmla="*/ 4 w 657"/>
              <a:gd name="T13" fmla="*/ 378 h 656"/>
              <a:gd name="T14" fmla="*/ 0 w 657"/>
              <a:gd name="T15" fmla="*/ 329 h 656"/>
              <a:gd name="T16" fmla="*/ 1 w 657"/>
              <a:gd name="T17" fmla="*/ 295 h 656"/>
              <a:gd name="T18" fmla="*/ 9 w 657"/>
              <a:gd name="T19" fmla="*/ 247 h 656"/>
              <a:gd name="T20" fmla="*/ 39 w 657"/>
              <a:gd name="T21" fmla="*/ 172 h 656"/>
              <a:gd name="T22" fmla="*/ 95 w 657"/>
              <a:gd name="T23" fmla="*/ 96 h 656"/>
              <a:gd name="T24" fmla="*/ 172 w 657"/>
              <a:gd name="T25" fmla="*/ 39 h 656"/>
              <a:gd name="T26" fmla="*/ 246 w 657"/>
              <a:gd name="T27" fmla="*/ 10 h 656"/>
              <a:gd name="T28" fmla="*/ 294 w 657"/>
              <a:gd name="T29" fmla="*/ 1 h 656"/>
              <a:gd name="T30" fmla="*/ 328 w 657"/>
              <a:gd name="T31" fmla="*/ 0 h 656"/>
              <a:gd name="T32" fmla="*/ 379 w 657"/>
              <a:gd name="T33" fmla="*/ 4 h 656"/>
              <a:gd name="T34" fmla="*/ 426 w 657"/>
              <a:gd name="T35" fmla="*/ 14 h 656"/>
              <a:gd name="T36" fmla="*/ 512 w 657"/>
              <a:gd name="T37" fmla="*/ 56 h 656"/>
              <a:gd name="T38" fmla="*/ 582 w 657"/>
              <a:gd name="T39" fmla="*/ 119 h 656"/>
              <a:gd name="T40" fmla="*/ 631 w 657"/>
              <a:gd name="T41" fmla="*/ 200 h 656"/>
              <a:gd name="T42" fmla="*/ 650 w 657"/>
              <a:gd name="T43" fmla="*/ 262 h 656"/>
              <a:gd name="T44" fmla="*/ 657 w 657"/>
              <a:gd name="T45" fmla="*/ 311 h 656"/>
              <a:gd name="T46" fmla="*/ 657 w 657"/>
              <a:gd name="T47" fmla="*/ 345 h 656"/>
              <a:gd name="T48" fmla="*/ 650 w 657"/>
              <a:gd name="T49" fmla="*/ 394 h 656"/>
              <a:gd name="T50" fmla="*/ 631 w 657"/>
              <a:gd name="T51" fmla="*/ 456 h 656"/>
              <a:gd name="T52" fmla="*/ 582 w 657"/>
              <a:gd name="T53" fmla="*/ 537 h 656"/>
              <a:gd name="T54" fmla="*/ 512 w 657"/>
              <a:gd name="T55" fmla="*/ 601 h 656"/>
              <a:gd name="T56" fmla="*/ 426 w 657"/>
              <a:gd name="T57" fmla="*/ 642 h 656"/>
              <a:gd name="T58" fmla="*/ 379 w 657"/>
              <a:gd name="T59" fmla="*/ 654 h 656"/>
              <a:gd name="T60" fmla="*/ 328 w 657"/>
              <a:gd name="T61" fmla="*/ 656 h 656"/>
              <a:gd name="T62" fmla="*/ 328 w 657"/>
              <a:gd name="T63" fmla="*/ 37 h 656"/>
              <a:gd name="T64" fmla="*/ 242 w 657"/>
              <a:gd name="T65" fmla="*/ 51 h 656"/>
              <a:gd name="T66" fmla="*/ 165 w 657"/>
              <a:gd name="T67" fmla="*/ 87 h 656"/>
              <a:gd name="T68" fmla="*/ 103 w 657"/>
              <a:gd name="T69" fmla="*/ 143 h 656"/>
              <a:gd name="T70" fmla="*/ 61 w 657"/>
              <a:gd name="T71" fmla="*/ 215 h 656"/>
              <a:gd name="T72" fmla="*/ 39 w 657"/>
              <a:gd name="T73" fmla="*/ 298 h 656"/>
              <a:gd name="T74" fmla="*/ 39 w 657"/>
              <a:gd name="T75" fmla="*/ 358 h 656"/>
              <a:gd name="T76" fmla="*/ 61 w 657"/>
              <a:gd name="T77" fmla="*/ 441 h 656"/>
              <a:gd name="T78" fmla="*/ 103 w 657"/>
              <a:gd name="T79" fmla="*/ 513 h 656"/>
              <a:gd name="T80" fmla="*/ 165 w 657"/>
              <a:gd name="T81" fmla="*/ 569 h 656"/>
              <a:gd name="T82" fmla="*/ 242 w 657"/>
              <a:gd name="T83" fmla="*/ 607 h 656"/>
              <a:gd name="T84" fmla="*/ 328 w 657"/>
              <a:gd name="T85" fmla="*/ 619 h 656"/>
              <a:gd name="T86" fmla="*/ 387 w 657"/>
              <a:gd name="T87" fmla="*/ 613 h 656"/>
              <a:gd name="T88" fmla="*/ 468 w 657"/>
              <a:gd name="T89" fmla="*/ 584 h 656"/>
              <a:gd name="T90" fmla="*/ 535 w 657"/>
              <a:gd name="T91" fmla="*/ 534 h 656"/>
              <a:gd name="T92" fmla="*/ 584 w 657"/>
              <a:gd name="T93" fmla="*/ 467 h 656"/>
              <a:gd name="T94" fmla="*/ 614 w 657"/>
              <a:gd name="T95" fmla="*/ 386 h 656"/>
              <a:gd name="T96" fmla="*/ 619 w 657"/>
              <a:gd name="T97" fmla="*/ 329 h 656"/>
              <a:gd name="T98" fmla="*/ 606 w 657"/>
              <a:gd name="T99" fmla="*/ 241 h 656"/>
              <a:gd name="T100" fmla="*/ 570 w 657"/>
              <a:gd name="T101" fmla="*/ 165 h 656"/>
              <a:gd name="T102" fmla="*/ 513 w 657"/>
              <a:gd name="T103" fmla="*/ 103 h 656"/>
              <a:gd name="T104" fmla="*/ 442 w 657"/>
              <a:gd name="T105" fmla="*/ 60 h 656"/>
              <a:gd name="T106" fmla="*/ 359 w 657"/>
              <a:gd name="T107" fmla="*/ 39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7" h="656">
                <a:moveTo>
                  <a:pt x="328" y="656"/>
                </a:moveTo>
                <a:lnTo>
                  <a:pt x="328" y="656"/>
                </a:lnTo>
                <a:lnTo>
                  <a:pt x="312" y="656"/>
                </a:lnTo>
                <a:lnTo>
                  <a:pt x="294" y="655"/>
                </a:lnTo>
                <a:lnTo>
                  <a:pt x="278" y="654"/>
                </a:lnTo>
                <a:lnTo>
                  <a:pt x="262" y="650"/>
                </a:lnTo>
                <a:lnTo>
                  <a:pt x="246" y="647"/>
                </a:lnTo>
                <a:lnTo>
                  <a:pt x="231" y="642"/>
                </a:lnTo>
                <a:lnTo>
                  <a:pt x="200" y="631"/>
                </a:lnTo>
                <a:lnTo>
                  <a:pt x="172" y="617"/>
                </a:lnTo>
                <a:lnTo>
                  <a:pt x="145" y="601"/>
                </a:lnTo>
                <a:lnTo>
                  <a:pt x="120" y="581"/>
                </a:lnTo>
                <a:lnTo>
                  <a:pt x="95" y="561"/>
                </a:lnTo>
                <a:lnTo>
                  <a:pt x="75" y="537"/>
                </a:lnTo>
                <a:lnTo>
                  <a:pt x="56" y="511"/>
                </a:lnTo>
                <a:lnTo>
                  <a:pt x="39" y="484"/>
                </a:lnTo>
                <a:lnTo>
                  <a:pt x="26" y="456"/>
                </a:lnTo>
                <a:lnTo>
                  <a:pt x="15" y="425"/>
                </a:lnTo>
                <a:lnTo>
                  <a:pt x="9" y="411"/>
                </a:lnTo>
                <a:lnTo>
                  <a:pt x="7" y="394"/>
                </a:lnTo>
                <a:lnTo>
                  <a:pt x="4" y="378"/>
                </a:lnTo>
                <a:lnTo>
                  <a:pt x="1" y="362"/>
                </a:lnTo>
                <a:lnTo>
                  <a:pt x="0" y="345"/>
                </a:lnTo>
                <a:lnTo>
                  <a:pt x="0" y="329"/>
                </a:lnTo>
                <a:lnTo>
                  <a:pt x="0" y="329"/>
                </a:lnTo>
                <a:lnTo>
                  <a:pt x="0" y="311"/>
                </a:lnTo>
                <a:lnTo>
                  <a:pt x="1" y="295"/>
                </a:lnTo>
                <a:lnTo>
                  <a:pt x="4" y="278"/>
                </a:lnTo>
                <a:lnTo>
                  <a:pt x="7" y="262"/>
                </a:lnTo>
                <a:lnTo>
                  <a:pt x="9" y="247"/>
                </a:lnTo>
                <a:lnTo>
                  <a:pt x="15" y="231"/>
                </a:lnTo>
                <a:lnTo>
                  <a:pt x="26" y="200"/>
                </a:lnTo>
                <a:lnTo>
                  <a:pt x="39" y="172"/>
                </a:lnTo>
                <a:lnTo>
                  <a:pt x="56" y="145"/>
                </a:lnTo>
                <a:lnTo>
                  <a:pt x="75" y="119"/>
                </a:lnTo>
                <a:lnTo>
                  <a:pt x="95" y="96"/>
                </a:lnTo>
                <a:lnTo>
                  <a:pt x="120" y="75"/>
                </a:lnTo>
                <a:lnTo>
                  <a:pt x="145" y="56"/>
                </a:lnTo>
                <a:lnTo>
                  <a:pt x="172" y="39"/>
                </a:lnTo>
                <a:lnTo>
                  <a:pt x="200" y="25"/>
                </a:lnTo>
                <a:lnTo>
                  <a:pt x="231" y="14"/>
                </a:lnTo>
                <a:lnTo>
                  <a:pt x="246" y="10"/>
                </a:lnTo>
                <a:lnTo>
                  <a:pt x="262" y="6"/>
                </a:lnTo>
                <a:lnTo>
                  <a:pt x="278" y="4"/>
                </a:lnTo>
                <a:lnTo>
                  <a:pt x="294" y="1"/>
                </a:lnTo>
                <a:lnTo>
                  <a:pt x="312" y="0"/>
                </a:lnTo>
                <a:lnTo>
                  <a:pt x="328" y="0"/>
                </a:lnTo>
                <a:lnTo>
                  <a:pt x="328" y="0"/>
                </a:lnTo>
                <a:lnTo>
                  <a:pt x="345" y="0"/>
                </a:lnTo>
                <a:lnTo>
                  <a:pt x="361" y="1"/>
                </a:lnTo>
                <a:lnTo>
                  <a:pt x="379" y="4"/>
                </a:lnTo>
                <a:lnTo>
                  <a:pt x="395" y="6"/>
                </a:lnTo>
                <a:lnTo>
                  <a:pt x="411" y="10"/>
                </a:lnTo>
                <a:lnTo>
                  <a:pt x="426" y="14"/>
                </a:lnTo>
                <a:lnTo>
                  <a:pt x="457" y="25"/>
                </a:lnTo>
                <a:lnTo>
                  <a:pt x="485" y="39"/>
                </a:lnTo>
                <a:lnTo>
                  <a:pt x="512" y="56"/>
                </a:lnTo>
                <a:lnTo>
                  <a:pt x="537" y="75"/>
                </a:lnTo>
                <a:lnTo>
                  <a:pt x="560" y="96"/>
                </a:lnTo>
                <a:lnTo>
                  <a:pt x="582" y="119"/>
                </a:lnTo>
                <a:lnTo>
                  <a:pt x="600" y="145"/>
                </a:lnTo>
                <a:lnTo>
                  <a:pt x="618" y="172"/>
                </a:lnTo>
                <a:lnTo>
                  <a:pt x="631" y="200"/>
                </a:lnTo>
                <a:lnTo>
                  <a:pt x="642" y="231"/>
                </a:lnTo>
                <a:lnTo>
                  <a:pt x="647" y="247"/>
                </a:lnTo>
                <a:lnTo>
                  <a:pt x="650" y="262"/>
                </a:lnTo>
                <a:lnTo>
                  <a:pt x="653" y="278"/>
                </a:lnTo>
                <a:lnTo>
                  <a:pt x="656" y="295"/>
                </a:lnTo>
                <a:lnTo>
                  <a:pt x="657" y="311"/>
                </a:lnTo>
                <a:lnTo>
                  <a:pt x="657" y="329"/>
                </a:lnTo>
                <a:lnTo>
                  <a:pt x="657" y="329"/>
                </a:lnTo>
                <a:lnTo>
                  <a:pt x="657" y="345"/>
                </a:lnTo>
                <a:lnTo>
                  <a:pt x="656" y="362"/>
                </a:lnTo>
                <a:lnTo>
                  <a:pt x="653" y="378"/>
                </a:lnTo>
                <a:lnTo>
                  <a:pt x="650" y="394"/>
                </a:lnTo>
                <a:lnTo>
                  <a:pt x="647" y="411"/>
                </a:lnTo>
                <a:lnTo>
                  <a:pt x="642" y="425"/>
                </a:lnTo>
                <a:lnTo>
                  <a:pt x="631" y="456"/>
                </a:lnTo>
                <a:lnTo>
                  <a:pt x="618" y="484"/>
                </a:lnTo>
                <a:lnTo>
                  <a:pt x="600" y="511"/>
                </a:lnTo>
                <a:lnTo>
                  <a:pt x="582" y="537"/>
                </a:lnTo>
                <a:lnTo>
                  <a:pt x="560" y="561"/>
                </a:lnTo>
                <a:lnTo>
                  <a:pt x="537" y="581"/>
                </a:lnTo>
                <a:lnTo>
                  <a:pt x="512" y="601"/>
                </a:lnTo>
                <a:lnTo>
                  <a:pt x="485" y="617"/>
                </a:lnTo>
                <a:lnTo>
                  <a:pt x="457" y="631"/>
                </a:lnTo>
                <a:lnTo>
                  <a:pt x="426" y="642"/>
                </a:lnTo>
                <a:lnTo>
                  <a:pt x="411" y="647"/>
                </a:lnTo>
                <a:lnTo>
                  <a:pt x="395" y="650"/>
                </a:lnTo>
                <a:lnTo>
                  <a:pt x="379" y="654"/>
                </a:lnTo>
                <a:lnTo>
                  <a:pt x="361" y="655"/>
                </a:lnTo>
                <a:lnTo>
                  <a:pt x="345" y="656"/>
                </a:lnTo>
                <a:lnTo>
                  <a:pt x="328" y="656"/>
                </a:lnTo>
                <a:lnTo>
                  <a:pt x="328" y="656"/>
                </a:lnTo>
                <a:close/>
                <a:moveTo>
                  <a:pt x="328" y="37"/>
                </a:moveTo>
                <a:lnTo>
                  <a:pt x="328" y="37"/>
                </a:lnTo>
                <a:lnTo>
                  <a:pt x="298" y="39"/>
                </a:lnTo>
                <a:lnTo>
                  <a:pt x="270" y="43"/>
                </a:lnTo>
                <a:lnTo>
                  <a:pt x="242" y="51"/>
                </a:lnTo>
                <a:lnTo>
                  <a:pt x="215" y="60"/>
                </a:lnTo>
                <a:lnTo>
                  <a:pt x="189" y="72"/>
                </a:lnTo>
                <a:lnTo>
                  <a:pt x="165" y="87"/>
                </a:lnTo>
                <a:lnTo>
                  <a:pt x="144" y="103"/>
                </a:lnTo>
                <a:lnTo>
                  <a:pt x="122" y="122"/>
                </a:lnTo>
                <a:lnTo>
                  <a:pt x="103" y="143"/>
                </a:lnTo>
                <a:lnTo>
                  <a:pt x="87" y="165"/>
                </a:lnTo>
                <a:lnTo>
                  <a:pt x="73" y="189"/>
                </a:lnTo>
                <a:lnTo>
                  <a:pt x="61" y="215"/>
                </a:lnTo>
                <a:lnTo>
                  <a:pt x="50" y="241"/>
                </a:lnTo>
                <a:lnTo>
                  <a:pt x="43" y="270"/>
                </a:lnTo>
                <a:lnTo>
                  <a:pt x="39" y="298"/>
                </a:lnTo>
                <a:lnTo>
                  <a:pt x="38" y="329"/>
                </a:lnTo>
                <a:lnTo>
                  <a:pt x="38" y="329"/>
                </a:lnTo>
                <a:lnTo>
                  <a:pt x="39" y="358"/>
                </a:lnTo>
                <a:lnTo>
                  <a:pt x="43" y="386"/>
                </a:lnTo>
                <a:lnTo>
                  <a:pt x="50" y="415"/>
                </a:lnTo>
                <a:lnTo>
                  <a:pt x="61" y="441"/>
                </a:lnTo>
                <a:lnTo>
                  <a:pt x="73" y="467"/>
                </a:lnTo>
                <a:lnTo>
                  <a:pt x="87" y="491"/>
                </a:lnTo>
                <a:lnTo>
                  <a:pt x="103" y="513"/>
                </a:lnTo>
                <a:lnTo>
                  <a:pt x="122" y="534"/>
                </a:lnTo>
                <a:lnTo>
                  <a:pt x="144" y="553"/>
                </a:lnTo>
                <a:lnTo>
                  <a:pt x="165" y="569"/>
                </a:lnTo>
                <a:lnTo>
                  <a:pt x="189" y="584"/>
                </a:lnTo>
                <a:lnTo>
                  <a:pt x="215" y="596"/>
                </a:lnTo>
                <a:lnTo>
                  <a:pt x="242" y="607"/>
                </a:lnTo>
                <a:lnTo>
                  <a:pt x="270" y="613"/>
                </a:lnTo>
                <a:lnTo>
                  <a:pt x="298" y="617"/>
                </a:lnTo>
                <a:lnTo>
                  <a:pt x="328" y="619"/>
                </a:lnTo>
                <a:lnTo>
                  <a:pt x="328" y="619"/>
                </a:lnTo>
                <a:lnTo>
                  <a:pt x="359" y="617"/>
                </a:lnTo>
                <a:lnTo>
                  <a:pt x="387" y="613"/>
                </a:lnTo>
                <a:lnTo>
                  <a:pt x="415" y="607"/>
                </a:lnTo>
                <a:lnTo>
                  <a:pt x="442" y="596"/>
                </a:lnTo>
                <a:lnTo>
                  <a:pt x="468" y="584"/>
                </a:lnTo>
                <a:lnTo>
                  <a:pt x="492" y="569"/>
                </a:lnTo>
                <a:lnTo>
                  <a:pt x="513" y="553"/>
                </a:lnTo>
                <a:lnTo>
                  <a:pt x="535" y="534"/>
                </a:lnTo>
                <a:lnTo>
                  <a:pt x="553" y="513"/>
                </a:lnTo>
                <a:lnTo>
                  <a:pt x="570" y="491"/>
                </a:lnTo>
                <a:lnTo>
                  <a:pt x="584" y="467"/>
                </a:lnTo>
                <a:lnTo>
                  <a:pt x="596" y="441"/>
                </a:lnTo>
                <a:lnTo>
                  <a:pt x="606" y="415"/>
                </a:lnTo>
                <a:lnTo>
                  <a:pt x="614" y="386"/>
                </a:lnTo>
                <a:lnTo>
                  <a:pt x="618" y="358"/>
                </a:lnTo>
                <a:lnTo>
                  <a:pt x="619" y="329"/>
                </a:lnTo>
                <a:lnTo>
                  <a:pt x="619" y="329"/>
                </a:lnTo>
                <a:lnTo>
                  <a:pt x="618" y="298"/>
                </a:lnTo>
                <a:lnTo>
                  <a:pt x="614" y="270"/>
                </a:lnTo>
                <a:lnTo>
                  <a:pt x="606" y="241"/>
                </a:lnTo>
                <a:lnTo>
                  <a:pt x="596" y="215"/>
                </a:lnTo>
                <a:lnTo>
                  <a:pt x="584" y="189"/>
                </a:lnTo>
                <a:lnTo>
                  <a:pt x="570" y="165"/>
                </a:lnTo>
                <a:lnTo>
                  <a:pt x="553" y="143"/>
                </a:lnTo>
                <a:lnTo>
                  <a:pt x="535" y="122"/>
                </a:lnTo>
                <a:lnTo>
                  <a:pt x="513" y="103"/>
                </a:lnTo>
                <a:lnTo>
                  <a:pt x="492" y="87"/>
                </a:lnTo>
                <a:lnTo>
                  <a:pt x="468" y="72"/>
                </a:lnTo>
                <a:lnTo>
                  <a:pt x="442" y="60"/>
                </a:lnTo>
                <a:lnTo>
                  <a:pt x="415" y="51"/>
                </a:lnTo>
                <a:lnTo>
                  <a:pt x="387" y="43"/>
                </a:lnTo>
                <a:lnTo>
                  <a:pt x="359" y="39"/>
                </a:lnTo>
                <a:lnTo>
                  <a:pt x="328" y="37"/>
                </a:lnTo>
                <a:lnTo>
                  <a:pt x="328" y="37"/>
                </a:lnTo>
                <a:close/>
              </a:path>
            </a:pathLst>
          </a:custGeom>
          <a:solidFill>
            <a:schemeClr val="tx2"/>
          </a:solidFill>
          <a:ln w="9525">
            <a:noFill/>
            <a:round/>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6075B1"/>
                </a:solidFill>
                <a:effectLst/>
                <a:uLnTx/>
                <a:uFillTx/>
                <a:latin typeface="Arial" panose="020B0604020202020204" pitchFamily="34" charset="0"/>
                <a:cs typeface="Arial" panose="020B0604020202020204" pitchFamily="34" charset="0"/>
              </a:rPr>
              <a:t>1</a:t>
            </a:r>
          </a:p>
        </p:txBody>
      </p:sp>
      <p:sp>
        <p:nvSpPr>
          <p:cNvPr id="17" name="Rectangle 16">
            <a:extLst>
              <a:ext uri="{FF2B5EF4-FFF2-40B4-BE49-F238E27FC236}">
                <a16:creationId xmlns:a16="http://schemas.microsoft.com/office/drawing/2014/main" id="{42065734-D341-C408-D33D-538C9DCBCBEF}"/>
              </a:ext>
            </a:extLst>
          </p:cNvPr>
          <p:cNvSpPr/>
          <p:nvPr/>
        </p:nvSpPr>
        <p:spPr>
          <a:xfrm>
            <a:off x="4010329" y="1559168"/>
            <a:ext cx="8138160" cy="369332"/>
          </a:xfrm>
          <a:prstGeom prst="rect">
            <a:avLst/>
          </a:prstGeom>
          <a:no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pPr marL="457200" lvl="0">
              <a:defRPr/>
            </a:pPr>
            <a:r>
              <a:rPr lang="en-US" sz="1800" b="1" dirty="0">
                <a:solidFill>
                  <a:schemeClr val="tx1"/>
                </a:solidFill>
                <a:latin typeface="Arial" panose="020B0604020202020204" pitchFamily="34" charset="0"/>
                <a:cs typeface="Arial" panose="020B0604020202020204" pitchFamily="34" charset="0"/>
              </a:rPr>
              <a:t>I receive my MassHealth renewal </a:t>
            </a:r>
            <a:r>
              <a:rPr lang="en-US" sz="1800" dirty="0">
                <a:solidFill>
                  <a:schemeClr val="tx1"/>
                </a:solidFill>
                <a:latin typeface="Arial" panose="020B0604020202020204" pitchFamily="34" charset="0"/>
                <a:cs typeface="Arial" panose="020B0604020202020204" pitchFamily="34" charset="0"/>
              </a:rPr>
              <a:t>form </a:t>
            </a:r>
            <a:r>
              <a:rPr lang="en-US" sz="1800" b="0" dirty="0">
                <a:solidFill>
                  <a:schemeClr val="tx1"/>
                </a:solidFill>
                <a:latin typeface="Arial" panose="020B0604020202020204" pitchFamily="34" charset="0"/>
                <a:cs typeface="Arial" panose="020B0604020202020204" pitchFamily="34" charset="0"/>
              </a:rPr>
              <a:t>in a blue envelope.</a:t>
            </a:r>
          </a:p>
        </p:txBody>
      </p:sp>
      <p:sp>
        <p:nvSpPr>
          <p:cNvPr id="44" name="Oval 43">
            <a:extLst>
              <a:ext uri="{FF2B5EF4-FFF2-40B4-BE49-F238E27FC236}">
                <a16:creationId xmlns:a16="http://schemas.microsoft.com/office/drawing/2014/main" id="{1DB196CF-64C8-EB95-B171-4EFA719C66F0}"/>
              </a:ext>
              <a:ext uri="{C183D7F6-B498-43B3-948B-1728B52AA6E4}">
                <adec:decorative xmlns:adec="http://schemas.microsoft.com/office/drawing/2017/decorative" val="1"/>
              </a:ext>
            </a:extLst>
          </p:cNvPr>
          <p:cNvSpPr/>
          <p:nvPr/>
        </p:nvSpPr>
        <p:spPr>
          <a:xfrm>
            <a:off x="3836779" y="2128956"/>
            <a:ext cx="411480" cy="41148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2960"/>
              </a:solidFill>
              <a:effectLst/>
              <a:uLnTx/>
              <a:uFillTx/>
              <a:latin typeface="Arial" panose="020B0604020202020204" pitchFamily="34" charset="0"/>
              <a:cs typeface="Arial" panose="020B0604020202020204" pitchFamily="34" charset="0"/>
            </a:endParaRPr>
          </a:p>
        </p:txBody>
      </p:sp>
      <p:sp>
        <p:nvSpPr>
          <p:cNvPr id="45" name="Freeform 41">
            <a:extLst>
              <a:ext uri="{FF2B5EF4-FFF2-40B4-BE49-F238E27FC236}">
                <a16:creationId xmlns:a16="http://schemas.microsoft.com/office/drawing/2014/main" id="{93D9774F-6F74-F3BC-48DB-0C80AB9744AE}"/>
              </a:ext>
            </a:extLst>
          </p:cNvPr>
          <p:cNvSpPr>
            <a:spLocks noEditPoints="1"/>
          </p:cNvSpPr>
          <p:nvPr/>
        </p:nvSpPr>
        <p:spPr bwMode="auto">
          <a:xfrm>
            <a:off x="3828298" y="2092140"/>
            <a:ext cx="463051" cy="452699"/>
          </a:xfrm>
          <a:custGeom>
            <a:avLst/>
            <a:gdLst>
              <a:gd name="T0" fmla="*/ 312 w 657"/>
              <a:gd name="T1" fmla="*/ 656 h 656"/>
              <a:gd name="T2" fmla="*/ 262 w 657"/>
              <a:gd name="T3" fmla="*/ 650 h 656"/>
              <a:gd name="T4" fmla="*/ 200 w 657"/>
              <a:gd name="T5" fmla="*/ 631 h 656"/>
              <a:gd name="T6" fmla="*/ 120 w 657"/>
              <a:gd name="T7" fmla="*/ 581 h 656"/>
              <a:gd name="T8" fmla="*/ 56 w 657"/>
              <a:gd name="T9" fmla="*/ 511 h 656"/>
              <a:gd name="T10" fmla="*/ 15 w 657"/>
              <a:gd name="T11" fmla="*/ 425 h 656"/>
              <a:gd name="T12" fmla="*/ 4 w 657"/>
              <a:gd name="T13" fmla="*/ 378 h 656"/>
              <a:gd name="T14" fmla="*/ 0 w 657"/>
              <a:gd name="T15" fmla="*/ 329 h 656"/>
              <a:gd name="T16" fmla="*/ 1 w 657"/>
              <a:gd name="T17" fmla="*/ 295 h 656"/>
              <a:gd name="T18" fmla="*/ 9 w 657"/>
              <a:gd name="T19" fmla="*/ 247 h 656"/>
              <a:gd name="T20" fmla="*/ 39 w 657"/>
              <a:gd name="T21" fmla="*/ 172 h 656"/>
              <a:gd name="T22" fmla="*/ 95 w 657"/>
              <a:gd name="T23" fmla="*/ 96 h 656"/>
              <a:gd name="T24" fmla="*/ 172 w 657"/>
              <a:gd name="T25" fmla="*/ 39 h 656"/>
              <a:gd name="T26" fmla="*/ 246 w 657"/>
              <a:gd name="T27" fmla="*/ 10 h 656"/>
              <a:gd name="T28" fmla="*/ 294 w 657"/>
              <a:gd name="T29" fmla="*/ 1 h 656"/>
              <a:gd name="T30" fmla="*/ 328 w 657"/>
              <a:gd name="T31" fmla="*/ 0 h 656"/>
              <a:gd name="T32" fmla="*/ 379 w 657"/>
              <a:gd name="T33" fmla="*/ 4 h 656"/>
              <a:gd name="T34" fmla="*/ 426 w 657"/>
              <a:gd name="T35" fmla="*/ 14 h 656"/>
              <a:gd name="T36" fmla="*/ 512 w 657"/>
              <a:gd name="T37" fmla="*/ 56 h 656"/>
              <a:gd name="T38" fmla="*/ 582 w 657"/>
              <a:gd name="T39" fmla="*/ 119 h 656"/>
              <a:gd name="T40" fmla="*/ 631 w 657"/>
              <a:gd name="T41" fmla="*/ 200 h 656"/>
              <a:gd name="T42" fmla="*/ 650 w 657"/>
              <a:gd name="T43" fmla="*/ 262 h 656"/>
              <a:gd name="T44" fmla="*/ 657 w 657"/>
              <a:gd name="T45" fmla="*/ 311 h 656"/>
              <a:gd name="T46" fmla="*/ 657 w 657"/>
              <a:gd name="T47" fmla="*/ 345 h 656"/>
              <a:gd name="T48" fmla="*/ 650 w 657"/>
              <a:gd name="T49" fmla="*/ 394 h 656"/>
              <a:gd name="T50" fmla="*/ 631 w 657"/>
              <a:gd name="T51" fmla="*/ 456 h 656"/>
              <a:gd name="T52" fmla="*/ 582 w 657"/>
              <a:gd name="T53" fmla="*/ 537 h 656"/>
              <a:gd name="T54" fmla="*/ 512 w 657"/>
              <a:gd name="T55" fmla="*/ 601 h 656"/>
              <a:gd name="T56" fmla="*/ 426 w 657"/>
              <a:gd name="T57" fmla="*/ 642 h 656"/>
              <a:gd name="T58" fmla="*/ 379 w 657"/>
              <a:gd name="T59" fmla="*/ 654 h 656"/>
              <a:gd name="T60" fmla="*/ 328 w 657"/>
              <a:gd name="T61" fmla="*/ 656 h 656"/>
              <a:gd name="T62" fmla="*/ 328 w 657"/>
              <a:gd name="T63" fmla="*/ 37 h 656"/>
              <a:gd name="T64" fmla="*/ 242 w 657"/>
              <a:gd name="T65" fmla="*/ 51 h 656"/>
              <a:gd name="T66" fmla="*/ 165 w 657"/>
              <a:gd name="T67" fmla="*/ 87 h 656"/>
              <a:gd name="T68" fmla="*/ 103 w 657"/>
              <a:gd name="T69" fmla="*/ 143 h 656"/>
              <a:gd name="T70" fmla="*/ 61 w 657"/>
              <a:gd name="T71" fmla="*/ 215 h 656"/>
              <a:gd name="T72" fmla="*/ 39 w 657"/>
              <a:gd name="T73" fmla="*/ 298 h 656"/>
              <a:gd name="T74" fmla="*/ 39 w 657"/>
              <a:gd name="T75" fmla="*/ 358 h 656"/>
              <a:gd name="T76" fmla="*/ 61 w 657"/>
              <a:gd name="T77" fmla="*/ 441 h 656"/>
              <a:gd name="T78" fmla="*/ 103 w 657"/>
              <a:gd name="T79" fmla="*/ 513 h 656"/>
              <a:gd name="T80" fmla="*/ 165 w 657"/>
              <a:gd name="T81" fmla="*/ 569 h 656"/>
              <a:gd name="T82" fmla="*/ 242 w 657"/>
              <a:gd name="T83" fmla="*/ 607 h 656"/>
              <a:gd name="T84" fmla="*/ 328 w 657"/>
              <a:gd name="T85" fmla="*/ 619 h 656"/>
              <a:gd name="T86" fmla="*/ 387 w 657"/>
              <a:gd name="T87" fmla="*/ 613 h 656"/>
              <a:gd name="T88" fmla="*/ 468 w 657"/>
              <a:gd name="T89" fmla="*/ 584 h 656"/>
              <a:gd name="T90" fmla="*/ 535 w 657"/>
              <a:gd name="T91" fmla="*/ 534 h 656"/>
              <a:gd name="T92" fmla="*/ 584 w 657"/>
              <a:gd name="T93" fmla="*/ 467 h 656"/>
              <a:gd name="T94" fmla="*/ 614 w 657"/>
              <a:gd name="T95" fmla="*/ 386 h 656"/>
              <a:gd name="T96" fmla="*/ 619 w 657"/>
              <a:gd name="T97" fmla="*/ 329 h 656"/>
              <a:gd name="T98" fmla="*/ 606 w 657"/>
              <a:gd name="T99" fmla="*/ 241 h 656"/>
              <a:gd name="T100" fmla="*/ 570 w 657"/>
              <a:gd name="T101" fmla="*/ 165 h 656"/>
              <a:gd name="T102" fmla="*/ 513 w 657"/>
              <a:gd name="T103" fmla="*/ 103 h 656"/>
              <a:gd name="T104" fmla="*/ 442 w 657"/>
              <a:gd name="T105" fmla="*/ 60 h 656"/>
              <a:gd name="T106" fmla="*/ 359 w 657"/>
              <a:gd name="T107" fmla="*/ 39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7" h="656">
                <a:moveTo>
                  <a:pt x="328" y="656"/>
                </a:moveTo>
                <a:lnTo>
                  <a:pt x="328" y="656"/>
                </a:lnTo>
                <a:lnTo>
                  <a:pt x="312" y="656"/>
                </a:lnTo>
                <a:lnTo>
                  <a:pt x="294" y="655"/>
                </a:lnTo>
                <a:lnTo>
                  <a:pt x="278" y="654"/>
                </a:lnTo>
                <a:lnTo>
                  <a:pt x="262" y="650"/>
                </a:lnTo>
                <a:lnTo>
                  <a:pt x="246" y="647"/>
                </a:lnTo>
                <a:lnTo>
                  <a:pt x="231" y="642"/>
                </a:lnTo>
                <a:lnTo>
                  <a:pt x="200" y="631"/>
                </a:lnTo>
                <a:lnTo>
                  <a:pt x="172" y="617"/>
                </a:lnTo>
                <a:lnTo>
                  <a:pt x="145" y="601"/>
                </a:lnTo>
                <a:lnTo>
                  <a:pt x="120" y="581"/>
                </a:lnTo>
                <a:lnTo>
                  <a:pt x="95" y="561"/>
                </a:lnTo>
                <a:lnTo>
                  <a:pt x="75" y="537"/>
                </a:lnTo>
                <a:lnTo>
                  <a:pt x="56" y="511"/>
                </a:lnTo>
                <a:lnTo>
                  <a:pt x="39" y="484"/>
                </a:lnTo>
                <a:lnTo>
                  <a:pt x="26" y="456"/>
                </a:lnTo>
                <a:lnTo>
                  <a:pt x="15" y="425"/>
                </a:lnTo>
                <a:lnTo>
                  <a:pt x="9" y="411"/>
                </a:lnTo>
                <a:lnTo>
                  <a:pt x="7" y="394"/>
                </a:lnTo>
                <a:lnTo>
                  <a:pt x="4" y="378"/>
                </a:lnTo>
                <a:lnTo>
                  <a:pt x="1" y="362"/>
                </a:lnTo>
                <a:lnTo>
                  <a:pt x="0" y="345"/>
                </a:lnTo>
                <a:lnTo>
                  <a:pt x="0" y="329"/>
                </a:lnTo>
                <a:lnTo>
                  <a:pt x="0" y="329"/>
                </a:lnTo>
                <a:lnTo>
                  <a:pt x="0" y="311"/>
                </a:lnTo>
                <a:lnTo>
                  <a:pt x="1" y="295"/>
                </a:lnTo>
                <a:lnTo>
                  <a:pt x="4" y="278"/>
                </a:lnTo>
                <a:lnTo>
                  <a:pt x="7" y="262"/>
                </a:lnTo>
                <a:lnTo>
                  <a:pt x="9" y="247"/>
                </a:lnTo>
                <a:lnTo>
                  <a:pt x="15" y="231"/>
                </a:lnTo>
                <a:lnTo>
                  <a:pt x="26" y="200"/>
                </a:lnTo>
                <a:lnTo>
                  <a:pt x="39" y="172"/>
                </a:lnTo>
                <a:lnTo>
                  <a:pt x="56" y="145"/>
                </a:lnTo>
                <a:lnTo>
                  <a:pt x="75" y="119"/>
                </a:lnTo>
                <a:lnTo>
                  <a:pt x="95" y="96"/>
                </a:lnTo>
                <a:lnTo>
                  <a:pt x="120" y="75"/>
                </a:lnTo>
                <a:lnTo>
                  <a:pt x="145" y="56"/>
                </a:lnTo>
                <a:lnTo>
                  <a:pt x="172" y="39"/>
                </a:lnTo>
                <a:lnTo>
                  <a:pt x="200" y="25"/>
                </a:lnTo>
                <a:lnTo>
                  <a:pt x="231" y="14"/>
                </a:lnTo>
                <a:lnTo>
                  <a:pt x="246" y="10"/>
                </a:lnTo>
                <a:lnTo>
                  <a:pt x="262" y="6"/>
                </a:lnTo>
                <a:lnTo>
                  <a:pt x="278" y="4"/>
                </a:lnTo>
                <a:lnTo>
                  <a:pt x="294" y="1"/>
                </a:lnTo>
                <a:lnTo>
                  <a:pt x="312" y="0"/>
                </a:lnTo>
                <a:lnTo>
                  <a:pt x="328" y="0"/>
                </a:lnTo>
                <a:lnTo>
                  <a:pt x="328" y="0"/>
                </a:lnTo>
                <a:lnTo>
                  <a:pt x="345" y="0"/>
                </a:lnTo>
                <a:lnTo>
                  <a:pt x="361" y="1"/>
                </a:lnTo>
                <a:lnTo>
                  <a:pt x="379" y="4"/>
                </a:lnTo>
                <a:lnTo>
                  <a:pt x="395" y="6"/>
                </a:lnTo>
                <a:lnTo>
                  <a:pt x="411" y="10"/>
                </a:lnTo>
                <a:lnTo>
                  <a:pt x="426" y="14"/>
                </a:lnTo>
                <a:lnTo>
                  <a:pt x="457" y="25"/>
                </a:lnTo>
                <a:lnTo>
                  <a:pt x="485" y="39"/>
                </a:lnTo>
                <a:lnTo>
                  <a:pt x="512" y="56"/>
                </a:lnTo>
                <a:lnTo>
                  <a:pt x="537" y="75"/>
                </a:lnTo>
                <a:lnTo>
                  <a:pt x="560" y="96"/>
                </a:lnTo>
                <a:lnTo>
                  <a:pt x="582" y="119"/>
                </a:lnTo>
                <a:lnTo>
                  <a:pt x="600" y="145"/>
                </a:lnTo>
                <a:lnTo>
                  <a:pt x="618" y="172"/>
                </a:lnTo>
                <a:lnTo>
                  <a:pt x="631" y="200"/>
                </a:lnTo>
                <a:lnTo>
                  <a:pt x="642" y="231"/>
                </a:lnTo>
                <a:lnTo>
                  <a:pt x="647" y="247"/>
                </a:lnTo>
                <a:lnTo>
                  <a:pt x="650" y="262"/>
                </a:lnTo>
                <a:lnTo>
                  <a:pt x="653" y="278"/>
                </a:lnTo>
                <a:lnTo>
                  <a:pt x="656" y="295"/>
                </a:lnTo>
                <a:lnTo>
                  <a:pt x="657" y="311"/>
                </a:lnTo>
                <a:lnTo>
                  <a:pt x="657" y="329"/>
                </a:lnTo>
                <a:lnTo>
                  <a:pt x="657" y="329"/>
                </a:lnTo>
                <a:lnTo>
                  <a:pt x="657" y="345"/>
                </a:lnTo>
                <a:lnTo>
                  <a:pt x="656" y="362"/>
                </a:lnTo>
                <a:lnTo>
                  <a:pt x="653" y="378"/>
                </a:lnTo>
                <a:lnTo>
                  <a:pt x="650" y="394"/>
                </a:lnTo>
                <a:lnTo>
                  <a:pt x="647" y="411"/>
                </a:lnTo>
                <a:lnTo>
                  <a:pt x="642" y="425"/>
                </a:lnTo>
                <a:lnTo>
                  <a:pt x="631" y="456"/>
                </a:lnTo>
                <a:lnTo>
                  <a:pt x="618" y="484"/>
                </a:lnTo>
                <a:lnTo>
                  <a:pt x="600" y="511"/>
                </a:lnTo>
                <a:lnTo>
                  <a:pt x="582" y="537"/>
                </a:lnTo>
                <a:lnTo>
                  <a:pt x="560" y="561"/>
                </a:lnTo>
                <a:lnTo>
                  <a:pt x="537" y="581"/>
                </a:lnTo>
                <a:lnTo>
                  <a:pt x="512" y="601"/>
                </a:lnTo>
                <a:lnTo>
                  <a:pt x="485" y="617"/>
                </a:lnTo>
                <a:lnTo>
                  <a:pt x="457" y="631"/>
                </a:lnTo>
                <a:lnTo>
                  <a:pt x="426" y="642"/>
                </a:lnTo>
                <a:lnTo>
                  <a:pt x="411" y="647"/>
                </a:lnTo>
                <a:lnTo>
                  <a:pt x="395" y="650"/>
                </a:lnTo>
                <a:lnTo>
                  <a:pt x="379" y="654"/>
                </a:lnTo>
                <a:lnTo>
                  <a:pt x="361" y="655"/>
                </a:lnTo>
                <a:lnTo>
                  <a:pt x="345" y="656"/>
                </a:lnTo>
                <a:lnTo>
                  <a:pt x="328" y="656"/>
                </a:lnTo>
                <a:lnTo>
                  <a:pt x="328" y="656"/>
                </a:lnTo>
                <a:close/>
                <a:moveTo>
                  <a:pt x="328" y="37"/>
                </a:moveTo>
                <a:lnTo>
                  <a:pt x="328" y="37"/>
                </a:lnTo>
                <a:lnTo>
                  <a:pt x="298" y="39"/>
                </a:lnTo>
                <a:lnTo>
                  <a:pt x="270" y="43"/>
                </a:lnTo>
                <a:lnTo>
                  <a:pt x="242" y="51"/>
                </a:lnTo>
                <a:lnTo>
                  <a:pt x="215" y="60"/>
                </a:lnTo>
                <a:lnTo>
                  <a:pt x="189" y="72"/>
                </a:lnTo>
                <a:lnTo>
                  <a:pt x="165" y="87"/>
                </a:lnTo>
                <a:lnTo>
                  <a:pt x="144" y="103"/>
                </a:lnTo>
                <a:lnTo>
                  <a:pt x="122" y="122"/>
                </a:lnTo>
                <a:lnTo>
                  <a:pt x="103" y="143"/>
                </a:lnTo>
                <a:lnTo>
                  <a:pt x="87" y="165"/>
                </a:lnTo>
                <a:lnTo>
                  <a:pt x="73" y="189"/>
                </a:lnTo>
                <a:lnTo>
                  <a:pt x="61" y="215"/>
                </a:lnTo>
                <a:lnTo>
                  <a:pt x="50" y="241"/>
                </a:lnTo>
                <a:lnTo>
                  <a:pt x="43" y="270"/>
                </a:lnTo>
                <a:lnTo>
                  <a:pt x="39" y="298"/>
                </a:lnTo>
                <a:lnTo>
                  <a:pt x="38" y="329"/>
                </a:lnTo>
                <a:lnTo>
                  <a:pt x="38" y="329"/>
                </a:lnTo>
                <a:lnTo>
                  <a:pt x="39" y="358"/>
                </a:lnTo>
                <a:lnTo>
                  <a:pt x="43" y="386"/>
                </a:lnTo>
                <a:lnTo>
                  <a:pt x="50" y="415"/>
                </a:lnTo>
                <a:lnTo>
                  <a:pt x="61" y="441"/>
                </a:lnTo>
                <a:lnTo>
                  <a:pt x="73" y="467"/>
                </a:lnTo>
                <a:lnTo>
                  <a:pt x="87" y="491"/>
                </a:lnTo>
                <a:lnTo>
                  <a:pt x="103" y="513"/>
                </a:lnTo>
                <a:lnTo>
                  <a:pt x="122" y="534"/>
                </a:lnTo>
                <a:lnTo>
                  <a:pt x="144" y="553"/>
                </a:lnTo>
                <a:lnTo>
                  <a:pt x="165" y="569"/>
                </a:lnTo>
                <a:lnTo>
                  <a:pt x="189" y="584"/>
                </a:lnTo>
                <a:lnTo>
                  <a:pt x="215" y="596"/>
                </a:lnTo>
                <a:lnTo>
                  <a:pt x="242" y="607"/>
                </a:lnTo>
                <a:lnTo>
                  <a:pt x="270" y="613"/>
                </a:lnTo>
                <a:lnTo>
                  <a:pt x="298" y="617"/>
                </a:lnTo>
                <a:lnTo>
                  <a:pt x="328" y="619"/>
                </a:lnTo>
                <a:lnTo>
                  <a:pt x="328" y="619"/>
                </a:lnTo>
                <a:lnTo>
                  <a:pt x="359" y="617"/>
                </a:lnTo>
                <a:lnTo>
                  <a:pt x="387" y="613"/>
                </a:lnTo>
                <a:lnTo>
                  <a:pt x="415" y="607"/>
                </a:lnTo>
                <a:lnTo>
                  <a:pt x="442" y="596"/>
                </a:lnTo>
                <a:lnTo>
                  <a:pt x="468" y="584"/>
                </a:lnTo>
                <a:lnTo>
                  <a:pt x="492" y="569"/>
                </a:lnTo>
                <a:lnTo>
                  <a:pt x="513" y="553"/>
                </a:lnTo>
                <a:lnTo>
                  <a:pt x="535" y="534"/>
                </a:lnTo>
                <a:lnTo>
                  <a:pt x="553" y="513"/>
                </a:lnTo>
                <a:lnTo>
                  <a:pt x="570" y="491"/>
                </a:lnTo>
                <a:lnTo>
                  <a:pt x="584" y="467"/>
                </a:lnTo>
                <a:lnTo>
                  <a:pt x="596" y="441"/>
                </a:lnTo>
                <a:lnTo>
                  <a:pt x="606" y="415"/>
                </a:lnTo>
                <a:lnTo>
                  <a:pt x="614" y="386"/>
                </a:lnTo>
                <a:lnTo>
                  <a:pt x="618" y="358"/>
                </a:lnTo>
                <a:lnTo>
                  <a:pt x="619" y="329"/>
                </a:lnTo>
                <a:lnTo>
                  <a:pt x="619" y="329"/>
                </a:lnTo>
                <a:lnTo>
                  <a:pt x="618" y="298"/>
                </a:lnTo>
                <a:lnTo>
                  <a:pt x="614" y="270"/>
                </a:lnTo>
                <a:lnTo>
                  <a:pt x="606" y="241"/>
                </a:lnTo>
                <a:lnTo>
                  <a:pt x="596" y="215"/>
                </a:lnTo>
                <a:lnTo>
                  <a:pt x="584" y="189"/>
                </a:lnTo>
                <a:lnTo>
                  <a:pt x="570" y="165"/>
                </a:lnTo>
                <a:lnTo>
                  <a:pt x="553" y="143"/>
                </a:lnTo>
                <a:lnTo>
                  <a:pt x="535" y="122"/>
                </a:lnTo>
                <a:lnTo>
                  <a:pt x="513" y="103"/>
                </a:lnTo>
                <a:lnTo>
                  <a:pt x="492" y="87"/>
                </a:lnTo>
                <a:lnTo>
                  <a:pt x="468" y="72"/>
                </a:lnTo>
                <a:lnTo>
                  <a:pt x="442" y="60"/>
                </a:lnTo>
                <a:lnTo>
                  <a:pt x="415" y="51"/>
                </a:lnTo>
                <a:lnTo>
                  <a:pt x="387" y="43"/>
                </a:lnTo>
                <a:lnTo>
                  <a:pt x="359" y="39"/>
                </a:lnTo>
                <a:lnTo>
                  <a:pt x="328" y="37"/>
                </a:lnTo>
                <a:lnTo>
                  <a:pt x="328" y="37"/>
                </a:lnTo>
                <a:close/>
              </a:path>
            </a:pathLst>
          </a:custGeom>
          <a:solidFill>
            <a:schemeClr val="tx2"/>
          </a:solidFill>
          <a:ln w="9525">
            <a:noFill/>
            <a:round/>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6075B1"/>
                </a:solidFill>
                <a:effectLst/>
                <a:uLnTx/>
                <a:uFillTx/>
                <a:latin typeface="Arial" panose="020B0604020202020204" pitchFamily="34" charset="0"/>
                <a:cs typeface="Arial" panose="020B0604020202020204" pitchFamily="34" charset="0"/>
              </a:rPr>
              <a:t>2</a:t>
            </a:r>
          </a:p>
        </p:txBody>
      </p:sp>
      <p:sp>
        <p:nvSpPr>
          <p:cNvPr id="19" name="Rectangle 18">
            <a:extLst>
              <a:ext uri="{FF2B5EF4-FFF2-40B4-BE49-F238E27FC236}">
                <a16:creationId xmlns:a16="http://schemas.microsoft.com/office/drawing/2014/main" id="{6FA73D16-6E1F-F167-BF4F-94492C91D71E}"/>
              </a:ext>
            </a:extLst>
          </p:cNvPr>
          <p:cNvSpPr/>
          <p:nvPr/>
        </p:nvSpPr>
        <p:spPr>
          <a:xfrm>
            <a:off x="4432178" y="2011531"/>
            <a:ext cx="8138160" cy="646331"/>
          </a:xfrm>
          <a:prstGeom prst="rect">
            <a:avLst/>
          </a:prstGeom>
          <a:no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pPr lvl="0">
              <a:defRPr/>
            </a:pPr>
            <a:r>
              <a:rPr lang="en-US" sz="1800" b="1" dirty="0">
                <a:solidFill>
                  <a:schemeClr val="tx1"/>
                </a:solidFill>
                <a:latin typeface="Arial" panose="020B0604020202020204" pitchFamily="34" charset="0"/>
                <a:cs typeface="Arial" panose="020B0604020202020204" pitchFamily="34" charset="0"/>
              </a:rPr>
              <a:t>I complete my renewal </a:t>
            </a:r>
            <a:r>
              <a:rPr lang="en-US" sz="1800" dirty="0">
                <a:solidFill>
                  <a:schemeClr val="tx1"/>
                </a:solidFill>
                <a:latin typeface="Arial" panose="020B0604020202020204" pitchFamily="34" charset="0"/>
                <a:cs typeface="Arial" panose="020B0604020202020204" pitchFamily="34" charset="0"/>
              </a:rPr>
              <a:t>online.</a:t>
            </a:r>
            <a:r>
              <a:rPr lang="en-US" sz="1800" b="0" dirty="0">
                <a:solidFill>
                  <a:schemeClr val="tx1"/>
                </a:solidFill>
                <a:latin typeface="Arial" panose="020B0604020202020204" pitchFamily="34" charset="0"/>
                <a:cs typeface="Arial" panose="020B0604020202020204" pitchFamily="34" charset="0"/>
              </a:rPr>
              <a:t> I report that I do 38 hours of work and volunteering per month.</a:t>
            </a:r>
          </a:p>
        </p:txBody>
      </p:sp>
      <p:grpSp>
        <p:nvGrpSpPr>
          <p:cNvPr id="69" name="Group 68">
            <a:extLst>
              <a:ext uri="{FF2B5EF4-FFF2-40B4-BE49-F238E27FC236}">
                <a16:creationId xmlns:a16="http://schemas.microsoft.com/office/drawing/2014/main" id="{CCC2FB07-4BC4-C959-60AB-3ADBB4FDA919}"/>
              </a:ext>
              <a:ext uri="{C183D7F6-B498-43B3-948B-1728B52AA6E4}">
                <adec:decorative xmlns:adec="http://schemas.microsoft.com/office/drawing/2017/decorative" val="1"/>
              </a:ext>
            </a:extLst>
          </p:cNvPr>
          <p:cNvGrpSpPr/>
          <p:nvPr/>
        </p:nvGrpSpPr>
        <p:grpSpPr>
          <a:xfrm>
            <a:off x="3883891" y="3030488"/>
            <a:ext cx="365341" cy="613078"/>
            <a:chOff x="3921848" y="2260169"/>
            <a:chExt cx="362313" cy="539313"/>
          </a:xfrm>
        </p:grpSpPr>
        <p:sp>
          <p:nvSpPr>
            <p:cNvPr id="70" name="Oval 69">
              <a:extLst>
                <a:ext uri="{FF2B5EF4-FFF2-40B4-BE49-F238E27FC236}">
                  <a16:creationId xmlns:a16="http://schemas.microsoft.com/office/drawing/2014/main" id="{14E5876F-D92E-902C-A53A-F82876293F26}"/>
                </a:ext>
              </a:extLst>
            </p:cNvPr>
            <p:cNvSpPr/>
            <p:nvPr/>
          </p:nvSpPr>
          <p:spPr>
            <a:xfrm>
              <a:off x="3935225" y="2264992"/>
              <a:ext cx="320040" cy="32004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grpSp>
          <p:nvGrpSpPr>
            <p:cNvPr id="71" name="Graphic 4">
              <a:extLst>
                <a:ext uri="{FF2B5EF4-FFF2-40B4-BE49-F238E27FC236}">
                  <a16:creationId xmlns:a16="http://schemas.microsoft.com/office/drawing/2014/main" id="{23023AEA-2DD1-EECC-20D6-BE4281FF282F}"/>
                </a:ext>
              </a:extLst>
            </p:cNvPr>
            <p:cNvGrpSpPr/>
            <p:nvPr/>
          </p:nvGrpSpPr>
          <p:grpSpPr>
            <a:xfrm>
              <a:off x="3921848" y="2260169"/>
              <a:ext cx="362313" cy="539313"/>
              <a:chOff x="1995220" y="3386360"/>
              <a:chExt cx="362313" cy="539313"/>
            </a:xfrm>
            <a:solidFill>
              <a:srgbClr val="26890D"/>
            </a:solidFill>
          </p:grpSpPr>
          <p:sp>
            <p:nvSpPr>
              <p:cNvPr id="72" name="Graphic 4">
                <a:extLst>
                  <a:ext uri="{FF2B5EF4-FFF2-40B4-BE49-F238E27FC236}">
                    <a16:creationId xmlns:a16="http://schemas.microsoft.com/office/drawing/2014/main" id="{4714AA87-D1D7-4765-0C36-1B2BC5544262}"/>
                  </a:ext>
                </a:extLst>
              </p:cNvPr>
              <p:cNvSpPr/>
              <p:nvPr/>
            </p:nvSpPr>
            <p:spPr>
              <a:xfrm>
                <a:off x="2102676" y="3485739"/>
                <a:ext cx="133549" cy="179389"/>
              </a:xfrm>
              <a:custGeom>
                <a:avLst/>
                <a:gdLst>
                  <a:gd name="connsiteX0" fmla="*/ 103517 w 133549"/>
                  <a:gd name="connsiteY0" fmla="*/ 8937 h 179389"/>
                  <a:gd name="connsiteX1" fmla="*/ 97127 w 133549"/>
                  <a:gd name="connsiteY1" fmla="*/ 15321 h 179389"/>
                  <a:gd name="connsiteX2" fmla="*/ 36423 w 133549"/>
                  <a:gd name="connsiteY2" fmla="*/ 15321 h 179389"/>
                  <a:gd name="connsiteX3" fmla="*/ 30033 w 133549"/>
                  <a:gd name="connsiteY3" fmla="*/ 8937 h 179389"/>
                  <a:gd name="connsiteX4" fmla="*/ 30033 w 133549"/>
                  <a:gd name="connsiteY4" fmla="*/ 0 h 179389"/>
                  <a:gd name="connsiteX5" fmla="*/ 0 w 133549"/>
                  <a:gd name="connsiteY5" fmla="*/ 0 h 179389"/>
                  <a:gd name="connsiteX6" fmla="*/ 0 w 133549"/>
                  <a:gd name="connsiteY6" fmla="*/ 179390 h 179389"/>
                  <a:gd name="connsiteX7" fmla="*/ 133550 w 133549"/>
                  <a:gd name="connsiteY7" fmla="*/ 179390 h 179389"/>
                  <a:gd name="connsiteX8" fmla="*/ 133550 w 133549"/>
                  <a:gd name="connsiteY8" fmla="*/ 0 h 179389"/>
                  <a:gd name="connsiteX9" fmla="*/ 103517 w 133549"/>
                  <a:gd name="connsiteY9" fmla="*/ 0 h 179389"/>
                  <a:gd name="connsiteX10" fmla="*/ 103517 w 133549"/>
                  <a:gd name="connsiteY10" fmla="*/ 8937 h 179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3549" h="179389">
                    <a:moveTo>
                      <a:pt x="103517" y="8937"/>
                    </a:moveTo>
                    <a:cubicBezTo>
                      <a:pt x="103517" y="12768"/>
                      <a:pt x="100961" y="15321"/>
                      <a:pt x="97127" y="15321"/>
                    </a:cubicBezTo>
                    <a:lnTo>
                      <a:pt x="36423" y="15321"/>
                    </a:lnTo>
                    <a:cubicBezTo>
                      <a:pt x="32589" y="15321"/>
                      <a:pt x="30033" y="12768"/>
                      <a:pt x="30033" y="8937"/>
                    </a:cubicBezTo>
                    <a:lnTo>
                      <a:pt x="30033" y="0"/>
                    </a:lnTo>
                    <a:lnTo>
                      <a:pt x="0" y="0"/>
                    </a:lnTo>
                    <a:lnTo>
                      <a:pt x="0" y="179390"/>
                    </a:lnTo>
                    <a:lnTo>
                      <a:pt x="133550" y="179390"/>
                    </a:lnTo>
                    <a:lnTo>
                      <a:pt x="133550" y="0"/>
                    </a:lnTo>
                    <a:lnTo>
                      <a:pt x="103517" y="0"/>
                    </a:lnTo>
                    <a:lnTo>
                      <a:pt x="103517" y="8937"/>
                    </a:lnTo>
                    <a:close/>
                  </a:path>
                </a:pathLst>
              </a:custGeom>
              <a:solidFill>
                <a:srgbClr val="002060"/>
              </a:solidFill>
              <a:ln w="6390" cap="flat">
                <a:noFill/>
                <a:prstDash val="solid"/>
                <a:miter/>
              </a:ln>
            </p:spPr>
            <p:txBody>
              <a:bodyPr rtlCol="0" anchor="ctr"/>
              <a:lstStyle/>
              <a:p>
                <a:endParaRPr lang="en-US" dirty="0">
                  <a:latin typeface="Arial" panose="020B0604020202020204" pitchFamily="34" charset="0"/>
                  <a:cs typeface="Arial" panose="020B0604020202020204" pitchFamily="34" charset="0"/>
                </a:endParaRPr>
              </a:p>
            </p:txBody>
          </p:sp>
          <p:sp>
            <p:nvSpPr>
              <p:cNvPr id="73" name="Graphic 4" descr="clipboard">
                <a:extLst>
                  <a:ext uri="{FF2B5EF4-FFF2-40B4-BE49-F238E27FC236}">
                    <a16:creationId xmlns:a16="http://schemas.microsoft.com/office/drawing/2014/main" id="{8ECE5600-96A1-8D44-D8BB-472335B44DCE}"/>
                  </a:ext>
                </a:extLst>
              </p:cNvPr>
              <p:cNvSpPr/>
              <p:nvPr/>
            </p:nvSpPr>
            <p:spPr>
              <a:xfrm>
                <a:off x="1995220" y="3386360"/>
                <a:ext cx="362313" cy="361971"/>
              </a:xfrm>
              <a:custGeom>
                <a:avLst/>
                <a:gdLst>
                  <a:gd name="connsiteX0" fmla="*/ 261348 w 362313"/>
                  <a:gd name="connsiteY0" fmla="*/ 284725 h 361971"/>
                  <a:gd name="connsiteX1" fmla="*/ 254958 w 362313"/>
                  <a:gd name="connsiteY1" fmla="*/ 291109 h 361971"/>
                  <a:gd name="connsiteX2" fmla="*/ 108629 w 362313"/>
                  <a:gd name="connsiteY2" fmla="*/ 291109 h 361971"/>
                  <a:gd name="connsiteX3" fmla="*/ 102239 w 362313"/>
                  <a:gd name="connsiteY3" fmla="*/ 284725 h 361971"/>
                  <a:gd name="connsiteX4" fmla="*/ 102239 w 362313"/>
                  <a:gd name="connsiteY4" fmla="*/ 92568 h 361971"/>
                  <a:gd name="connsiteX5" fmla="*/ 108629 w 362313"/>
                  <a:gd name="connsiteY5" fmla="*/ 86184 h 361971"/>
                  <a:gd name="connsiteX6" fmla="*/ 145052 w 362313"/>
                  <a:gd name="connsiteY6" fmla="*/ 86184 h 361971"/>
                  <a:gd name="connsiteX7" fmla="*/ 145052 w 362313"/>
                  <a:gd name="connsiteY7" fmla="*/ 76608 h 361971"/>
                  <a:gd name="connsiteX8" fmla="*/ 151442 w 362313"/>
                  <a:gd name="connsiteY8" fmla="*/ 70224 h 361971"/>
                  <a:gd name="connsiteX9" fmla="*/ 212146 w 362313"/>
                  <a:gd name="connsiteY9" fmla="*/ 70224 h 361971"/>
                  <a:gd name="connsiteX10" fmla="*/ 218536 w 362313"/>
                  <a:gd name="connsiteY10" fmla="*/ 76608 h 361971"/>
                  <a:gd name="connsiteX11" fmla="*/ 218536 w 362313"/>
                  <a:gd name="connsiteY11" fmla="*/ 86184 h 361971"/>
                  <a:gd name="connsiteX12" fmla="*/ 254958 w 362313"/>
                  <a:gd name="connsiteY12" fmla="*/ 86184 h 361971"/>
                  <a:gd name="connsiteX13" fmla="*/ 261348 w 362313"/>
                  <a:gd name="connsiteY13" fmla="*/ 92568 h 361971"/>
                  <a:gd name="connsiteX14" fmla="*/ 261348 w 362313"/>
                  <a:gd name="connsiteY14" fmla="*/ 284725 h 361971"/>
                  <a:gd name="connsiteX15" fmla="*/ 181474 w 362313"/>
                  <a:gd name="connsiteY15" fmla="*/ 0 h 361971"/>
                  <a:gd name="connsiteX16" fmla="*/ 0 w 362313"/>
                  <a:gd name="connsiteY16" fmla="*/ 180667 h 361971"/>
                  <a:gd name="connsiteX17" fmla="*/ 180835 w 362313"/>
                  <a:gd name="connsiteY17" fmla="*/ 361971 h 361971"/>
                  <a:gd name="connsiteX18" fmla="*/ 362310 w 362313"/>
                  <a:gd name="connsiteY18" fmla="*/ 181305 h 361971"/>
                  <a:gd name="connsiteX19" fmla="*/ 362310 w 362313"/>
                  <a:gd name="connsiteY19" fmla="*/ 181305 h 361971"/>
                  <a:gd name="connsiteX20" fmla="*/ 181474 w 362313"/>
                  <a:gd name="connsiteY20" fmla="*/ 0 h 361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62313" h="361971">
                    <a:moveTo>
                      <a:pt x="261348" y="284725"/>
                    </a:moveTo>
                    <a:cubicBezTo>
                      <a:pt x="261348" y="288556"/>
                      <a:pt x="258792" y="291109"/>
                      <a:pt x="254958" y="291109"/>
                    </a:cubicBezTo>
                    <a:lnTo>
                      <a:pt x="108629" y="291109"/>
                    </a:lnTo>
                    <a:cubicBezTo>
                      <a:pt x="104795" y="291109"/>
                      <a:pt x="102239" y="288556"/>
                      <a:pt x="102239" y="284725"/>
                    </a:cubicBezTo>
                    <a:lnTo>
                      <a:pt x="102239" y="92568"/>
                    </a:lnTo>
                    <a:cubicBezTo>
                      <a:pt x="102239" y="88737"/>
                      <a:pt x="104795" y="86184"/>
                      <a:pt x="108629" y="86184"/>
                    </a:cubicBezTo>
                    <a:lnTo>
                      <a:pt x="145052" y="86184"/>
                    </a:lnTo>
                    <a:lnTo>
                      <a:pt x="145052" y="76608"/>
                    </a:lnTo>
                    <a:cubicBezTo>
                      <a:pt x="145052" y="72777"/>
                      <a:pt x="147608" y="70224"/>
                      <a:pt x="151442" y="70224"/>
                    </a:cubicBezTo>
                    <a:lnTo>
                      <a:pt x="212146" y="70224"/>
                    </a:lnTo>
                    <a:cubicBezTo>
                      <a:pt x="215980" y="70224"/>
                      <a:pt x="218536" y="72777"/>
                      <a:pt x="218536" y="76608"/>
                    </a:cubicBezTo>
                    <a:lnTo>
                      <a:pt x="218536" y="86184"/>
                    </a:lnTo>
                    <a:lnTo>
                      <a:pt x="254958" y="86184"/>
                    </a:lnTo>
                    <a:cubicBezTo>
                      <a:pt x="258792" y="86184"/>
                      <a:pt x="261348" y="88737"/>
                      <a:pt x="261348" y="92568"/>
                    </a:cubicBezTo>
                    <a:lnTo>
                      <a:pt x="261348" y="284725"/>
                    </a:lnTo>
                    <a:close/>
                    <a:moveTo>
                      <a:pt x="181474" y="0"/>
                    </a:moveTo>
                    <a:cubicBezTo>
                      <a:pt x="81152" y="0"/>
                      <a:pt x="0" y="81076"/>
                      <a:pt x="0" y="180667"/>
                    </a:cubicBezTo>
                    <a:cubicBezTo>
                      <a:pt x="0" y="280895"/>
                      <a:pt x="81152" y="361971"/>
                      <a:pt x="180835" y="361971"/>
                    </a:cubicBezTo>
                    <a:cubicBezTo>
                      <a:pt x="281157" y="361971"/>
                      <a:pt x="362310" y="280895"/>
                      <a:pt x="362310" y="181305"/>
                    </a:cubicBezTo>
                    <a:cubicBezTo>
                      <a:pt x="362310" y="181305"/>
                      <a:pt x="362310" y="181305"/>
                      <a:pt x="362310" y="181305"/>
                    </a:cubicBezTo>
                    <a:cubicBezTo>
                      <a:pt x="362948" y="81076"/>
                      <a:pt x="281796" y="0"/>
                      <a:pt x="181474" y="0"/>
                    </a:cubicBezTo>
                  </a:path>
                </a:pathLst>
              </a:custGeom>
              <a:solidFill>
                <a:srgbClr val="002060"/>
              </a:solidFill>
              <a:ln w="6390" cap="flat">
                <a:noFill/>
                <a:prstDash val="solid"/>
                <a:miter/>
              </a:ln>
            </p:spPr>
            <p:txBody>
              <a:bodyPr rtlCol="0" anchor="ctr"/>
              <a:lstStyle/>
              <a:p>
                <a:endParaRPr lang="en-US" dirty="0">
                  <a:latin typeface="Arial" panose="020B0604020202020204" pitchFamily="34" charset="0"/>
                  <a:cs typeface="Arial" panose="020B0604020202020204" pitchFamily="34" charset="0"/>
                </a:endParaRPr>
              </a:p>
            </p:txBody>
          </p:sp>
          <p:sp>
            <p:nvSpPr>
              <p:cNvPr id="74" name="Graphic 4">
                <a:extLst>
                  <a:ext uri="{FF2B5EF4-FFF2-40B4-BE49-F238E27FC236}">
                    <a16:creationId xmlns:a16="http://schemas.microsoft.com/office/drawing/2014/main" id="{3315E0E3-86B4-EBDF-2D49-3844295EF8C9}"/>
                  </a:ext>
                </a:extLst>
              </p:cNvPr>
              <p:cNvSpPr/>
              <p:nvPr/>
            </p:nvSpPr>
            <p:spPr>
              <a:xfrm>
                <a:off x="2109957" y="3907798"/>
                <a:ext cx="47924" cy="17875"/>
              </a:xfrm>
              <a:custGeom>
                <a:avLst/>
                <a:gdLst>
                  <a:gd name="connsiteX0" fmla="*/ 0 w 47924"/>
                  <a:gd name="connsiteY0" fmla="*/ 0 h 17875"/>
                  <a:gd name="connsiteX1" fmla="*/ 47925 w 47924"/>
                  <a:gd name="connsiteY1" fmla="*/ 0 h 17875"/>
                  <a:gd name="connsiteX2" fmla="*/ 47925 w 47924"/>
                  <a:gd name="connsiteY2" fmla="*/ 17875 h 17875"/>
                  <a:gd name="connsiteX3" fmla="*/ 0 w 47924"/>
                  <a:gd name="connsiteY3" fmla="*/ 17875 h 17875"/>
                </a:gdLst>
                <a:ahLst/>
                <a:cxnLst>
                  <a:cxn ang="0">
                    <a:pos x="connsiteX0" y="connsiteY0"/>
                  </a:cxn>
                  <a:cxn ang="0">
                    <a:pos x="connsiteX1" y="connsiteY1"/>
                  </a:cxn>
                  <a:cxn ang="0">
                    <a:pos x="connsiteX2" y="connsiteY2"/>
                  </a:cxn>
                  <a:cxn ang="0">
                    <a:pos x="connsiteX3" y="connsiteY3"/>
                  </a:cxn>
                </a:cxnLst>
                <a:rect l="l" t="t" r="r" b="b"/>
                <a:pathLst>
                  <a:path w="47924" h="17875">
                    <a:moveTo>
                      <a:pt x="0" y="0"/>
                    </a:moveTo>
                    <a:lnTo>
                      <a:pt x="47925" y="0"/>
                    </a:lnTo>
                    <a:lnTo>
                      <a:pt x="47925" y="17875"/>
                    </a:lnTo>
                    <a:lnTo>
                      <a:pt x="0" y="17875"/>
                    </a:lnTo>
                    <a:close/>
                  </a:path>
                </a:pathLst>
              </a:custGeom>
              <a:solidFill>
                <a:schemeClr val="tx2"/>
              </a:solidFill>
              <a:ln w="6390" cap="flat">
                <a:noFill/>
                <a:prstDash val="solid"/>
                <a:miter/>
              </a:ln>
            </p:spPr>
            <p:txBody>
              <a:bodyPr rtlCol="0" anchor="ctr"/>
              <a:lstStyle/>
              <a:p>
                <a:endParaRPr lang="en-US" dirty="0">
                  <a:latin typeface="Arial" panose="020B0604020202020204" pitchFamily="34" charset="0"/>
                  <a:cs typeface="Arial" panose="020B0604020202020204" pitchFamily="34" charset="0"/>
                </a:endParaRPr>
              </a:p>
            </p:txBody>
          </p:sp>
        </p:grpSp>
      </p:grpSp>
      <p:sp>
        <p:nvSpPr>
          <p:cNvPr id="26" name="Rectangle 25">
            <a:extLst>
              <a:ext uri="{FF2B5EF4-FFF2-40B4-BE49-F238E27FC236}">
                <a16:creationId xmlns:a16="http://schemas.microsoft.com/office/drawing/2014/main" id="{A49BDCF4-D616-88D0-501F-649181D3E6C0}"/>
              </a:ext>
            </a:extLst>
          </p:cNvPr>
          <p:cNvSpPr/>
          <p:nvPr/>
        </p:nvSpPr>
        <p:spPr>
          <a:xfrm>
            <a:off x="4373056" y="2781796"/>
            <a:ext cx="7618219" cy="1754326"/>
          </a:xfrm>
          <a:prstGeom prst="rect">
            <a:avLst/>
          </a:prstGeom>
          <a:no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91440" tIns="45720" rIns="91440" bIns="4572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MassHealth Action</a:t>
            </a:r>
            <a:r>
              <a:rPr kumimoji="0" lang="en-US" sz="1800" b="1"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 </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MassHealth reviews my renewal form:</a:t>
            </a:r>
            <a:endParaRPr lang="en-US" sz="1800" b="0"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I am otherwise eligible for MassHealth.</a:t>
            </a:r>
            <a:endParaRPr kumimoji="0" lang="en-US" sz="1800" b="0" dirty="0">
              <a:solidFill>
                <a:schemeClr val="tx1"/>
              </a:solidFill>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dirty="0">
                <a:solidFill>
                  <a:schemeClr val="tx1"/>
                </a:solidFill>
                <a:latin typeface="Arial" panose="020B0604020202020204" pitchFamily="34" charset="0"/>
                <a:cs typeface="Arial" panose="020B0604020202020204" pitchFamily="34" charset="0"/>
              </a:rPr>
              <a:t>As I do not report any information that makes me exempt, I am </a:t>
            </a:r>
            <a:r>
              <a:rPr lang="en-US" sz="1800" b="1" u="sng" dirty="0">
                <a:solidFill>
                  <a:schemeClr val="tx1"/>
                </a:solidFill>
                <a:latin typeface="Arial" panose="020B0604020202020204" pitchFamily="34" charset="0"/>
                <a:cs typeface="Arial" panose="020B0604020202020204" pitchFamily="34" charset="0"/>
              </a:rPr>
              <a:t>not exempt from work and education requirements</a:t>
            </a:r>
            <a:r>
              <a:rPr lang="en-US" sz="1800" dirty="0">
                <a:solidFill>
                  <a:schemeClr val="tx1"/>
                </a:solidFill>
                <a:latin typeface="Arial" panose="020B0604020202020204" pitchFamily="34" charset="0"/>
                <a:cs typeface="Arial" panose="020B0604020202020204" pitchFamily="34" charset="0"/>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dirty="0">
                <a:solidFill>
                  <a:schemeClr val="tx1"/>
                </a:solidFill>
                <a:latin typeface="Arial" panose="020B0604020202020204" pitchFamily="34" charset="0"/>
                <a:cs typeface="Arial" panose="020B0604020202020204" pitchFamily="34" charset="0"/>
              </a:rPr>
              <a:t>As my income is below $580 and I did not report work activity, I am </a:t>
            </a:r>
            <a:r>
              <a:rPr lang="en-US" sz="1800" b="1" u="sng" dirty="0">
                <a:solidFill>
                  <a:schemeClr val="tx1"/>
                </a:solidFill>
                <a:latin typeface="Arial" panose="020B0604020202020204" pitchFamily="34" charset="0"/>
                <a:cs typeface="Arial" panose="020B0604020202020204" pitchFamily="34" charset="0"/>
              </a:rPr>
              <a:t>not meeting work and education requirements.</a:t>
            </a:r>
            <a:endParaRPr lang="en-US" sz="1800" u="sng" dirty="0">
              <a:solidFill>
                <a:schemeClr val="tx1"/>
              </a:solidFill>
              <a:latin typeface="Arial" panose="020B0604020202020204" pitchFamily="34" charset="0"/>
              <a:cs typeface="Arial" panose="020B0604020202020204" pitchFamily="34" charset="0"/>
            </a:endParaRPr>
          </a:p>
        </p:txBody>
      </p:sp>
      <p:sp>
        <p:nvSpPr>
          <p:cNvPr id="30" name="Rectangle 29">
            <a:extLst>
              <a:ext uri="{FF2B5EF4-FFF2-40B4-BE49-F238E27FC236}">
                <a16:creationId xmlns:a16="http://schemas.microsoft.com/office/drawing/2014/main" id="{753C079F-6F9E-FCA7-EE4B-54478E17CBCA}"/>
              </a:ext>
            </a:extLst>
          </p:cNvPr>
          <p:cNvSpPr/>
          <p:nvPr/>
        </p:nvSpPr>
        <p:spPr>
          <a:xfrm>
            <a:off x="4497125" y="4635737"/>
            <a:ext cx="7451391" cy="646331"/>
          </a:xfrm>
          <a:prstGeom prst="rect">
            <a:avLst/>
          </a:prstGeom>
          <a:no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MassHealth </a:t>
            </a:r>
            <a:r>
              <a:rPr lang="en-US" sz="1800" b="0" dirty="0">
                <a:solidFill>
                  <a:schemeClr val="tx1"/>
                </a:solidFill>
                <a:latin typeface="Arial" panose="020B0604020202020204" pitchFamily="34" charset="0"/>
                <a:cs typeface="Arial" panose="020B0604020202020204" pitchFamily="34" charset="0"/>
              </a:rPr>
              <a:t>determines I am no longer eligible for MassHealth, since</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 I am not meeting work and education requirement rules. </a:t>
            </a:r>
          </a:p>
        </p:txBody>
      </p:sp>
      <p:sp>
        <p:nvSpPr>
          <p:cNvPr id="60" name="Oval 59">
            <a:extLst>
              <a:ext uri="{FF2B5EF4-FFF2-40B4-BE49-F238E27FC236}">
                <a16:creationId xmlns:a16="http://schemas.microsoft.com/office/drawing/2014/main" id="{1A2566F5-78F4-320C-27D7-B6E5F5D86A80}"/>
              </a:ext>
              <a:ext uri="{C183D7F6-B498-43B3-948B-1728B52AA6E4}">
                <adec:decorative xmlns:adec="http://schemas.microsoft.com/office/drawing/2017/decorative" val="1"/>
              </a:ext>
            </a:extLst>
          </p:cNvPr>
          <p:cNvSpPr/>
          <p:nvPr/>
        </p:nvSpPr>
        <p:spPr>
          <a:xfrm>
            <a:off x="3824870" y="5498109"/>
            <a:ext cx="411480" cy="41148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2960"/>
              </a:solidFill>
              <a:effectLst/>
              <a:uLnTx/>
              <a:uFillTx/>
              <a:latin typeface="Arial" panose="020B0604020202020204" pitchFamily="34" charset="0"/>
              <a:cs typeface="Arial" panose="020B0604020202020204" pitchFamily="34" charset="0"/>
            </a:endParaRPr>
          </a:p>
        </p:txBody>
      </p:sp>
      <p:sp>
        <p:nvSpPr>
          <p:cNvPr id="7" name="Freeform 41" descr="1">
            <a:extLst>
              <a:ext uri="{FF2B5EF4-FFF2-40B4-BE49-F238E27FC236}">
                <a16:creationId xmlns:a16="http://schemas.microsoft.com/office/drawing/2014/main" id="{1B810D18-E5EA-20D7-EB9D-EC32B6FCC91F}"/>
              </a:ext>
            </a:extLst>
          </p:cNvPr>
          <p:cNvSpPr>
            <a:spLocks noEditPoints="1"/>
          </p:cNvSpPr>
          <p:nvPr/>
        </p:nvSpPr>
        <p:spPr bwMode="auto">
          <a:xfrm>
            <a:off x="3869536" y="5428252"/>
            <a:ext cx="420695" cy="442397"/>
          </a:xfrm>
          <a:custGeom>
            <a:avLst/>
            <a:gdLst>
              <a:gd name="T0" fmla="*/ 312 w 657"/>
              <a:gd name="T1" fmla="*/ 656 h 656"/>
              <a:gd name="T2" fmla="*/ 262 w 657"/>
              <a:gd name="T3" fmla="*/ 650 h 656"/>
              <a:gd name="T4" fmla="*/ 200 w 657"/>
              <a:gd name="T5" fmla="*/ 631 h 656"/>
              <a:gd name="T6" fmla="*/ 120 w 657"/>
              <a:gd name="T7" fmla="*/ 581 h 656"/>
              <a:gd name="T8" fmla="*/ 56 w 657"/>
              <a:gd name="T9" fmla="*/ 511 h 656"/>
              <a:gd name="T10" fmla="*/ 15 w 657"/>
              <a:gd name="T11" fmla="*/ 425 h 656"/>
              <a:gd name="T12" fmla="*/ 4 w 657"/>
              <a:gd name="T13" fmla="*/ 378 h 656"/>
              <a:gd name="T14" fmla="*/ 0 w 657"/>
              <a:gd name="T15" fmla="*/ 329 h 656"/>
              <a:gd name="T16" fmla="*/ 1 w 657"/>
              <a:gd name="T17" fmla="*/ 295 h 656"/>
              <a:gd name="T18" fmla="*/ 9 w 657"/>
              <a:gd name="T19" fmla="*/ 247 h 656"/>
              <a:gd name="T20" fmla="*/ 39 w 657"/>
              <a:gd name="T21" fmla="*/ 172 h 656"/>
              <a:gd name="T22" fmla="*/ 95 w 657"/>
              <a:gd name="T23" fmla="*/ 96 h 656"/>
              <a:gd name="T24" fmla="*/ 172 w 657"/>
              <a:gd name="T25" fmla="*/ 39 h 656"/>
              <a:gd name="T26" fmla="*/ 246 w 657"/>
              <a:gd name="T27" fmla="*/ 10 h 656"/>
              <a:gd name="T28" fmla="*/ 294 w 657"/>
              <a:gd name="T29" fmla="*/ 1 h 656"/>
              <a:gd name="T30" fmla="*/ 328 w 657"/>
              <a:gd name="T31" fmla="*/ 0 h 656"/>
              <a:gd name="T32" fmla="*/ 379 w 657"/>
              <a:gd name="T33" fmla="*/ 4 h 656"/>
              <a:gd name="T34" fmla="*/ 426 w 657"/>
              <a:gd name="T35" fmla="*/ 14 h 656"/>
              <a:gd name="T36" fmla="*/ 512 w 657"/>
              <a:gd name="T37" fmla="*/ 56 h 656"/>
              <a:gd name="T38" fmla="*/ 582 w 657"/>
              <a:gd name="T39" fmla="*/ 119 h 656"/>
              <a:gd name="T40" fmla="*/ 631 w 657"/>
              <a:gd name="T41" fmla="*/ 200 h 656"/>
              <a:gd name="T42" fmla="*/ 650 w 657"/>
              <a:gd name="T43" fmla="*/ 262 h 656"/>
              <a:gd name="T44" fmla="*/ 657 w 657"/>
              <a:gd name="T45" fmla="*/ 311 h 656"/>
              <a:gd name="T46" fmla="*/ 657 w 657"/>
              <a:gd name="T47" fmla="*/ 345 h 656"/>
              <a:gd name="T48" fmla="*/ 650 w 657"/>
              <a:gd name="T49" fmla="*/ 394 h 656"/>
              <a:gd name="T50" fmla="*/ 631 w 657"/>
              <a:gd name="T51" fmla="*/ 456 h 656"/>
              <a:gd name="T52" fmla="*/ 582 w 657"/>
              <a:gd name="T53" fmla="*/ 537 h 656"/>
              <a:gd name="T54" fmla="*/ 512 w 657"/>
              <a:gd name="T55" fmla="*/ 601 h 656"/>
              <a:gd name="T56" fmla="*/ 426 w 657"/>
              <a:gd name="T57" fmla="*/ 642 h 656"/>
              <a:gd name="T58" fmla="*/ 379 w 657"/>
              <a:gd name="T59" fmla="*/ 654 h 656"/>
              <a:gd name="T60" fmla="*/ 328 w 657"/>
              <a:gd name="T61" fmla="*/ 656 h 656"/>
              <a:gd name="T62" fmla="*/ 328 w 657"/>
              <a:gd name="T63" fmla="*/ 37 h 656"/>
              <a:gd name="T64" fmla="*/ 242 w 657"/>
              <a:gd name="T65" fmla="*/ 51 h 656"/>
              <a:gd name="T66" fmla="*/ 165 w 657"/>
              <a:gd name="T67" fmla="*/ 87 h 656"/>
              <a:gd name="T68" fmla="*/ 103 w 657"/>
              <a:gd name="T69" fmla="*/ 143 h 656"/>
              <a:gd name="T70" fmla="*/ 61 w 657"/>
              <a:gd name="T71" fmla="*/ 215 h 656"/>
              <a:gd name="T72" fmla="*/ 39 w 657"/>
              <a:gd name="T73" fmla="*/ 298 h 656"/>
              <a:gd name="T74" fmla="*/ 39 w 657"/>
              <a:gd name="T75" fmla="*/ 358 h 656"/>
              <a:gd name="T76" fmla="*/ 61 w 657"/>
              <a:gd name="T77" fmla="*/ 441 h 656"/>
              <a:gd name="T78" fmla="*/ 103 w 657"/>
              <a:gd name="T79" fmla="*/ 513 h 656"/>
              <a:gd name="T80" fmla="*/ 165 w 657"/>
              <a:gd name="T81" fmla="*/ 569 h 656"/>
              <a:gd name="T82" fmla="*/ 242 w 657"/>
              <a:gd name="T83" fmla="*/ 607 h 656"/>
              <a:gd name="T84" fmla="*/ 328 w 657"/>
              <a:gd name="T85" fmla="*/ 619 h 656"/>
              <a:gd name="T86" fmla="*/ 387 w 657"/>
              <a:gd name="T87" fmla="*/ 613 h 656"/>
              <a:gd name="T88" fmla="*/ 468 w 657"/>
              <a:gd name="T89" fmla="*/ 584 h 656"/>
              <a:gd name="T90" fmla="*/ 535 w 657"/>
              <a:gd name="T91" fmla="*/ 534 h 656"/>
              <a:gd name="T92" fmla="*/ 584 w 657"/>
              <a:gd name="T93" fmla="*/ 467 h 656"/>
              <a:gd name="T94" fmla="*/ 614 w 657"/>
              <a:gd name="T95" fmla="*/ 386 h 656"/>
              <a:gd name="T96" fmla="*/ 619 w 657"/>
              <a:gd name="T97" fmla="*/ 329 h 656"/>
              <a:gd name="T98" fmla="*/ 606 w 657"/>
              <a:gd name="T99" fmla="*/ 241 h 656"/>
              <a:gd name="T100" fmla="*/ 570 w 657"/>
              <a:gd name="T101" fmla="*/ 165 h 656"/>
              <a:gd name="T102" fmla="*/ 513 w 657"/>
              <a:gd name="T103" fmla="*/ 103 h 656"/>
              <a:gd name="T104" fmla="*/ 442 w 657"/>
              <a:gd name="T105" fmla="*/ 60 h 656"/>
              <a:gd name="T106" fmla="*/ 359 w 657"/>
              <a:gd name="T107" fmla="*/ 39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7" h="656">
                <a:moveTo>
                  <a:pt x="328" y="656"/>
                </a:moveTo>
                <a:lnTo>
                  <a:pt x="328" y="656"/>
                </a:lnTo>
                <a:lnTo>
                  <a:pt x="312" y="656"/>
                </a:lnTo>
                <a:lnTo>
                  <a:pt x="294" y="655"/>
                </a:lnTo>
                <a:lnTo>
                  <a:pt x="278" y="654"/>
                </a:lnTo>
                <a:lnTo>
                  <a:pt x="262" y="650"/>
                </a:lnTo>
                <a:lnTo>
                  <a:pt x="246" y="647"/>
                </a:lnTo>
                <a:lnTo>
                  <a:pt x="231" y="642"/>
                </a:lnTo>
                <a:lnTo>
                  <a:pt x="200" y="631"/>
                </a:lnTo>
                <a:lnTo>
                  <a:pt x="172" y="617"/>
                </a:lnTo>
                <a:lnTo>
                  <a:pt x="145" y="601"/>
                </a:lnTo>
                <a:lnTo>
                  <a:pt x="120" y="581"/>
                </a:lnTo>
                <a:lnTo>
                  <a:pt x="95" y="561"/>
                </a:lnTo>
                <a:lnTo>
                  <a:pt x="75" y="537"/>
                </a:lnTo>
                <a:lnTo>
                  <a:pt x="56" y="511"/>
                </a:lnTo>
                <a:lnTo>
                  <a:pt x="39" y="484"/>
                </a:lnTo>
                <a:lnTo>
                  <a:pt x="26" y="456"/>
                </a:lnTo>
                <a:lnTo>
                  <a:pt x="15" y="425"/>
                </a:lnTo>
                <a:lnTo>
                  <a:pt x="9" y="411"/>
                </a:lnTo>
                <a:lnTo>
                  <a:pt x="7" y="394"/>
                </a:lnTo>
                <a:lnTo>
                  <a:pt x="4" y="378"/>
                </a:lnTo>
                <a:lnTo>
                  <a:pt x="1" y="362"/>
                </a:lnTo>
                <a:lnTo>
                  <a:pt x="0" y="345"/>
                </a:lnTo>
                <a:lnTo>
                  <a:pt x="0" y="329"/>
                </a:lnTo>
                <a:lnTo>
                  <a:pt x="0" y="329"/>
                </a:lnTo>
                <a:lnTo>
                  <a:pt x="0" y="311"/>
                </a:lnTo>
                <a:lnTo>
                  <a:pt x="1" y="295"/>
                </a:lnTo>
                <a:lnTo>
                  <a:pt x="4" y="278"/>
                </a:lnTo>
                <a:lnTo>
                  <a:pt x="7" y="262"/>
                </a:lnTo>
                <a:lnTo>
                  <a:pt x="9" y="247"/>
                </a:lnTo>
                <a:lnTo>
                  <a:pt x="15" y="231"/>
                </a:lnTo>
                <a:lnTo>
                  <a:pt x="26" y="200"/>
                </a:lnTo>
                <a:lnTo>
                  <a:pt x="39" y="172"/>
                </a:lnTo>
                <a:lnTo>
                  <a:pt x="56" y="145"/>
                </a:lnTo>
                <a:lnTo>
                  <a:pt x="75" y="119"/>
                </a:lnTo>
                <a:lnTo>
                  <a:pt x="95" y="96"/>
                </a:lnTo>
                <a:lnTo>
                  <a:pt x="120" y="75"/>
                </a:lnTo>
                <a:lnTo>
                  <a:pt x="145" y="56"/>
                </a:lnTo>
                <a:lnTo>
                  <a:pt x="172" y="39"/>
                </a:lnTo>
                <a:lnTo>
                  <a:pt x="200" y="25"/>
                </a:lnTo>
                <a:lnTo>
                  <a:pt x="231" y="14"/>
                </a:lnTo>
                <a:lnTo>
                  <a:pt x="246" y="10"/>
                </a:lnTo>
                <a:lnTo>
                  <a:pt x="262" y="6"/>
                </a:lnTo>
                <a:lnTo>
                  <a:pt x="278" y="4"/>
                </a:lnTo>
                <a:lnTo>
                  <a:pt x="294" y="1"/>
                </a:lnTo>
                <a:lnTo>
                  <a:pt x="312" y="0"/>
                </a:lnTo>
                <a:lnTo>
                  <a:pt x="328" y="0"/>
                </a:lnTo>
                <a:lnTo>
                  <a:pt x="328" y="0"/>
                </a:lnTo>
                <a:lnTo>
                  <a:pt x="345" y="0"/>
                </a:lnTo>
                <a:lnTo>
                  <a:pt x="361" y="1"/>
                </a:lnTo>
                <a:lnTo>
                  <a:pt x="379" y="4"/>
                </a:lnTo>
                <a:lnTo>
                  <a:pt x="395" y="6"/>
                </a:lnTo>
                <a:lnTo>
                  <a:pt x="411" y="10"/>
                </a:lnTo>
                <a:lnTo>
                  <a:pt x="426" y="14"/>
                </a:lnTo>
                <a:lnTo>
                  <a:pt x="457" y="25"/>
                </a:lnTo>
                <a:lnTo>
                  <a:pt x="485" y="39"/>
                </a:lnTo>
                <a:lnTo>
                  <a:pt x="512" y="56"/>
                </a:lnTo>
                <a:lnTo>
                  <a:pt x="537" y="75"/>
                </a:lnTo>
                <a:lnTo>
                  <a:pt x="560" y="96"/>
                </a:lnTo>
                <a:lnTo>
                  <a:pt x="582" y="119"/>
                </a:lnTo>
                <a:lnTo>
                  <a:pt x="600" y="145"/>
                </a:lnTo>
                <a:lnTo>
                  <a:pt x="618" y="172"/>
                </a:lnTo>
                <a:lnTo>
                  <a:pt x="631" y="200"/>
                </a:lnTo>
                <a:lnTo>
                  <a:pt x="642" y="231"/>
                </a:lnTo>
                <a:lnTo>
                  <a:pt x="647" y="247"/>
                </a:lnTo>
                <a:lnTo>
                  <a:pt x="650" y="262"/>
                </a:lnTo>
                <a:lnTo>
                  <a:pt x="653" y="278"/>
                </a:lnTo>
                <a:lnTo>
                  <a:pt x="656" y="295"/>
                </a:lnTo>
                <a:lnTo>
                  <a:pt x="657" y="311"/>
                </a:lnTo>
                <a:lnTo>
                  <a:pt x="657" y="329"/>
                </a:lnTo>
                <a:lnTo>
                  <a:pt x="657" y="329"/>
                </a:lnTo>
                <a:lnTo>
                  <a:pt x="657" y="345"/>
                </a:lnTo>
                <a:lnTo>
                  <a:pt x="656" y="362"/>
                </a:lnTo>
                <a:lnTo>
                  <a:pt x="653" y="378"/>
                </a:lnTo>
                <a:lnTo>
                  <a:pt x="650" y="394"/>
                </a:lnTo>
                <a:lnTo>
                  <a:pt x="647" y="411"/>
                </a:lnTo>
                <a:lnTo>
                  <a:pt x="642" y="425"/>
                </a:lnTo>
                <a:lnTo>
                  <a:pt x="631" y="456"/>
                </a:lnTo>
                <a:lnTo>
                  <a:pt x="618" y="484"/>
                </a:lnTo>
                <a:lnTo>
                  <a:pt x="600" y="511"/>
                </a:lnTo>
                <a:lnTo>
                  <a:pt x="582" y="537"/>
                </a:lnTo>
                <a:lnTo>
                  <a:pt x="560" y="561"/>
                </a:lnTo>
                <a:lnTo>
                  <a:pt x="537" y="581"/>
                </a:lnTo>
                <a:lnTo>
                  <a:pt x="512" y="601"/>
                </a:lnTo>
                <a:lnTo>
                  <a:pt x="485" y="617"/>
                </a:lnTo>
                <a:lnTo>
                  <a:pt x="457" y="631"/>
                </a:lnTo>
                <a:lnTo>
                  <a:pt x="426" y="642"/>
                </a:lnTo>
                <a:lnTo>
                  <a:pt x="411" y="647"/>
                </a:lnTo>
                <a:lnTo>
                  <a:pt x="395" y="650"/>
                </a:lnTo>
                <a:lnTo>
                  <a:pt x="379" y="654"/>
                </a:lnTo>
                <a:lnTo>
                  <a:pt x="361" y="655"/>
                </a:lnTo>
                <a:lnTo>
                  <a:pt x="345" y="656"/>
                </a:lnTo>
                <a:lnTo>
                  <a:pt x="328" y="656"/>
                </a:lnTo>
                <a:lnTo>
                  <a:pt x="328" y="656"/>
                </a:lnTo>
                <a:close/>
                <a:moveTo>
                  <a:pt x="328" y="37"/>
                </a:moveTo>
                <a:lnTo>
                  <a:pt x="328" y="37"/>
                </a:lnTo>
                <a:lnTo>
                  <a:pt x="298" y="39"/>
                </a:lnTo>
                <a:lnTo>
                  <a:pt x="270" y="43"/>
                </a:lnTo>
                <a:lnTo>
                  <a:pt x="242" y="51"/>
                </a:lnTo>
                <a:lnTo>
                  <a:pt x="215" y="60"/>
                </a:lnTo>
                <a:lnTo>
                  <a:pt x="189" y="72"/>
                </a:lnTo>
                <a:lnTo>
                  <a:pt x="165" y="87"/>
                </a:lnTo>
                <a:lnTo>
                  <a:pt x="144" y="103"/>
                </a:lnTo>
                <a:lnTo>
                  <a:pt x="122" y="122"/>
                </a:lnTo>
                <a:lnTo>
                  <a:pt x="103" y="143"/>
                </a:lnTo>
                <a:lnTo>
                  <a:pt x="87" y="165"/>
                </a:lnTo>
                <a:lnTo>
                  <a:pt x="73" y="189"/>
                </a:lnTo>
                <a:lnTo>
                  <a:pt x="61" y="215"/>
                </a:lnTo>
                <a:lnTo>
                  <a:pt x="50" y="241"/>
                </a:lnTo>
                <a:lnTo>
                  <a:pt x="43" y="270"/>
                </a:lnTo>
                <a:lnTo>
                  <a:pt x="39" y="298"/>
                </a:lnTo>
                <a:lnTo>
                  <a:pt x="38" y="329"/>
                </a:lnTo>
                <a:lnTo>
                  <a:pt x="38" y="329"/>
                </a:lnTo>
                <a:lnTo>
                  <a:pt x="39" y="358"/>
                </a:lnTo>
                <a:lnTo>
                  <a:pt x="43" y="386"/>
                </a:lnTo>
                <a:lnTo>
                  <a:pt x="50" y="415"/>
                </a:lnTo>
                <a:lnTo>
                  <a:pt x="61" y="441"/>
                </a:lnTo>
                <a:lnTo>
                  <a:pt x="73" y="467"/>
                </a:lnTo>
                <a:lnTo>
                  <a:pt x="87" y="491"/>
                </a:lnTo>
                <a:lnTo>
                  <a:pt x="103" y="513"/>
                </a:lnTo>
                <a:lnTo>
                  <a:pt x="122" y="534"/>
                </a:lnTo>
                <a:lnTo>
                  <a:pt x="144" y="553"/>
                </a:lnTo>
                <a:lnTo>
                  <a:pt x="165" y="569"/>
                </a:lnTo>
                <a:lnTo>
                  <a:pt x="189" y="584"/>
                </a:lnTo>
                <a:lnTo>
                  <a:pt x="215" y="596"/>
                </a:lnTo>
                <a:lnTo>
                  <a:pt x="242" y="607"/>
                </a:lnTo>
                <a:lnTo>
                  <a:pt x="270" y="613"/>
                </a:lnTo>
                <a:lnTo>
                  <a:pt x="298" y="617"/>
                </a:lnTo>
                <a:lnTo>
                  <a:pt x="328" y="619"/>
                </a:lnTo>
                <a:lnTo>
                  <a:pt x="328" y="619"/>
                </a:lnTo>
                <a:lnTo>
                  <a:pt x="359" y="617"/>
                </a:lnTo>
                <a:lnTo>
                  <a:pt x="387" y="613"/>
                </a:lnTo>
                <a:lnTo>
                  <a:pt x="415" y="607"/>
                </a:lnTo>
                <a:lnTo>
                  <a:pt x="442" y="596"/>
                </a:lnTo>
                <a:lnTo>
                  <a:pt x="468" y="584"/>
                </a:lnTo>
                <a:lnTo>
                  <a:pt x="492" y="569"/>
                </a:lnTo>
                <a:lnTo>
                  <a:pt x="513" y="553"/>
                </a:lnTo>
                <a:lnTo>
                  <a:pt x="535" y="534"/>
                </a:lnTo>
                <a:lnTo>
                  <a:pt x="553" y="513"/>
                </a:lnTo>
                <a:lnTo>
                  <a:pt x="570" y="491"/>
                </a:lnTo>
                <a:lnTo>
                  <a:pt x="584" y="467"/>
                </a:lnTo>
                <a:lnTo>
                  <a:pt x="596" y="441"/>
                </a:lnTo>
                <a:lnTo>
                  <a:pt x="606" y="415"/>
                </a:lnTo>
                <a:lnTo>
                  <a:pt x="614" y="386"/>
                </a:lnTo>
                <a:lnTo>
                  <a:pt x="618" y="358"/>
                </a:lnTo>
                <a:lnTo>
                  <a:pt x="619" y="329"/>
                </a:lnTo>
                <a:lnTo>
                  <a:pt x="619" y="329"/>
                </a:lnTo>
                <a:lnTo>
                  <a:pt x="618" y="298"/>
                </a:lnTo>
                <a:lnTo>
                  <a:pt x="614" y="270"/>
                </a:lnTo>
                <a:lnTo>
                  <a:pt x="606" y="241"/>
                </a:lnTo>
                <a:lnTo>
                  <a:pt x="596" y="215"/>
                </a:lnTo>
                <a:lnTo>
                  <a:pt x="584" y="189"/>
                </a:lnTo>
                <a:lnTo>
                  <a:pt x="570" y="165"/>
                </a:lnTo>
                <a:lnTo>
                  <a:pt x="553" y="143"/>
                </a:lnTo>
                <a:lnTo>
                  <a:pt x="535" y="122"/>
                </a:lnTo>
                <a:lnTo>
                  <a:pt x="513" y="103"/>
                </a:lnTo>
                <a:lnTo>
                  <a:pt x="492" y="87"/>
                </a:lnTo>
                <a:lnTo>
                  <a:pt x="468" y="72"/>
                </a:lnTo>
                <a:lnTo>
                  <a:pt x="442" y="60"/>
                </a:lnTo>
                <a:lnTo>
                  <a:pt x="415" y="51"/>
                </a:lnTo>
                <a:lnTo>
                  <a:pt x="387" y="43"/>
                </a:lnTo>
                <a:lnTo>
                  <a:pt x="359" y="39"/>
                </a:lnTo>
                <a:lnTo>
                  <a:pt x="328" y="37"/>
                </a:lnTo>
                <a:lnTo>
                  <a:pt x="328" y="37"/>
                </a:lnTo>
                <a:close/>
              </a:path>
            </a:pathLst>
          </a:custGeom>
          <a:solidFill>
            <a:srgbClr val="FF0000"/>
          </a:solidFill>
          <a:ln w="3175">
            <a:solidFill>
              <a:srgbClr val="FF0000"/>
            </a:solidFill>
            <a:round/>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dirty="0">
                <a:solidFill>
                  <a:srgbClr val="000000"/>
                </a:solidFill>
                <a:latin typeface="Arial" panose="020B0604020202020204" pitchFamily="34" charset="0"/>
                <a:cs typeface="Arial" panose="020B0604020202020204" pitchFamily="34" charset="0"/>
              </a:rPr>
              <a:t>3</a:t>
            </a:r>
            <a:endParaRPr kumimoji="0" lang="en-US" sz="22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58" name="Rectangle 57">
            <a:extLst>
              <a:ext uri="{FF2B5EF4-FFF2-40B4-BE49-F238E27FC236}">
                <a16:creationId xmlns:a16="http://schemas.microsoft.com/office/drawing/2014/main" id="{48718BEF-247E-E576-2AD7-83027FE7058A}"/>
              </a:ext>
            </a:extLst>
          </p:cNvPr>
          <p:cNvSpPr/>
          <p:nvPr/>
        </p:nvSpPr>
        <p:spPr>
          <a:xfrm>
            <a:off x="4420269" y="5380684"/>
            <a:ext cx="7528247" cy="646331"/>
          </a:xfrm>
          <a:prstGeom prst="rect">
            <a:avLst/>
          </a:prstGeom>
          <a:no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91440" tIns="45720" rIns="91440" bIns="45720" rtlCol="0" anchor="ctr">
            <a:spAutoFit/>
          </a:bodyPr>
          <a:lstStyle/>
          <a:p>
            <a:pPr>
              <a:defRPr/>
            </a:pPr>
            <a:r>
              <a:rPr lang="en-US" sz="1800" b="0" dirty="0">
                <a:solidFill>
                  <a:schemeClr val="tx1"/>
                </a:solidFill>
                <a:latin typeface="Arial"/>
                <a:cs typeface="Arial"/>
              </a:rPr>
              <a:t>I receive a </a:t>
            </a:r>
            <a:r>
              <a:rPr lang="en-US" sz="1800" b="1" dirty="0">
                <a:solidFill>
                  <a:schemeClr val="tx1"/>
                </a:solidFill>
                <a:latin typeface="Arial"/>
                <a:cs typeface="Arial"/>
              </a:rPr>
              <a:t>notice confirming </a:t>
            </a:r>
            <a:r>
              <a:rPr lang="en-US" sz="1800" b="1" u="sng" dirty="0">
                <a:solidFill>
                  <a:srgbClr val="C00000"/>
                </a:solidFill>
                <a:latin typeface="Arial"/>
                <a:cs typeface="Arial"/>
              </a:rPr>
              <a:t>my coverage is ending</a:t>
            </a:r>
            <a:r>
              <a:rPr lang="en-US" sz="1800" dirty="0">
                <a:solidFill>
                  <a:schemeClr val="accent4"/>
                </a:solidFill>
                <a:latin typeface="Arial"/>
                <a:cs typeface="Arial"/>
              </a:rPr>
              <a:t>.  </a:t>
            </a:r>
            <a:r>
              <a:rPr lang="en-US" sz="1800" b="0" dirty="0">
                <a:solidFill>
                  <a:schemeClr val="tx1"/>
                </a:solidFill>
                <a:latin typeface="Arial"/>
                <a:cs typeface="Arial"/>
              </a:rPr>
              <a:t>I have the right to appeal, if I disagree with MassHealth’s decision. </a:t>
            </a:r>
          </a:p>
        </p:txBody>
      </p:sp>
      <p:sp>
        <p:nvSpPr>
          <p:cNvPr id="3" name="Slide Number Placeholder 2">
            <a:extLst>
              <a:ext uri="{FF2B5EF4-FFF2-40B4-BE49-F238E27FC236}">
                <a16:creationId xmlns:a16="http://schemas.microsoft.com/office/drawing/2014/main" id="{FEEFB2AC-C245-46F3-CCC6-9AD80171C69C}"/>
              </a:ext>
              <a:ext uri="{C183D7F6-B498-43B3-948B-1728B52AA6E4}">
                <adec:decorative xmlns:adec="http://schemas.microsoft.com/office/drawing/2017/decorative" val="1"/>
              </a:ext>
            </a:extLst>
          </p:cNvPr>
          <p:cNvSpPr>
            <a:spLocks noGrp="1"/>
          </p:cNvSpPr>
          <p:nvPr>
            <p:ph type="sldNum" sz="quarter" idx="13"/>
          </p:nvPr>
        </p:nvSpPr>
        <p:spPr/>
        <p:txBody>
          <a:bodyPr/>
          <a:lstStyle/>
          <a:p>
            <a:pPr>
              <a:defRPr/>
            </a:pPr>
            <a:fld id="{B543FC28-71BB-4923-9EC4-7D01669BF51C}" type="slidenum">
              <a:rPr lang="en-US" smtClean="0"/>
              <a:pPr>
                <a:defRPr/>
              </a:pPr>
              <a:t>20</a:t>
            </a:fld>
            <a:endParaRPr lang="en-US" dirty="0"/>
          </a:p>
        </p:txBody>
      </p:sp>
    </p:spTree>
    <p:extLst>
      <p:ext uri="{BB962C8B-B14F-4D97-AF65-F5344CB8AC3E}">
        <p14:creationId xmlns:p14="http://schemas.microsoft.com/office/powerpoint/2010/main" val="22731537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B80FF-E613-7549-BABA-90DC58C7A9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F5DCC7-6DF9-BB8B-4415-DDD81BB2D196}"/>
              </a:ext>
            </a:extLst>
          </p:cNvPr>
          <p:cNvSpPr>
            <a:spLocks noGrp="1"/>
          </p:cNvSpPr>
          <p:nvPr>
            <p:ph type="title"/>
          </p:nvPr>
        </p:nvSpPr>
        <p:spPr>
          <a:xfrm>
            <a:off x="228600" y="283464"/>
            <a:ext cx="11684000" cy="355217"/>
          </a:xfrm>
        </p:spPr>
        <p:txBody>
          <a:bodyPr/>
          <a:lstStyle/>
          <a:p>
            <a:r>
              <a:rPr lang="en-US" sz="2200" dirty="0">
                <a:solidFill>
                  <a:schemeClr val="tx1"/>
                </a:solidFill>
                <a:latin typeface="Arial"/>
                <a:cs typeface="Arial"/>
              </a:rPr>
              <a:t>MassHealth’s Strategy for Implementing Work and Education Requirements</a:t>
            </a:r>
            <a:endParaRPr lang="en-US" sz="2200" dirty="0">
              <a:solidFill>
                <a:schemeClr val="tx1"/>
              </a:solidFill>
            </a:endParaRPr>
          </a:p>
        </p:txBody>
      </p:sp>
      <p:sp>
        <p:nvSpPr>
          <p:cNvPr id="3" name="Rectangle 2">
            <a:extLst>
              <a:ext uri="{FF2B5EF4-FFF2-40B4-BE49-F238E27FC236}">
                <a16:creationId xmlns:a16="http://schemas.microsoft.com/office/drawing/2014/main" id="{9220C007-9A2B-CBC0-FE8D-4EFAACFA4915}"/>
              </a:ext>
              <a:ext uri="{C183D7F6-B498-43B3-948B-1728B52AA6E4}">
                <adec:decorative xmlns:adec="http://schemas.microsoft.com/office/drawing/2017/decorative" val="0"/>
              </a:ext>
            </a:extLst>
          </p:cNvPr>
          <p:cNvSpPr/>
          <p:nvPr/>
        </p:nvSpPr>
        <p:spPr>
          <a:xfrm>
            <a:off x="0" y="0"/>
            <a:ext cx="12192000" cy="215444"/>
          </a:xfrm>
          <a:prstGeom prst="rect">
            <a:avLst/>
          </a:prstGeom>
          <a:solidFill>
            <a:srgbClr val="FF9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FOR DISCUSSION ONLY. SUBJECT TO CHANGE BASED ON CMS GUIDANCE AND FURTHER ANALYSIS.</a:t>
            </a:r>
            <a:endParaRPr kumimoji="0" lang="en-US"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6" name="TextBox 25">
            <a:extLst>
              <a:ext uri="{FF2B5EF4-FFF2-40B4-BE49-F238E27FC236}">
                <a16:creationId xmlns:a16="http://schemas.microsoft.com/office/drawing/2014/main" id="{513C90A8-D50E-AD4D-2539-C7D4C92191F3}"/>
              </a:ext>
            </a:extLst>
          </p:cNvPr>
          <p:cNvSpPr txBox="1"/>
          <p:nvPr/>
        </p:nvSpPr>
        <p:spPr bwMode="auto">
          <a:xfrm>
            <a:off x="172450" y="672925"/>
            <a:ext cx="3822512" cy="276999"/>
          </a:xfrm>
          <a:prstGeom prst="rect">
            <a:avLst/>
          </a:prstGeom>
          <a:solidFill>
            <a:schemeClr val="tx2"/>
          </a:solid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pPr algn="ctr"/>
            <a:r>
              <a:rPr lang="en-US" sz="1800" b="1" kern="0" dirty="0">
                <a:solidFill>
                  <a:schemeClr val="bg1"/>
                </a:solidFill>
                <a:latin typeface="Arial"/>
                <a:cs typeface="Arial"/>
              </a:rPr>
              <a:t>Clear Communication</a:t>
            </a:r>
            <a:endParaRPr lang="en-US" sz="1800" dirty="0">
              <a:solidFill>
                <a:schemeClr val="bg1"/>
              </a:solidFill>
            </a:endParaRPr>
          </a:p>
        </p:txBody>
      </p:sp>
      <p:sp>
        <p:nvSpPr>
          <p:cNvPr id="13" name="Rectangle 12">
            <a:extLst>
              <a:ext uri="{FF2B5EF4-FFF2-40B4-BE49-F238E27FC236}">
                <a16:creationId xmlns:a16="http://schemas.microsoft.com/office/drawing/2014/main" id="{856E228B-7E23-AE2E-27FB-38226E5BA914}"/>
              </a:ext>
              <a:ext uri="{C183D7F6-B498-43B3-948B-1728B52AA6E4}">
                <adec:decorative xmlns:adec="http://schemas.microsoft.com/office/drawing/2017/decorative" val="1"/>
              </a:ext>
            </a:extLst>
          </p:cNvPr>
          <p:cNvSpPr/>
          <p:nvPr/>
        </p:nvSpPr>
        <p:spPr>
          <a:xfrm>
            <a:off x="178186" y="958840"/>
            <a:ext cx="3789453" cy="546344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a:extLst>
              <a:ext uri="{FF2B5EF4-FFF2-40B4-BE49-F238E27FC236}">
                <a16:creationId xmlns:a16="http://schemas.microsoft.com/office/drawing/2014/main" id="{97DBF809-FC63-2F62-AC5F-A62B1473F81C}"/>
              </a:ext>
            </a:extLst>
          </p:cNvPr>
          <p:cNvSpPr txBox="1"/>
          <p:nvPr/>
        </p:nvSpPr>
        <p:spPr bwMode="auto">
          <a:xfrm>
            <a:off x="153351" y="899022"/>
            <a:ext cx="3770954" cy="5463034"/>
          </a:xfrm>
          <a:prstGeom prst="rect">
            <a:avLst/>
          </a:prstGeom>
          <a:noFill/>
          <a:ln w="9525">
            <a:noFill/>
            <a:miter lim="800000"/>
            <a:headEnd/>
            <a:tailEnd/>
          </a:ln>
          <a:effectLst/>
        </p:spPr>
        <p:txBody>
          <a:bodyPr wrap="square" lIns="91440" tIns="45720" rIns="91440" bIns="45720" anchor="t">
            <a:spAutoFit/>
          </a:bodyPr>
          <a:lstStyle/>
          <a:p>
            <a:pPr marL="285750" indent="-285750" eaLnBrk="0" fontAlgn="base" hangingPunct="0">
              <a:spcBef>
                <a:spcPts val="600"/>
              </a:spcBef>
              <a:spcAft>
                <a:spcPct val="0"/>
              </a:spcAft>
              <a:buFont typeface="Arial" panose="020B0604020202020204" pitchFamily="34" charset="0"/>
              <a:buChar char="•"/>
            </a:pPr>
            <a:r>
              <a:rPr lang="en-US" altLang="en-US" sz="1800" b="1" dirty="0">
                <a:solidFill>
                  <a:schemeClr val="tx1"/>
                </a:solidFill>
                <a:latin typeface="Arial"/>
                <a:cs typeface="Arial"/>
              </a:rPr>
              <a:t>Seek member feedback </a:t>
            </a:r>
            <a:r>
              <a:rPr lang="en-US" altLang="en-US" sz="1800" b="0" dirty="0">
                <a:solidFill>
                  <a:schemeClr val="tx1"/>
                </a:solidFill>
                <a:latin typeface="Arial"/>
                <a:cs typeface="Arial"/>
              </a:rPr>
              <a:t>on materials</a:t>
            </a:r>
            <a:endParaRPr lang="en-US" sz="1800" b="0" dirty="0">
              <a:solidFill>
                <a:schemeClr val="tx1"/>
              </a:solidFill>
              <a:latin typeface="Calibri"/>
              <a:ea typeface="Calibri"/>
              <a:cs typeface="Calibri"/>
            </a:endParaRPr>
          </a:p>
          <a:p>
            <a:pPr marL="285750" indent="-285750">
              <a:spcBef>
                <a:spcPts val="600"/>
              </a:spcBef>
              <a:spcAft>
                <a:spcPct val="0"/>
              </a:spcAft>
              <a:buFont typeface="Arial" panose="020B0604020202020204" pitchFamily="34" charset="0"/>
              <a:buChar char="•"/>
            </a:pPr>
            <a:r>
              <a:rPr lang="en-US" altLang="en-US" sz="1800" b="0" dirty="0">
                <a:solidFill>
                  <a:schemeClr val="tx1"/>
                </a:solidFill>
                <a:latin typeface="Arial"/>
                <a:cs typeface="Arial"/>
              </a:rPr>
              <a:t>Coordinate with </a:t>
            </a:r>
            <a:r>
              <a:rPr lang="en-US" altLang="en-US" sz="1800" b="1" dirty="0">
                <a:solidFill>
                  <a:schemeClr val="tx1"/>
                </a:solidFill>
                <a:latin typeface="Arial"/>
                <a:cs typeface="Arial"/>
              </a:rPr>
              <a:t>health plans and sister agencies</a:t>
            </a:r>
            <a:r>
              <a:rPr lang="en-US" altLang="en-US" sz="1800" dirty="0">
                <a:solidFill>
                  <a:schemeClr val="tx1"/>
                </a:solidFill>
                <a:latin typeface="Arial"/>
                <a:cs typeface="Arial"/>
              </a:rPr>
              <a:t> </a:t>
            </a:r>
            <a:r>
              <a:rPr lang="en-US" altLang="en-US" sz="1800" b="0" dirty="0">
                <a:solidFill>
                  <a:schemeClr val="tx1"/>
                </a:solidFill>
                <a:latin typeface="Arial"/>
                <a:cs typeface="Arial"/>
              </a:rPr>
              <a:t>to reach impacted individuals</a:t>
            </a:r>
            <a:endParaRPr lang="en-US" sz="1800" b="0" dirty="0">
              <a:solidFill>
                <a:schemeClr val="tx1"/>
              </a:solidFill>
              <a:ea typeface="Calibri"/>
              <a:cs typeface="Calibri"/>
            </a:endParaRPr>
          </a:p>
          <a:p>
            <a:pPr marL="285750" lvl="0" indent="-285750" eaLnBrk="0" fontAlgn="base" hangingPunct="0">
              <a:spcBef>
                <a:spcPts val="600"/>
              </a:spcBef>
              <a:spcAft>
                <a:spcPct val="0"/>
              </a:spcAft>
              <a:buFont typeface="Arial" panose="020B0604020202020204" pitchFamily="34" charset="0"/>
              <a:buChar char="•"/>
            </a:pPr>
            <a:r>
              <a:rPr lang="en-US" altLang="en-US" sz="1800" b="1" dirty="0">
                <a:solidFill>
                  <a:schemeClr val="tx1"/>
                </a:solidFill>
                <a:latin typeface="Arial"/>
                <a:cs typeface="Arial"/>
              </a:rPr>
              <a:t>Host webinars </a:t>
            </a:r>
            <a:r>
              <a:rPr lang="en-US" altLang="en-US" sz="1800" b="0" dirty="0">
                <a:solidFill>
                  <a:schemeClr val="tx1"/>
                </a:solidFill>
                <a:latin typeface="Arial"/>
                <a:cs typeface="Arial"/>
              </a:rPr>
              <a:t>to update members and stakeholders on upcoming changes</a:t>
            </a:r>
          </a:p>
          <a:p>
            <a:pPr marL="285750" lvl="0" indent="-285750" eaLnBrk="0" fontAlgn="base" hangingPunct="0">
              <a:spcBef>
                <a:spcPts val="600"/>
              </a:spcBef>
              <a:spcAft>
                <a:spcPct val="0"/>
              </a:spcAft>
              <a:buFont typeface="Arial" panose="020B0604020202020204" pitchFamily="34" charset="0"/>
              <a:buChar char="•"/>
            </a:pPr>
            <a:r>
              <a:rPr lang="en-US" altLang="en-US" sz="1800" b="1" dirty="0">
                <a:solidFill>
                  <a:schemeClr val="tx1"/>
                </a:solidFill>
                <a:latin typeface="Arial"/>
                <a:cs typeface="Arial"/>
              </a:rPr>
              <a:t>Contact members directly </a:t>
            </a:r>
            <a:r>
              <a:rPr lang="en-US" altLang="en-US" sz="1800" b="0" dirty="0">
                <a:solidFill>
                  <a:schemeClr val="tx1"/>
                </a:solidFill>
                <a:latin typeface="Arial"/>
                <a:cs typeface="Arial"/>
              </a:rPr>
              <a:t>via notices, text, email, and robocalls</a:t>
            </a:r>
          </a:p>
          <a:p>
            <a:pPr marL="285750" indent="-285750" eaLnBrk="0" fontAlgn="base" hangingPunct="0">
              <a:spcBef>
                <a:spcPts val="600"/>
              </a:spcBef>
              <a:spcAft>
                <a:spcPct val="0"/>
              </a:spcAft>
              <a:buFont typeface="Arial" panose="020B0604020202020204" pitchFamily="34" charset="0"/>
              <a:buChar char="•"/>
            </a:pPr>
            <a:r>
              <a:rPr lang="en-US" altLang="en-US" sz="1800" b="0" dirty="0">
                <a:solidFill>
                  <a:schemeClr val="tx1"/>
                </a:solidFill>
                <a:latin typeface="Arial"/>
                <a:cs typeface="Arial"/>
              </a:rPr>
              <a:t>Partner with Health Care For All to </a:t>
            </a:r>
            <a:r>
              <a:rPr lang="en-US" altLang="en-US" sz="1800" b="1" dirty="0">
                <a:solidFill>
                  <a:schemeClr val="tx1"/>
                </a:solidFill>
                <a:latin typeface="Arial"/>
                <a:cs typeface="Arial"/>
              </a:rPr>
              <a:t>engage community-based organizations </a:t>
            </a:r>
            <a:r>
              <a:rPr lang="en-US" altLang="en-US" sz="1800" b="0" dirty="0">
                <a:solidFill>
                  <a:schemeClr val="tx1"/>
                </a:solidFill>
                <a:latin typeface="Arial"/>
                <a:cs typeface="Arial"/>
              </a:rPr>
              <a:t>and develop materials in top languages</a:t>
            </a:r>
          </a:p>
          <a:p>
            <a:pPr marL="285750" lvl="0" indent="-285750" eaLnBrk="0" fontAlgn="base" hangingPunct="0">
              <a:spcBef>
                <a:spcPts val="600"/>
              </a:spcBef>
              <a:spcAft>
                <a:spcPct val="0"/>
              </a:spcAft>
              <a:buFont typeface="Arial" panose="020B0604020202020204" pitchFamily="34" charset="0"/>
              <a:buChar char="•"/>
            </a:pPr>
            <a:r>
              <a:rPr lang="en-US" altLang="en-US" sz="1800" b="0" dirty="0">
                <a:solidFill>
                  <a:schemeClr val="tx1"/>
                </a:solidFill>
                <a:latin typeface="Arial"/>
                <a:cs typeface="Arial"/>
              </a:rPr>
              <a:t>Publish a </a:t>
            </a:r>
            <a:r>
              <a:rPr lang="en-US" altLang="en-US" sz="1800" b="1" dirty="0">
                <a:solidFill>
                  <a:schemeClr val="tx1"/>
                </a:solidFill>
                <a:latin typeface="Arial"/>
                <a:cs typeface="Arial"/>
              </a:rPr>
              <a:t>communications toolkit </a:t>
            </a:r>
            <a:r>
              <a:rPr lang="en-US" altLang="en-US" sz="1800" b="0" dirty="0">
                <a:solidFill>
                  <a:schemeClr val="tx1"/>
                </a:solidFill>
                <a:latin typeface="Arial"/>
                <a:cs typeface="Arial"/>
              </a:rPr>
              <a:t>with online and printable resources in top languages</a:t>
            </a:r>
          </a:p>
        </p:txBody>
      </p:sp>
      <p:sp>
        <p:nvSpPr>
          <p:cNvPr id="14" name="TextBox 13">
            <a:extLst>
              <a:ext uri="{FF2B5EF4-FFF2-40B4-BE49-F238E27FC236}">
                <a16:creationId xmlns:a16="http://schemas.microsoft.com/office/drawing/2014/main" id="{FB9EAE48-43CC-1406-D359-589C13F45F8E}"/>
              </a:ext>
            </a:extLst>
          </p:cNvPr>
          <p:cNvSpPr txBox="1"/>
          <p:nvPr/>
        </p:nvSpPr>
        <p:spPr bwMode="auto">
          <a:xfrm>
            <a:off x="177908" y="6248400"/>
            <a:ext cx="3736859" cy="512364"/>
          </a:xfrm>
          <a:prstGeom prst="rect">
            <a:avLst/>
          </a:prstGeom>
          <a:solidFill>
            <a:schemeClr val="tx2">
              <a:lumMod val="75000"/>
              <a:lumOff val="25000"/>
            </a:schemeClr>
          </a:solid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pPr algn="ctr"/>
            <a:r>
              <a:rPr lang="en-US" sz="1800" b="1" kern="0" dirty="0">
                <a:solidFill>
                  <a:schemeClr val="bg1"/>
                </a:solidFill>
                <a:latin typeface="Arial"/>
                <a:cs typeface="Arial"/>
              </a:rPr>
              <a:t>People understand what’s happening</a:t>
            </a:r>
            <a:endParaRPr lang="en-US" sz="1800" dirty="0">
              <a:solidFill>
                <a:schemeClr val="bg1"/>
              </a:solidFill>
              <a:latin typeface="Arial"/>
              <a:cs typeface="Arial"/>
            </a:endParaRPr>
          </a:p>
        </p:txBody>
      </p:sp>
      <p:sp>
        <p:nvSpPr>
          <p:cNvPr id="27" name="TextBox 26">
            <a:extLst>
              <a:ext uri="{FF2B5EF4-FFF2-40B4-BE49-F238E27FC236}">
                <a16:creationId xmlns:a16="http://schemas.microsoft.com/office/drawing/2014/main" id="{E5CA0C01-34FF-15E0-5391-65344B4FAF1B}"/>
              </a:ext>
            </a:extLst>
          </p:cNvPr>
          <p:cNvSpPr txBox="1"/>
          <p:nvPr/>
        </p:nvSpPr>
        <p:spPr bwMode="auto">
          <a:xfrm>
            <a:off x="4083574" y="694584"/>
            <a:ext cx="3736859" cy="274320"/>
          </a:xfrm>
          <a:prstGeom prst="rect">
            <a:avLst/>
          </a:prstGeom>
          <a:solidFill>
            <a:schemeClr val="tx2"/>
          </a:solid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pPr algn="ctr"/>
            <a:r>
              <a:rPr lang="en-US" sz="1800" b="1" kern="0" dirty="0">
                <a:solidFill>
                  <a:schemeClr val="bg1"/>
                </a:solidFill>
                <a:latin typeface="Arial"/>
                <a:cs typeface="Arial"/>
              </a:rPr>
              <a:t>Using Available Data</a:t>
            </a:r>
            <a:endParaRPr lang="en-US" sz="1800" dirty="0">
              <a:solidFill>
                <a:schemeClr val="bg1"/>
              </a:solidFill>
            </a:endParaRPr>
          </a:p>
        </p:txBody>
      </p:sp>
      <p:sp>
        <p:nvSpPr>
          <p:cNvPr id="20" name="Rectangle 19">
            <a:extLst>
              <a:ext uri="{FF2B5EF4-FFF2-40B4-BE49-F238E27FC236}">
                <a16:creationId xmlns:a16="http://schemas.microsoft.com/office/drawing/2014/main" id="{49E8789C-E0C7-150F-8464-E6DF0FA25D53}"/>
              </a:ext>
              <a:ext uri="{C183D7F6-B498-43B3-948B-1728B52AA6E4}">
                <adec:decorative xmlns:adec="http://schemas.microsoft.com/office/drawing/2017/decorative" val="1"/>
              </a:ext>
            </a:extLst>
          </p:cNvPr>
          <p:cNvSpPr/>
          <p:nvPr/>
        </p:nvSpPr>
        <p:spPr>
          <a:xfrm>
            <a:off x="4091797" y="984345"/>
            <a:ext cx="3712619" cy="546344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a:extLst>
              <a:ext uri="{FF2B5EF4-FFF2-40B4-BE49-F238E27FC236}">
                <a16:creationId xmlns:a16="http://schemas.microsoft.com/office/drawing/2014/main" id="{F6F88CC0-F93C-EA14-4FCA-75ECD81F6430}"/>
              </a:ext>
            </a:extLst>
          </p:cNvPr>
          <p:cNvSpPr txBox="1"/>
          <p:nvPr/>
        </p:nvSpPr>
        <p:spPr bwMode="auto">
          <a:xfrm>
            <a:off x="4105011" y="931306"/>
            <a:ext cx="3734521" cy="5232202"/>
          </a:xfrm>
          <a:prstGeom prst="rect">
            <a:avLst/>
          </a:prstGeom>
          <a:noFill/>
          <a:ln w="9525">
            <a:noFill/>
            <a:miter lim="800000"/>
            <a:headEnd/>
            <a:tailEnd/>
          </a:ln>
          <a:effectLst/>
        </p:spPr>
        <p:txBody>
          <a:bodyPr wrap="square" lIns="91440" tIns="45720" rIns="91440" bIns="45720" anchor="t">
            <a:spAutoFit/>
          </a:bodyPr>
          <a:lstStyle/>
          <a:p>
            <a:pPr marL="285750" indent="-285750" eaLnBrk="0" fontAlgn="base" hangingPunct="0">
              <a:spcBef>
                <a:spcPts val="600"/>
              </a:spcBef>
              <a:spcAft>
                <a:spcPct val="0"/>
              </a:spcAft>
              <a:buFont typeface="Arial" panose="020B0604020202020204" pitchFamily="34" charset="0"/>
              <a:buChar char="•"/>
            </a:pPr>
            <a:r>
              <a:rPr lang="en-US" altLang="en-US" sz="1800" b="0" dirty="0">
                <a:solidFill>
                  <a:srgbClr val="000000"/>
                </a:solidFill>
                <a:latin typeface="Arial"/>
                <a:cs typeface="Arial"/>
              </a:rPr>
              <a:t>Use existing data </a:t>
            </a:r>
            <a:r>
              <a:rPr lang="en-US" altLang="en-US" sz="1800" b="1" dirty="0">
                <a:solidFill>
                  <a:srgbClr val="000000"/>
                </a:solidFill>
                <a:latin typeface="Arial"/>
                <a:cs typeface="Arial"/>
              </a:rPr>
              <a:t>to automatically exempt </a:t>
            </a:r>
            <a:r>
              <a:rPr lang="en-US" altLang="en-US" sz="1800" b="0" dirty="0">
                <a:solidFill>
                  <a:srgbClr val="000000"/>
                </a:solidFill>
                <a:latin typeface="Arial"/>
                <a:cs typeface="Arial"/>
              </a:rPr>
              <a:t>appropriate individuals (example; kids, people with disabilities, people over age of 65, those with complex medical conditions)</a:t>
            </a:r>
          </a:p>
          <a:p>
            <a:pPr marL="285750" indent="-285750" eaLnBrk="0" fontAlgn="base" hangingPunct="0">
              <a:spcBef>
                <a:spcPts val="600"/>
              </a:spcBef>
              <a:spcAft>
                <a:spcPct val="0"/>
              </a:spcAft>
              <a:buFont typeface="Arial" panose="020B0604020202020204" pitchFamily="34" charset="0"/>
              <a:buChar char="•"/>
            </a:pPr>
            <a:r>
              <a:rPr lang="en-US" altLang="en-US" sz="1800" b="0" dirty="0">
                <a:solidFill>
                  <a:srgbClr val="000000"/>
                </a:solidFill>
                <a:latin typeface="Arial"/>
                <a:cs typeface="Arial"/>
              </a:rPr>
              <a:t>Use a new third-party income data source</a:t>
            </a:r>
            <a:r>
              <a:rPr lang="en-US" altLang="en-US" sz="1800" b="1" dirty="0">
                <a:solidFill>
                  <a:srgbClr val="000000"/>
                </a:solidFill>
                <a:latin typeface="Arial"/>
                <a:cs typeface="Arial"/>
              </a:rPr>
              <a:t> to automatically verify</a:t>
            </a:r>
            <a:r>
              <a:rPr lang="en-US" altLang="en-US" sz="1800" dirty="0">
                <a:solidFill>
                  <a:srgbClr val="000000"/>
                </a:solidFill>
                <a:latin typeface="Arial"/>
                <a:cs typeface="Arial"/>
              </a:rPr>
              <a:t> </a:t>
            </a:r>
            <a:r>
              <a:rPr lang="en-US" altLang="en-US" sz="1800" b="0" dirty="0">
                <a:solidFill>
                  <a:srgbClr val="000000"/>
                </a:solidFill>
                <a:latin typeface="Arial"/>
                <a:cs typeface="Arial"/>
              </a:rPr>
              <a:t>more people who are meeting work requirements, based on income or hours worked</a:t>
            </a:r>
          </a:p>
          <a:p>
            <a:pPr marL="285750" indent="-285750" eaLnBrk="0" fontAlgn="base" hangingPunct="0">
              <a:spcBef>
                <a:spcPts val="600"/>
              </a:spcBef>
              <a:spcAft>
                <a:spcPct val="0"/>
              </a:spcAft>
              <a:buFont typeface="Arial" panose="020B0604020202020204" pitchFamily="34" charset="0"/>
              <a:buChar char="•"/>
            </a:pPr>
            <a:r>
              <a:rPr lang="en-US" altLang="en-US" sz="1800" b="0" dirty="0">
                <a:solidFill>
                  <a:srgbClr val="000000"/>
                </a:solidFill>
                <a:latin typeface="Arial"/>
                <a:cs typeface="Arial"/>
              </a:rPr>
              <a:t>Explore </a:t>
            </a:r>
            <a:r>
              <a:rPr lang="en-US" altLang="en-US" sz="1800" b="1" dirty="0">
                <a:solidFill>
                  <a:srgbClr val="000000"/>
                </a:solidFill>
                <a:latin typeface="Arial"/>
                <a:cs typeface="Arial"/>
              </a:rPr>
              <a:t>new third-party education data sources</a:t>
            </a:r>
            <a:r>
              <a:rPr lang="en-US" altLang="en-US" sz="1800" dirty="0">
                <a:solidFill>
                  <a:srgbClr val="000000"/>
                </a:solidFill>
                <a:latin typeface="Arial"/>
                <a:cs typeface="Arial"/>
              </a:rPr>
              <a:t> </a:t>
            </a:r>
            <a:r>
              <a:rPr lang="en-US" altLang="en-US" sz="1800" b="0" dirty="0">
                <a:solidFill>
                  <a:srgbClr val="000000"/>
                </a:solidFill>
                <a:latin typeface="Arial"/>
                <a:cs typeface="Arial"/>
              </a:rPr>
              <a:t>to help us automatically verify people who meet work requirements through education</a:t>
            </a:r>
          </a:p>
        </p:txBody>
      </p:sp>
      <p:sp>
        <p:nvSpPr>
          <p:cNvPr id="21" name="TextBox 20">
            <a:extLst>
              <a:ext uri="{FF2B5EF4-FFF2-40B4-BE49-F238E27FC236}">
                <a16:creationId xmlns:a16="http://schemas.microsoft.com/office/drawing/2014/main" id="{F3B26749-FBD4-8170-2E42-C4AEC6F05007}"/>
              </a:ext>
            </a:extLst>
          </p:cNvPr>
          <p:cNvSpPr txBox="1"/>
          <p:nvPr/>
        </p:nvSpPr>
        <p:spPr bwMode="auto">
          <a:xfrm>
            <a:off x="4082259" y="6248400"/>
            <a:ext cx="3722158" cy="531923"/>
          </a:xfrm>
          <a:prstGeom prst="rect">
            <a:avLst/>
          </a:prstGeom>
          <a:solidFill>
            <a:schemeClr val="tx2">
              <a:lumMod val="75000"/>
              <a:lumOff val="25000"/>
            </a:schemeClr>
          </a:solid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pPr algn="ctr"/>
            <a:r>
              <a:rPr lang="en-US" sz="1800" b="1" kern="0" dirty="0">
                <a:solidFill>
                  <a:schemeClr val="bg1"/>
                </a:solidFill>
                <a:latin typeface="Arial"/>
                <a:cs typeface="Arial"/>
              </a:rPr>
              <a:t>Fewer people need to act</a:t>
            </a:r>
            <a:endParaRPr lang="en-US" sz="1800" dirty="0">
              <a:solidFill>
                <a:schemeClr val="bg1"/>
              </a:solidFill>
            </a:endParaRPr>
          </a:p>
        </p:txBody>
      </p:sp>
      <p:sp>
        <p:nvSpPr>
          <p:cNvPr id="28" name="Rectangle 27">
            <a:extLst>
              <a:ext uri="{FF2B5EF4-FFF2-40B4-BE49-F238E27FC236}">
                <a16:creationId xmlns:a16="http://schemas.microsoft.com/office/drawing/2014/main" id="{B9A53C23-DDFC-A3DF-15F1-504A766B254C}"/>
              </a:ext>
              <a:ext uri="{C183D7F6-B498-43B3-948B-1728B52AA6E4}">
                <adec:decorative xmlns:adec="http://schemas.microsoft.com/office/drawing/2017/decorative" val="1"/>
              </a:ext>
            </a:extLst>
          </p:cNvPr>
          <p:cNvSpPr/>
          <p:nvPr/>
        </p:nvSpPr>
        <p:spPr>
          <a:xfrm>
            <a:off x="7967805" y="968904"/>
            <a:ext cx="4070249" cy="538871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a:extLst>
              <a:ext uri="{FF2B5EF4-FFF2-40B4-BE49-F238E27FC236}">
                <a16:creationId xmlns:a16="http://schemas.microsoft.com/office/drawing/2014/main" id="{FC399F9E-8B82-4FCE-D580-F1B0C01A9BF0}"/>
              </a:ext>
            </a:extLst>
          </p:cNvPr>
          <p:cNvSpPr txBox="1"/>
          <p:nvPr/>
        </p:nvSpPr>
        <p:spPr bwMode="auto">
          <a:xfrm>
            <a:off x="7936367" y="694584"/>
            <a:ext cx="4123069" cy="274320"/>
          </a:xfrm>
          <a:prstGeom prst="rect">
            <a:avLst/>
          </a:prstGeom>
          <a:solidFill>
            <a:schemeClr val="tx2"/>
          </a:solid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pPr algn="ctr"/>
            <a:r>
              <a:rPr lang="en-US" sz="1800" b="1" kern="0" dirty="0">
                <a:solidFill>
                  <a:schemeClr val="bg1"/>
                </a:solidFill>
                <a:latin typeface="Arial"/>
                <a:cs typeface="Arial"/>
              </a:rPr>
              <a:t>Supporting Members</a:t>
            </a:r>
            <a:endParaRPr lang="en-US" sz="1800" dirty="0">
              <a:solidFill>
                <a:schemeClr val="bg1"/>
              </a:solidFill>
            </a:endParaRPr>
          </a:p>
        </p:txBody>
      </p:sp>
      <p:sp>
        <p:nvSpPr>
          <p:cNvPr id="31" name="TextBox 30">
            <a:extLst>
              <a:ext uri="{FF2B5EF4-FFF2-40B4-BE49-F238E27FC236}">
                <a16:creationId xmlns:a16="http://schemas.microsoft.com/office/drawing/2014/main" id="{A80828F5-E9AE-8923-871D-8CDCA4E2C5E2}"/>
              </a:ext>
            </a:extLst>
          </p:cNvPr>
          <p:cNvSpPr txBox="1"/>
          <p:nvPr/>
        </p:nvSpPr>
        <p:spPr bwMode="auto">
          <a:xfrm>
            <a:off x="7936367" y="930922"/>
            <a:ext cx="4077447" cy="5463034"/>
          </a:xfrm>
          <a:prstGeom prst="rect">
            <a:avLst/>
          </a:prstGeom>
          <a:solidFill>
            <a:schemeClr val="bg1">
              <a:lumMod val="95000"/>
            </a:schemeClr>
          </a:solidFill>
          <a:ln w="9525">
            <a:noFill/>
            <a:miter lim="800000"/>
            <a:headEnd/>
            <a:tailEnd/>
          </a:ln>
          <a:effectLst/>
        </p:spPr>
        <p:txBody>
          <a:bodyPr wrap="square">
            <a:spAutoFit/>
          </a:bodyPr>
          <a:lstStyle/>
          <a:p>
            <a:pPr marL="285750" indent="-285750" eaLnBrk="0" fontAlgn="base" hangingPunct="0">
              <a:spcBef>
                <a:spcPts val="600"/>
              </a:spcBef>
              <a:spcAft>
                <a:spcPct val="0"/>
              </a:spcAft>
              <a:buFont typeface="Arial" panose="020B0604020202020204" pitchFamily="34" charset="0"/>
              <a:buChar char="•"/>
            </a:pPr>
            <a:r>
              <a:rPr lang="en-US" altLang="en-US" sz="1800" b="0" dirty="0">
                <a:solidFill>
                  <a:srgbClr val="000000"/>
                </a:solidFill>
                <a:latin typeface="Arial"/>
                <a:cs typeface="Arial"/>
              </a:rPr>
              <a:t>Publish a </a:t>
            </a:r>
            <a:r>
              <a:rPr lang="en-US" altLang="en-US" sz="1800" b="1" dirty="0">
                <a:solidFill>
                  <a:srgbClr val="000000"/>
                </a:solidFill>
                <a:latin typeface="Arial"/>
                <a:cs typeface="Arial"/>
              </a:rPr>
              <a:t>member-friendly website </a:t>
            </a:r>
            <a:r>
              <a:rPr lang="en-US" altLang="en-US" sz="1800" b="0" dirty="0">
                <a:solidFill>
                  <a:srgbClr val="000000"/>
                </a:solidFill>
                <a:latin typeface="Arial"/>
                <a:cs typeface="Arial"/>
              </a:rPr>
              <a:t>outlining the process, from start to finish</a:t>
            </a:r>
          </a:p>
          <a:p>
            <a:pPr marL="285750" indent="-285750" eaLnBrk="0" fontAlgn="base" hangingPunct="0">
              <a:spcBef>
                <a:spcPts val="600"/>
              </a:spcBef>
              <a:spcAft>
                <a:spcPct val="0"/>
              </a:spcAft>
              <a:buFont typeface="Arial" panose="020B0604020202020204" pitchFamily="34" charset="0"/>
              <a:buChar char="•"/>
            </a:pPr>
            <a:r>
              <a:rPr lang="en-US" altLang="en-US" sz="1800" b="0" dirty="0">
                <a:solidFill>
                  <a:srgbClr val="000000"/>
                </a:solidFill>
                <a:latin typeface="Arial"/>
                <a:cs typeface="Arial"/>
              </a:rPr>
              <a:t>Coordinate closely with </a:t>
            </a:r>
            <a:r>
              <a:rPr lang="en-US" altLang="en-US" sz="1800" b="1" dirty="0">
                <a:solidFill>
                  <a:srgbClr val="000000"/>
                </a:solidFill>
                <a:latin typeface="Arial"/>
                <a:cs typeface="Arial"/>
              </a:rPr>
              <a:t>providers to simplify exemption process</a:t>
            </a:r>
            <a:r>
              <a:rPr lang="en-US" altLang="en-US" sz="1800" dirty="0">
                <a:solidFill>
                  <a:srgbClr val="000000"/>
                </a:solidFill>
                <a:latin typeface="Arial"/>
                <a:cs typeface="Arial"/>
              </a:rPr>
              <a:t> </a:t>
            </a:r>
            <a:r>
              <a:rPr lang="en-US" altLang="en-US" sz="1800" b="0" dirty="0">
                <a:solidFill>
                  <a:srgbClr val="000000"/>
                </a:solidFill>
                <a:latin typeface="Arial"/>
                <a:cs typeface="Arial"/>
              </a:rPr>
              <a:t>for members</a:t>
            </a:r>
          </a:p>
          <a:p>
            <a:pPr marL="285750" indent="-285750" eaLnBrk="0" fontAlgn="base" hangingPunct="0">
              <a:spcBef>
                <a:spcPts val="600"/>
              </a:spcBef>
              <a:spcAft>
                <a:spcPct val="0"/>
              </a:spcAft>
              <a:buFont typeface="Arial" panose="020B0604020202020204" pitchFamily="34" charset="0"/>
              <a:buChar char="•"/>
            </a:pPr>
            <a:r>
              <a:rPr lang="en-US" altLang="en-US" sz="1800" b="0" dirty="0">
                <a:solidFill>
                  <a:srgbClr val="000000"/>
                </a:solidFill>
                <a:latin typeface="Arial"/>
                <a:cs typeface="Arial"/>
              </a:rPr>
              <a:t>Create </a:t>
            </a:r>
            <a:r>
              <a:rPr lang="en-US" altLang="en-US" sz="1800" b="1" dirty="0">
                <a:solidFill>
                  <a:srgbClr val="000000"/>
                </a:solidFill>
                <a:latin typeface="Arial"/>
                <a:cs typeface="Arial"/>
              </a:rPr>
              <a:t>simple online </a:t>
            </a:r>
            <a:r>
              <a:rPr lang="en-US" altLang="en-US" sz="1800" b="1" dirty="0" err="1">
                <a:solidFill>
                  <a:srgbClr val="000000"/>
                </a:solidFill>
                <a:latin typeface="Arial"/>
                <a:cs typeface="Arial"/>
              </a:rPr>
              <a:t>AdobeSign</a:t>
            </a:r>
            <a:r>
              <a:rPr lang="en-US" altLang="en-US" sz="1800" b="1" dirty="0">
                <a:solidFill>
                  <a:srgbClr val="000000"/>
                </a:solidFill>
                <a:latin typeface="Arial"/>
                <a:cs typeface="Arial"/>
              </a:rPr>
              <a:t> forms </a:t>
            </a:r>
            <a:r>
              <a:rPr lang="en-US" altLang="en-US" sz="1800" b="0" dirty="0">
                <a:solidFill>
                  <a:srgbClr val="000000"/>
                </a:solidFill>
                <a:latin typeface="Arial"/>
                <a:cs typeface="Arial"/>
              </a:rPr>
              <a:t>to verify volunteer hours</a:t>
            </a:r>
          </a:p>
          <a:p>
            <a:pPr marL="285750" indent="-285750" eaLnBrk="0" fontAlgn="base" hangingPunct="0">
              <a:spcBef>
                <a:spcPts val="600"/>
              </a:spcBef>
              <a:spcAft>
                <a:spcPct val="0"/>
              </a:spcAft>
              <a:buFont typeface="Arial" panose="020B0604020202020204" pitchFamily="34" charset="0"/>
              <a:buChar char="•"/>
            </a:pPr>
            <a:r>
              <a:rPr lang="en-US" altLang="en-US" sz="1800" b="0" dirty="0">
                <a:solidFill>
                  <a:srgbClr val="000000"/>
                </a:solidFill>
                <a:latin typeface="Arial"/>
                <a:cs typeface="Arial"/>
              </a:rPr>
              <a:t>Pilot a mobile-friendly </a:t>
            </a:r>
            <a:r>
              <a:rPr lang="en-US" altLang="en-US" sz="1800" b="1" dirty="0">
                <a:solidFill>
                  <a:srgbClr val="000000"/>
                </a:solidFill>
                <a:latin typeface="Arial"/>
                <a:cs typeface="Arial"/>
              </a:rPr>
              <a:t>income verification portal</a:t>
            </a:r>
            <a:r>
              <a:rPr lang="en-US" altLang="en-US" sz="1800" b="0" dirty="0">
                <a:solidFill>
                  <a:srgbClr val="000000"/>
                </a:solidFill>
                <a:latin typeface="Arial"/>
                <a:cs typeface="Arial"/>
              </a:rPr>
              <a:t> for members to upload their info</a:t>
            </a:r>
          </a:p>
          <a:p>
            <a:pPr marL="285750" indent="-285750" eaLnBrk="0" fontAlgn="base" hangingPunct="0">
              <a:spcBef>
                <a:spcPts val="600"/>
              </a:spcBef>
              <a:spcAft>
                <a:spcPct val="0"/>
              </a:spcAft>
              <a:buFont typeface="Arial" panose="020B0604020202020204" pitchFamily="34" charset="0"/>
              <a:buChar char="•"/>
            </a:pPr>
            <a:r>
              <a:rPr lang="en-US" altLang="en-US" sz="1800" b="0" dirty="0">
                <a:solidFill>
                  <a:srgbClr val="000000"/>
                </a:solidFill>
                <a:latin typeface="Arial"/>
                <a:cs typeface="Arial"/>
              </a:rPr>
              <a:t>Provide </a:t>
            </a:r>
            <a:r>
              <a:rPr lang="en-US" altLang="en-US" sz="1800" b="1" dirty="0">
                <a:solidFill>
                  <a:srgbClr val="000000"/>
                </a:solidFill>
                <a:latin typeface="Arial"/>
                <a:cs typeface="Arial"/>
              </a:rPr>
              <a:t>grants and training to community organizations and assisters </a:t>
            </a:r>
            <a:r>
              <a:rPr lang="en-US" altLang="en-US" sz="1800" b="0" dirty="0">
                <a:solidFill>
                  <a:srgbClr val="000000"/>
                </a:solidFill>
                <a:latin typeface="Arial"/>
                <a:cs typeface="Arial"/>
              </a:rPr>
              <a:t>across the state, in partnership with Health Care for All</a:t>
            </a:r>
          </a:p>
          <a:p>
            <a:pPr marL="285750" indent="-285750" eaLnBrk="0" fontAlgn="base" hangingPunct="0">
              <a:spcBef>
                <a:spcPts val="600"/>
              </a:spcBef>
              <a:spcAft>
                <a:spcPct val="0"/>
              </a:spcAft>
              <a:buFont typeface="Arial" panose="020B0604020202020204" pitchFamily="34" charset="0"/>
              <a:buChar char="•"/>
            </a:pPr>
            <a:r>
              <a:rPr lang="en-US" altLang="en-US" sz="1800" b="0" dirty="0">
                <a:solidFill>
                  <a:srgbClr val="000000"/>
                </a:solidFill>
                <a:latin typeface="Arial"/>
                <a:cs typeface="Arial"/>
              </a:rPr>
              <a:t>Offer </a:t>
            </a:r>
            <a:r>
              <a:rPr lang="en-US" altLang="en-US" sz="1800" b="1" dirty="0">
                <a:solidFill>
                  <a:srgbClr val="000000"/>
                </a:solidFill>
                <a:latin typeface="Arial"/>
                <a:cs typeface="Arial"/>
              </a:rPr>
              <a:t>resources </a:t>
            </a:r>
            <a:r>
              <a:rPr lang="en-US" altLang="en-US" sz="1800" b="0" dirty="0">
                <a:solidFill>
                  <a:srgbClr val="000000"/>
                </a:solidFill>
                <a:latin typeface="Arial"/>
                <a:cs typeface="Arial"/>
              </a:rPr>
              <a:t>on work training programs and volunteer opportunities</a:t>
            </a:r>
          </a:p>
        </p:txBody>
      </p:sp>
      <p:sp>
        <p:nvSpPr>
          <p:cNvPr id="29" name="TextBox 28">
            <a:extLst>
              <a:ext uri="{FF2B5EF4-FFF2-40B4-BE49-F238E27FC236}">
                <a16:creationId xmlns:a16="http://schemas.microsoft.com/office/drawing/2014/main" id="{4D972965-BE9C-971D-CA70-C9636B0A08A7}"/>
              </a:ext>
            </a:extLst>
          </p:cNvPr>
          <p:cNvSpPr txBox="1"/>
          <p:nvPr/>
        </p:nvSpPr>
        <p:spPr bwMode="auto">
          <a:xfrm>
            <a:off x="7967805" y="6248400"/>
            <a:ext cx="4150898" cy="531923"/>
          </a:xfrm>
          <a:prstGeom prst="rect">
            <a:avLst/>
          </a:prstGeom>
          <a:solidFill>
            <a:schemeClr val="tx2">
              <a:lumMod val="75000"/>
              <a:lumOff val="25000"/>
            </a:schemeClr>
          </a:solid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pPr algn="ctr"/>
            <a:r>
              <a:rPr lang="en-US" sz="1800" b="1" kern="0" dirty="0">
                <a:solidFill>
                  <a:schemeClr val="bg1"/>
                </a:solidFill>
                <a:latin typeface="Arial"/>
                <a:cs typeface="Arial"/>
              </a:rPr>
              <a:t>It’s easy to act, when needed</a:t>
            </a:r>
            <a:endParaRPr lang="en-US" sz="1800" dirty="0">
              <a:solidFill>
                <a:schemeClr val="bg1"/>
              </a:solidFill>
            </a:endParaRPr>
          </a:p>
        </p:txBody>
      </p:sp>
      <p:sp>
        <p:nvSpPr>
          <p:cNvPr id="4" name="Slide Number Placeholder 3">
            <a:extLst>
              <a:ext uri="{FF2B5EF4-FFF2-40B4-BE49-F238E27FC236}">
                <a16:creationId xmlns:a16="http://schemas.microsoft.com/office/drawing/2014/main" id="{ECC800AD-B982-E8A5-D94C-E03767A96281}"/>
              </a:ext>
              <a:ext uri="{C183D7F6-B498-43B3-948B-1728B52AA6E4}">
                <adec:decorative xmlns:adec="http://schemas.microsoft.com/office/drawing/2017/decorative" val="1"/>
              </a:ext>
            </a:extLst>
          </p:cNvPr>
          <p:cNvSpPr>
            <a:spLocks noGrp="1"/>
          </p:cNvSpPr>
          <p:nvPr>
            <p:ph type="sldNum" sz="quarter" idx="13"/>
          </p:nvPr>
        </p:nvSpPr>
        <p:spPr>
          <a:xfrm>
            <a:off x="9062532" y="6477446"/>
            <a:ext cx="2844800" cy="365125"/>
          </a:xfrm>
        </p:spPr>
        <p:txBody>
          <a:bodyPr/>
          <a:lstStyle/>
          <a:p>
            <a:pPr>
              <a:defRPr/>
            </a:pPr>
            <a:fld id="{B543FC28-71BB-4923-9EC4-7D01669BF51C}" type="slidenum">
              <a:rPr lang="en-US" smtClean="0"/>
              <a:pPr>
                <a:defRPr/>
              </a:pPr>
              <a:t>21</a:t>
            </a:fld>
            <a:endParaRPr lang="en-US" dirty="0"/>
          </a:p>
        </p:txBody>
      </p:sp>
    </p:spTree>
    <p:extLst>
      <p:ext uri="{BB962C8B-B14F-4D97-AF65-F5344CB8AC3E}">
        <p14:creationId xmlns:p14="http://schemas.microsoft.com/office/powerpoint/2010/main" val="4682819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5CC50-434E-1AD6-C001-41371332903D}"/>
            </a:ext>
          </a:extLst>
        </p:cNvPr>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F7BF6D6F-F4DB-20D3-1781-65C5FD36040D}"/>
              </a:ext>
              <a:ext uri="{C183D7F6-B498-43B3-948B-1728B52AA6E4}">
                <adec:decorative xmlns:adec="http://schemas.microsoft.com/office/drawing/2017/decorative" val="1"/>
              </a:ext>
            </a:extLst>
          </p:cNvPr>
          <p:cNvGraphicFramePr>
            <a:graphicFrameLocks noChangeAspect="1"/>
          </p:cNvGraphicFramePr>
          <p:nvPr>
            <p:custDataLst>
              <p:tags r:id="rId1"/>
            </p:custDataLst>
            <p:extLst>
              <p:ext uri="{D42A27DB-BD31-4B8C-83A1-F6EECF244321}">
                <p14:modId xmlns:p14="http://schemas.microsoft.com/office/powerpoint/2010/main" val="21434952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5" name="Object 4" hidden="1">
                        <a:extLst>
                          <a:ext uri="{FF2B5EF4-FFF2-40B4-BE49-F238E27FC236}">
                            <a16:creationId xmlns:a16="http://schemas.microsoft.com/office/drawing/2014/main" id="{F7BF6D6F-F4DB-20D3-1781-65C5FD36040D}"/>
                          </a:ext>
                          <a:ext uri="{C183D7F6-B498-43B3-948B-1728B52AA6E4}">
                            <adec:decorative xmlns:adec="http://schemas.microsoft.com/office/drawing/2017/decorative" val="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8" name="Rectangle 17">
            <a:extLst>
              <a:ext uri="{FF2B5EF4-FFF2-40B4-BE49-F238E27FC236}">
                <a16:creationId xmlns:a16="http://schemas.microsoft.com/office/drawing/2014/main" id="{C6B678BF-3352-402F-7297-293D80CCC79B}"/>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accent1">
              <a:lumMod val="50000"/>
            </a:schemeClr>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9" name="Title 18">
            <a:extLst>
              <a:ext uri="{FF2B5EF4-FFF2-40B4-BE49-F238E27FC236}">
                <a16:creationId xmlns:a16="http://schemas.microsoft.com/office/drawing/2014/main" id="{26E31559-3D8E-9896-CB69-A1603E1E456E}"/>
              </a:ext>
            </a:extLst>
          </p:cNvPr>
          <p:cNvSpPr txBox="1">
            <a:spLocks noGrp="1"/>
          </p:cNvSpPr>
          <p:nvPr>
            <p:ph type="title" idx="4294967295"/>
          </p:nvPr>
        </p:nvSpPr>
        <p:spPr bwMode="auto">
          <a:xfrm>
            <a:off x="247649" y="2914650"/>
            <a:ext cx="7231453" cy="1000125"/>
          </a:xfrm>
          <a:prstGeom prst="rect">
            <a:avLst/>
          </a:prstGeom>
          <a:noFill/>
          <a:ln w="9525">
            <a:noFill/>
            <a:prstDash/>
            <a:miter lim="800000"/>
            <a:headEnd/>
            <a:tailEnd/>
          </a:ln>
          <a:effectLst/>
        </p:spPr>
        <p:txBody>
          <a:bodyPr rot="0" spcFirstLastPara="0" vertOverflow="overflow" horzOverflow="overflow" vert="horz" wrap="square" lIns="76200" tIns="76200" rIns="76200" bIns="762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FFFFFF"/>
                </a:solidFill>
                <a:effectLst/>
                <a:uLnTx/>
                <a:uFillTx/>
                <a:latin typeface="Arial" panose="020B0604020202020204" pitchFamily="34" charset="0"/>
                <a:ea typeface="MS PGothic" pitchFamily="34" charset="-128"/>
                <a:cs typeface="Arial" panose="020B0604020202020204" pitchFamily="34" charset="0"/>
              </a:rPr>
              <a:t>Supporting MassHealth Members </a:t>
            </a:r>
            <a:endParaRPr kumimoji="0" lang="en-US" sz="320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Slide Number Placeholder 1">
            <a:extLst>
              <a:ext uri="{FF2B5EF4-FFF2-40B4-BE49-F238E27FC236}">
                <a16:creationId xmlns:a16="http://schemas.microsoft.com/office/drawing/2014/main" id="{F15E7AD0-770B-F94C-8492-0648028210E8}"/>
              </a:ext>
              <a:ext uri="{C183D7F6-B498-43B3-948B-1728B52AA6E4}">
                <adec:decorative xmlns:adec="http://schemas.microsoft.com/office/drawing/2017/decorative" val="1"/>
              </a:ext>
            </a:extLst>
          </p:cNvPr>
          <p:cNvSpPr>
            <a:spLocks noGrp="1"/>
          </p:cNvSpPr>
          <p:nvPr>
            <p:ph type="sldNum" sz="quarter" idx="13"/>
          </p:nvPr>
        </p:nvSpPr>
        <p:spPr/>
        <p:txBody>
          <a:bodyPr/>
          <a:lstStyle/>
          <a:p>
            <a:pPr>
              <a:defRPr/>
            </a:pPr>
            <a:fld id="{B543FC28-71BB-4923-9EC4-7D01669BF51C}" type="slidenum">
              <a:rPr lang="en-US" smtClean="0"/>
              <a:pPr>
                <a:defRPr/>
              </a:pPr>
              <a:t>22</a:t>
            </a:fld>
            <a:endParaRPr lang="en-US"/>
          </a:p>
        </p:txBody>
      </p:sp>
    </p:spTree>
    <p:extLst>
      <p:ext uri="{BB962C8B-B14F-4D97-AF65-F5344CB8AC3E}">
        <p14:creationId xmlns:p14="http://schemas.microsoft.com/office/powerpoint/2010/main" val="29583436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1C81E-48B4-090E-EBE3-F7837500AF09}"/>
            </a:ext>
          </a:extLst>
        </p:cNvPr>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D3489D04-98B0-AA00-08AF-CFA394D6E6F2}"/>
              </a:ext>
              <a:ext uri="{C183D7F6-B498-43B3-948B-1728B52AA6E4}">
                <adec:decorative xmlns:adec="http://schemas.microsoft.com/office/drawing/2017/decorative" val="1"/>
              </a:ext>
            </a:extLst>
          </p:cNvPr>
          <p:cNvGraphicFramePr>
            <a:graphicFrameLocks noChangeAspect="1"/>
          </p:cNvGraphicFramePr>
          <p:nvPr>
            <p:custDataLst>
              <p:tags r:id="rId1"/>
            </p:custDataLst>
            <p:extLst>
              <p:ext uri="{D42A27DB-BD31-4B8C-83A1-F6EECF244321}">
                <p14:modId xmlns:p14="http://schemas.microsoft.com/office/powerpoint/2010/main" val="5883883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5" name="Object 4" hidden="1">
                        <a:extLst>
                          <a:ext uri="{FF2B5EF4-FFF2-40B4-BE49-F238E27FC236}">
                            <a16:creationId xmlns:a16="http://schemas.microsoft.com/office/drawing/2014/main" id="{D3489D04-98B0-AA00-08AF-CFA394D6E6F2}"/>
                          </a:ext>
                          <a:ext uri="{C183D7F6-B498-43B3-948B-1728B52AA6E4}">
                            <adec:decorative xmlns:adec="http://schemas.microsoft.com/office/drawing/2017/decorative" val="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87DC114-C673-3BFA-9415-2113DC50073A}"/>
              </a:ext>
            </a:extLst>
          </p:cNvPr>
          <p:cNvSpPr>
            <a:spLocks noGrp="1"/>
          </p:cNvSpPr>
          <p:nvPr>
            <p:ph type="title"/>
          </p:nvPr>
        </p:nvSpPr>
        <p:spPr>
          <a:xfrm>
            <a:off x="228600" y="283464"/>
            <a:ext cx="11684000" cy="307777"/>
          </a:xfrm>
        </p:spPr>
        <p:txBody>
          <a:bodyPr vert="horz"/>
          <a:lstStyle/>
          <a:p>
            <a:r>
              <a:rPr lang="en-US" sz="2400" dirty="0">
                <a:solidFill>
                  <a:schemeClr val="tx1"/>
                </a:solidFill>
                <a:latin typeface="Arial"/>
                <a:cs typeface="Arial"/>
              </a:rPr>
              <a:t>What Can Members Do to Prepare for the Federal Policy Changes?</a:t>
            </a:r>
          </a:p>
        </p:txBody>
      </p:sp>
      <p:sp>
        <p:nvSpPr>
          <p:cNvPr id="3" name="Text Placeholder 2">
            <a:extLst>
              <a:ext uri="{FF2B5EF4-FFF2-40B4-BE49-F238E27FC236}">
                <a16:creationId xmlns:a16="http://schemas.microsoft.com/office/drawing/2014/main" id="{E169D7C9-879A-A7B9-0DCB-537CB3444C3C}"/>
              </a:ext>
            </a:extLst>
          </p:cNvPr>
          <p:cNvSpPr txBox="1">
            <a:spLocks/>
          </p:cNvSpPr>
          <p:nvPr/>
        </p:nvSpPr>
        <p:spPr>
          <a:xfrm>
            <a:off x="228600" y="708144"/>
            <a:ext cx="9405501" cy="369332"/>
          </a:xfrm>
          <a:prstGeom prst="rect">
            <a:avLst/>
          </a:prstGeom>
        </p:spPr>
        <p:txBody>
          <a:bodyPr vert="horz" wrap="square" lIns="91440" tIns="45720" rIns="91440" bIns="45720" rtlCol="0" anchor="t">
            <a:spAutoFit/>
          </a:bodyPr>
          <a:lstStyle>
            <a:lvl1pPr marL="0" indent="0" algn="l" defTabSz="914400" rtl="0" eaLnBrk="1" latinLnBrk="0" hangingPunct="1">
              <a:spcBef>
                <a:spcPts val="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Aft>
                <a:spcPts val="400"/>
              </a:spcAft>
            </a:pPr>
            <a:r>
              <a:rPr lang="en-US" sz="1800" b="0" dirty="0">
                <a:latin typeface="Arial"/>
                <a:cs typeface="Arial"/>
              </a:rPr>
              <a:t>Members can take these actions to keep getting the best coverage available:</a:t>
            </a:r>
          </a:p>
        </p:txBody>
      </p:sp>
      <p:sp>
        <p:nvSpPr>
          <p:cNvPr id="6" name="Oval 5">
            <a:extLst>
              <a:ext uri="{FF2B5EF4-FFF2-40B4-BE49-F238E27FC236}">
                <a16:creationId xmlns:a16="http://schemas.microsoft.com/office/drawing/2014/main" id="{84771FBB-7535-B817-3B06-829061CA3AA1}"/>
              </a:ext>
              <a:ext uri="{C183D7F6-B498-43B3-948B-1728B52AA6E4}">
                <adec:decorative xmlns:adec="http://schemas.microsoft.com/office/drawing/2017/decorative" val="1"/>
              </a:ext>
            </a:extLst>
          </p:cNvPr>
          <p:cNvSpPr/>
          <p:nvPr/>
        </p:nvSpPr>
        <p:spPr>
          <a:xfrm>
            <a:off x="405623" y="1259689"/>
            <a:ext cx="1047750" cy="1047750"/>
          </a:xfrm>
          <a:prstGeom prst="ellipse">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27F7BA8B-FDF3-C807-E216-05CD9DDCEE02}"/>
              </a:ext>
              <a:ext uri="{C183D7F6-B498-43B3-948B-1728B52AA6E4}">
                <adec:decorative xmlns:adec="http://schemas.microsoft.com/office/drawing/2017/decorative" val="1"/>
              </a:ext>
            </a:extLst>
          </p:cNvPr>
          <p:cNvSpPr/>
          <p:nvPr/>
        </p:nvSpPr>
        <p:spPr>
          <a:xfrm>
            <a:off x="929497" y="1348080"/>
            <a:ext cx="10704479" cy="856242"/>
          </a:xfrm>
          <a:prstGeom prst="round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4448B9C8-B314-06B7-3353-6A78807E73A9}"/>
              </a:ext>
            </a:extLst>
          </p:cNvPr>
          <p:cNvSpPr txBox="1">
            <a:spLocks/>
          </p:cNvSpPr>
          <p:nvPr/>
        </p:nvSpPr>
        <p:spPr>
          <a:xfrm>
            <a:off x="1467660" y="1491175"/>
            <a:ext cx="10059143" cy="584775"/>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r>
              <a:rPr lang="en-US" sz="2000" dirty="0">
                <a:solidFill>
                  <a:schemeClr val="tx1"/>
                </a:solidFill>
                <a:latin typeface="Arial"/>
                <a:cs typeface="Arial"/>
              </a:rPr>
              <a:t>Continue to get care, refill prescriptions, and go to your appointments.</a:t>
            </a:r>
          </a:p>
          <a:p>
            <a:r>
              <a:rPr lang="en-US" sz="1800" b="0" dirty="0">
                <a:solidFill>
                  <a:schemeClr val="tx1"/>
                </a:solidFill>
                <a:latin typeface="Arial"/>
                <a:cs typeface="Arial"/>
              </a:rPr>
              <a:t>You will hear directly from MassHealth before anything changes about your existing coverage.</a:t>
            </a:r>
          </a:p>
        </p:txBody>
      </p:sp>
      <p:sp>
        <p:nvSpPr>
          <p:cNvPr id="9" name="Oval 8">
            <a:extLst>
              <a:ext uri="{FF2B5EF4-FFF2-40B4-BE49-F238E27FC236}">
                <a16:creationId xmlns:a16="http://schemas.microsoft.com/office/drawing/2014/main" id="{7598326C-C745-A77E-745A-9294A5A8AA09}"/>
              </a:ext>
              <a:ext uri="{C183D7F6-B498-43B3-948B-1728B52AA6E4}">
                <adec:decorative xmlns:adec="http://schemas.microsoft.com/office/drawing/2017/decorative" val="1"/>
              </a:ext>
            </a:extLst>
          </p:cNvPr>
          <p:cNvSpPr/>
          <p:nvPr/>
        </p:nvSpPr>
        <p:spPr>
          <a:xfrm>
            <a:off x="558023" y="1412089"/>
            <a:ext cx="747712" cy="74771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a:extLst>
              <a:ext uri="{FF2B5EF4-FFF2-40B4-BE49-F238E27FC236}">
                <a16:creationId xmlns:a16="http://schemas.microsoft.com/office/drawing/2014/main" id="{2D8F2FD9-6BD7-7073-890B-04EA6450594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665197" y="1516088"/>
            <a:ext cx="528600" cy="528600"/>
          </a:xfrm>
          <a:prstGeom prst="rect">
            <a:avLst/>
          </a:prstGeom>
        </p:spPr>
      </p:pic>
      <p:sp>
        <p:nvSpPr>
          <p:cNvPr id="31" name="Oval 30">
            <a:extLst>
              <a:ext uri="{FF2B5EF4-FFF2-40B4-BE49-F238E27FC236}">
                <a16:creationId xmlns:a16="http://schemas.microsoft.com/office/drawing/2014/main" id="{35B9EFAE-0B10-05C1-64E2-4B556B6CEB79}"/>
              </a:ext>
              <a:ext uri="{C183D7F6-B498-43B3-948B-1728B52AA6E4}">
                <adec:decorative xmlns:adec="http://schemas.microsoft.com/office/drawing/2017/decorative" val="1"/>
              </a:ext>
            </a:extLst>
          </p:cNvPr>
          <p:cNvSpPr/>
          <p:nvPr/>
        </p:nvSpPr>
        <p:spPr>
          <a:xfrm>
            <a:off x="405623" y="2494415"/>
            <a:ext cx="1047750" cy="1047750"/>
          </a:xfrm>
          <a:prstGeom prst="ellipse">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Rounded Corners 31">
            <a:extLst>
              <a:ext uri="{FF2B5EF4-FFF2-40B4-BE49-F238E27FC236}">
                <a16:creationId xmlns:a16="http://schemas.microsoft.com/office/drawing/2014/main" id="{84DC4631-5872-0189-E227-912C302D9900}"/>
              </a:ext>
              <a:ext uri="{C183D7F6-B498-43B3-948B-1728B52AA6E4}">
                <adec:decorative xmlns:adec="http://schemas.microsoft.com/office/drawing/2017/decorative" val="1"/>
              </a:ext>
            </a:extLst>
          </p:cNvPr>
          <p:cNvSpPr/>
          <p:nvPr/>
        </p:nvSpPr>
        <p:spPr>
          <a:xfrm>
            <a:off x="929497" y="2549060"/>
            <a:ext cx="10704479" cy="914414"/>
          </a:xfrm>
          <a:prstGeom prst="round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itle 1">
            <a:extLst>
              <a:ext uri="{FF2B5EF4-FFF2-40B4-BE49-F238E27FC236}">
                <a16:creationId xmlns:a16="http://schemas.microsoft.com/office/drawing/2014/main" id="{8BF9D7DD-F1D6-757C-0C81-0F08B3A0DC85}"/>
              </a:ext>
            </a:extLst>
          </p:cNvPr>
          <p:cNvSpPr txBox="1">
            <a:spLocks/>
          </p:cNvSpPr>
          <p:nvPr/>
        </p:nvSpPr>
        <p:spPr>
          <a:xfrm>
            <a:off x="1467660" y="2587402"/>
            <a:ext cx="10059143" cy="861774"/>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r>
              <a:rPr lang="en-US" sz="2000" dirty="0">
                <a:solidFill>
                  <a:schemeClr val="tx1"/>
                </a:solidFill>
                <a:latin typeface="Arial"/>
                <a:cs typeface="Arial"/>
              </a:rPr>
              <a:t>If anything changes, tell us right away.</a:t>
            </a:r>
          </a:p>
          <a:p>
            <a:r>
              <a:rPr lang="en-US" sz="1800" b="0" dirty="0">
                <a:solidFill>
                  <a:schemeClr val="tx1"/>
                </a:solidFill>
                <a:latin typeface="Arial"/>
                <a:cs typeface="Arial"/>
              </a:rPr>
              <a:t>Tell us if you move, get a new number, are pregnant, or have another change that could affect your coverage.</a:t>
            </a:r>
          </a:p>
        </p:txBody>
      </p:sp>
      <p:sp>
        <p:nvSpPr>
          <p:cNvPr id="34" name="Oval 33">
            <a:extLst>
              <a:ext uri="{FF2B5EF4-FFF2-40B4-BE49-F238E27FC236}">
                <a16:creationId xmlns:a16="http://schemas.microsoft.com/office/drawing/2014/main" id="{01A26850-CB6C-6836-131B-3DEB5DA83981}"/>
              </a:ext>
              <a:ext uri="{C183D7F6-B498-43B3-948B-1728B52AA6E4}">
                <adec:decorative xmlns:adec="http://schemas.microsoft.com/office/drawing/2017/decorative" val="1"/>
              </a:ext>
            </a:extLst>
          </p:cNvPr>
          <p:cNvSpPr/>
          <p:nvPr/>
        </p:nvSpPr>
        <p:spPr>
          <a:xfrm>
            <a:off x="558023" y="2646815"/>
            <a:ext cx="747712" cy="74771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Graphic 34">
            <a:extLst>
              <a:ext uri="{FF2B5EF4-FFF2-40B4-BE49-F238E27FC236}">
                <a16:creationId xmlns:a16="http://schemas.microsoft.com/office/drawing/2014/main" id="{1A60FC11-D93D-454D-4FB4-46FFDC283DA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665197" y="2750814"/>
            <a:ext cx="528600" cy="528600"/>
          </a:xfrm>
          <a:prstGeom prst="rect">
            <a:avLst/>
          </a:prstGeom>
        </p:spPr>
      </p:pic>
      <p:sp>
        <p:nvSpPr>
          <p:cNvPr id="25" name="Oval 24">
            <a:extLst>
              <a:ext uri="{FF2B5EF4-FFF2-40B4-BE49-F238E27FC236}">
                <a16:creationId xmlns:a16="http://schemas.microsoft.com/office/drawing/2014/main" id="{A6ADEC28-8018-900F-F0C6-AC1A17A27DDB}"/>
              </a:ext>
              <a:ext uri="{C183D7F6-B498-43B3-948B-1728B52AA6E4}">
                <adec:decorative xmlns:adec="http://schemas.microsoft.com/office/drawing/2017/decorative" val="1"/>
              </a:ext>
            </a:extLst>
          </p:cNvPr>
          <p:cNvSpPr/>
          <p:nvPr/>
        </p:nvSpPr>
        <p:spPr>
          <a:xfrm>
            <a:off x="405623" y="3729140"/>
            <a:ext cx="1047750" cy="1047750"/>
          </a:xfrm>
          <a:prstGeom prst="ellipse">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id="{CE445DDE-F234-7A8C-033C-B8C27C2B4464}"/>
              </a:ext>
              <a:ext uri="{C183D7F6-B498-43B3-948B-1728B52AA6E4}">
                <adec:decorative xmlns:adec="http://schemas.microsoft.com/office/drawing/2017/decorative" val="1"/>
              </a:ext>
            </a:extLst>
          </p:cNvPr>
          <p:cNvSpPr/>
          <p:nvPr/>
        </p:nvSpPr>
        <p:spPr>
          <a:xfrm>
            <a:off x="929497" y="3783786"/>
            <a:ext cx="10704479" cy="900113"/>
          </a:xfrm>
          <a:prstGeom prst="round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itle 1">
            <a:extLst>
              <a:ext uri="{FF2B5EF4-FFF2-40B4-BE49-F238E27FC236}">
                <a16:creationId xmlns:a16="http://schemas.microsoft.com/office/drawing/2014/main" id="{A8BA0FEF-BBF4-58C8-C92F-ECD77C4B1792}"/>
              </a:ext>
            </a:extLst>
          </p:cNvPr>
          <p:cNvSpPr txBox="1">
            <a:spLocks/>
          </p:cNvSpPr>
          <p:nvPr/>
        </p:nvSpPr>
        <p:spPr>
          <a:xfrm>
            <a:off x="1467660" y="3822126"/>
            <a:ext cx="10059143" cy="861774"/>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r>
              <a:rPr lang="en-US" sz="2000" dirty="0">
                <a:solidFill>
                  <a:schemeClr val="tx1"/>
                </a:solidFill>
                <a:latin typeface="Arial"/>
                <a:cs typeface="Arial"/>
              </a:rPr>
              <a:t>Always read and reply to letters or messages from MassHealth.</a:t>
            </a:r>
          </a:p>
          <a:p>
            <a:r>
              <a:rPr lang="en-US" sz="1800" b="0" dirty="0">
                <a:solidFill>
                  <a:schemeClr val="tx1"/>
                </a:solidFill>
                <a:latin typeface="Arial"/>
                <a:cs typeface="Arial"/>
              </a:rPr>
              <a:t>Create a </a:t>
            </a:r>
            <a:r>
              <a:rPr lang="en-US" sz="1800" b="0" dirty="0" err="1">
                <a:solidFill>
                  <a:schemeClr val="tx1"/>
                </a:solidFill>
                <a:latin typeface="Arial"/>
                <a:cs typeface="Arial"/>
              </a:rPr>
              <a:t>MyServices</a:t>
            </a:r>
            <a:r>
              <a:rPr lang="en-US" sz="1800" b="0" dirty="0">
                <a:solidFill>
                  <a:schemeClr val="tx1"/>
                </a:solidFill>
                <a:latin typeface="Arial"/>
                <a:cs typeface="Arial"/>
              </a:rPr>
              <a:t> account to see eligibility notices and be on the lookout for more information in Fall 2026</a:t>
            </a:r>
            <a:r>
              <a:rPr lang="en-US" sz="1800" b="0" dirty="0">
                <a:latin typeface="Arial"/>
                <a:cs typeface="Arial"/>
              </a:rPr>
              <a:t>.</a:t>
            </a:r>
          </a:p>
        </p:txBody>
      </p:sp>
      <p:sp>
        <p:nvSpPr>
          <p:cNvPr id="28" name="Oval 27">
            <a:extLst>
              <a:ext uri="{FF2B5EF4-FFF2-40B4-BE49-F238E27FC236}">
                <a16:creationId xmlns:a16="http://schemas.microsoft.com/office/drawing/2014/main" id="{AD87150B-F42C-8D33-2857-F654EFA63554}"/>
              </a:ext>
              <a:ext uri="{C183D7F6-B498-43B3-948B-1728B52AA6E4}">
                <adec:decorative xmlns:adec="http://schemas.microsoft.com/office/drawing/2017/decorative" val="1"/>
              </a:ext>
            </a:extLst>
          </p:cNvPr>
          <p:cNvSpPr/>
          <p:nvPr/>
        </p:nvSpPr>
        <p:spPr>
          <a:xfrm>
            <a:off x="558023" y="3881540"/>
            <a:ext cx="747712" cy="74771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Graphic 41">
            <a:extLst>
              <a:ext uri="{FF2B5EF4-FFF2-40B4-BE49-F238E27FC236}">
                <a16:creationId xmlns:a16="http://schemas.microsoft.com/office/drawing/2014/main" id="{6EEBEFE6-78BD-AC09-F256-18EF0C12B7F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639460" y="3956852"/>
            <a:ext cx="580074" cy="580074"/>
          </a:xfrm>
          <a:prstGeom prst="rect">
            <a:avLst/>
          </a:prstGeom>
        </p:spPr>
      </p:pic>
      <p:sp>
        <p:nvSpPr>
          <p:cNvPr id="37" name="Oval 36">
            <a:extLst>
              <a:ext uri="{FF2B5EF4-FFF2-40B4-BE49-F238E27FC236}">
                <a16:creationId xmlns:a16="http://schemas.microsoft.com/office/drawing/2014/main" id="{B90568F5-F0D7-FDEB-1AAC-1F3E5F797387}"/>
              </a:ext>
              <a:ext uri="{C183D7F6-B498-43B3-948B-1728B52AA6E4}">
                <adec:decorative xmlns:adec="http://schemas.microsoft.com/office/drawing/2017/decorative" val="1"/>
              </a:ext>
            </a:extLst>
          </p:cNvPr>
          <p:cNvSpPr/>
          <p:nvPr/>
        </p:nvSpPr>
        <p:spPr>
          <a:xfrm>
            <a:off x="405623" y="4963864"/>
            <a:ext cx="1047750" cy="1047750"/>
          </a:xfrm>
          <a:prstGeom prst="ellipse">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Rounded Corners 37">
            <a:extLst>
              <a:ext uri="{FF2B5EF4-FFF2-40B4-BE49-F238E27FC236}">
                <a16:creationId xmlns:a16="http://schemas.microsoft.com/office/drawing/2014/main" id="{D956FDF5-6ACC-E918-E658-63145DECC290}"/>
              </a:ext>
              <a:ext uri="{C183D7F6-B498-43B3-948B-1728B52AA6E4}">
                <adec:decorative xmlns:adec="http://schemas.microsoft.com/office/drawing/2017/decorative" val="1"/>
              </a:ext>
            </a:extLst>
          </p:cNvPr>
          <p:cNvSpPr/>
          <p:nvPr/>
        </p:nvSpPr>
        <p:spPr>
          <a:xfrm>
            <a:off x="929497" y="5018512"/>
            <a:ext cx="10704479" cy="993101"/>
          </a:xfrm>
          <a:prstGeom prst="round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itle 1">
            <a:extLst>
              <a:ext uri="{FF2B5EF4-FFF2-40B4-BE49-F238E27FC236}">
                <a16:creationId xmlns:a16="http://schemas.microsoft.com/office/drawing/2014/main" id="{44BBBCCB-7799-BFA2-AD9A-99F509C2FFF6}"/>
              </a:ext>
            </a:extLst>
          </p:cNvPr>
          <p:cNvSpPr txBox="1">
            <a:spLocks/>
          </p:cNvSpPr>
          <p:nvPr/>
        </p:nvSpPr>
        <p:spPr>
          <a:xfrm>
            <a:off x="1467660" y="5056850"/>
            <a:ext cx="10059143" cy="861774"/>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r>
              <a:rPr lang="en-US" sz="2000" dirty="0">
                <a:solidFill>
                  <a:schemeClr val="tx1"/>
                </a:solidFill>
                <a:latin typeface="Arial"/>
                <a:cs typeface="Arial"/>
              </a:rPr>
              <a:t>If you have questions or need help, contact us!</a:t>
            </a:r>
          </a:p>
          <a:p>
            <a:r>
              <a:rPr lang="en-US" sz="1800" b="0" dirty="0">
                <a:solidFill>
                  <a:schemeClr val="tx1"/>
                </a:solidFill>
                <a:latin typeface="Arial"/>
                <a:cs typeface="Arial"/>
              </a:rPr>
              <a:t>Call us at (800) 841-2900, TDD/TTY: 711, visit a </a:t>
            </a:r>
            <a:r>
              <a:rPr lang="en-US" sz="1800" b="0" dirty="0">
                <a:latin typeface="Arial"/>
                <a:cs typeface="Arial"/>
                <a:hlinkClick r:id="rId9"/>
              </a:rPr>
              <a:t>MassHealth Enrollment Center</a:t>
            </a:r>
            <a:r>
              <a:rPr lang="en-US" sz="1800" b="0" dirty="0">
                <a:solidFill>
                  <a:schemeClr val="tx1"/>
                </a:solidFill>
                <a:latin typeface="Arial"/>
                <a:cs typeface="Arial"/>
              </a:rPr>
              <a:t>, or find an </a:t>
            </a:r>
            <a:r>
              <a:rPr lang="en-US" sz="1800" b="0" dirty="0">
                <a:latin typeface="Arial"/>
                <a:cs typeface="Arial"/>
                <a:hlinkClick r:id="rId10"/>
              </a:rPr>
              <a:t>assister</a:t>
            </a:r>
            <a:r>
              <a:rPr lang="en-US" sz="1800" b="0" dirty="0">
                <a:latin typeface="Arial"/>
                <a:cs typeface="Arial"/>
              </a:rPr>
              <a:t> </a:t>
            </a:r>
            <a:r>
              <a:rPr lang="en-US" sz="1800" b="0" dirty="0">
                <a:solidFill>
                  <a:schemeClr val="tx1"/>
                </a:solidFill>
                <a:latin typeface="Arial"/>
                <a:cs typeface="Arial"/>
              </a:rPr>
              <a:t>near you.</a:t>
            </a:r>
          </a:p>
        </p:txBody>
      </p:sp>
      <p:sp>
        <p:nvSpPr>
          <p:cNvPr id="40" name="Oval 39">
            <a:extLst>
              <a:ext uri="{FF2B5EF4-FFF2-40B4-BE49-F238E27FC236}">
                <a16:creationId xmlns:a16="http://schemas.microsoft.com/office/drawing/2014/main" id="{2BF1466D-3E3B-CC84-E432-F87EC69E2710}"/>
              </a:ext>
              <a:ext uri="{C183D7F6-B498-43B3-948B-1728B52AA6E4}">
                <adec:decorative xmlns:adec="http://schemas.microsoft.com/office/drawing/2017/decorative" val="1"/>
              </a:ext>
            </a:extLst>
          </p:cNvPr>
          <p:cNvSpPr/>
          <p:nvPr/>
        </p:nvSpPr>
        <p:spPr>
          <a:xfrm>
            <a:off x="558023" y="5116264"/>
            <a:ext cx="747712" cy="74771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Graphic 40">
            <a:extLst>
              <a:ext uri="{FF2B5EF4-FFF2-40B4-BE49-F238E27FC236}">
                <a16:creationId xmlns:a16="http://schemas.microsoft.com/office/drawing/2014/main" id="{85824741-8256-2FDB-EEB2-E2ACE52B501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1"/>
              </a:ext>
            </a:extLst>
          </a:blip>
          <a:srcRect/>
          <a:stretch/>
        </p:blipFill>
        <p:spPr>
          <a:xfrm>
            <a:off x="665197" y="5220263"/>
            <a:ext cx="528600" cy="528600"/>
          </a:xfrm>
          <a:prstGeom prst="rect">
            <a:avLst/>
          </a:prstGeom>
        </p:spPr>
      </p:pic>
      <p:sp>
        <p:nvSpPr>
          <p:cNvPr id="11" name="Slide Number Placeholder 10">
            <a:extLst>
              <a:ext uri="{FF2B5EF4-FFF2-40B4-BE49-F238E27FC236}">
                <a16:creationId xmlns:a16="http://schemas.microsoft.com/office/drawing/2014/main" id="{D04DD3F4-22A9-FB84-EFD9-D50CE34214E3}"/>
              </a:ext>
              <a:ext uri="{C183D7F6-B498-43B3-948B-1728B52AA6E4}">
                <adec:decorative xmlns:adec="http://schemas.microsoft.com/office/drawing/2017/decorative" val="1"/>
              </a:ext>
            </a:extLst>
          </p:cNvPr>
          <p:cNvSpPr>
            <a:spLocks noGrp="1"/>
          </p:cNvSpPr>
          <p:nvPr>
            <p:ph type="sldNum" sz="quarter" idx="13"/>
          </p:nvPr>
        </p:nvSpPr>
        <p:spPr/>
        <p:txBody>
          <a:bodyPr/>
          <a:lstStyle/>
          <a:p>
            <a:pPr>
              <a:defRPr/>
            </a:pPr>
            <a:fld id="{B543FC28-71BB-4923-9EC4-7D01669BF51C}" type="slidenum">
              <a:rPr lang="en-US" smtClean="0"/>
              <a:pPr>
                <a:defRPr/>
              </a:pPr>
              <a:t>23</a:t>
            </a:fld>
            <a:endParaRPr lang="en-US"/>
          </a:p>
        </p:txBody>
      </p:sp>
    </p:spTree>
    <p:extLst>
      <p:ext uri="{BB962C8B-B14F-4D97-AF65-F5344CB8AC3E}">
        <p14:creationId xmlns:p14="http://schemas.microsoft.com/office/powerpoint/2010/main" val="8918016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97CDF-4D39-2E0E-8B87-D0330EB74471}"/>
            </a:ext>
          </a:extLst>
        </p:cNvPr>
        <p:cNvGrpSpPr/>
        <p:nvPr/>
      </p:nvGrpSpPr>
      <p:grpSpPr>
        <a:xfrm>
          <a:off x="0" y="0"/>
          <a:ext cx="0" cy="0"/>
          <a:chOff x="0" y="0"/>
          <a:chExt cx="0" cy="0"/>
        </a:xfrm>
      </p:grpSpPr>
      <p:sp>
        <p:nvSpPr>
          <p:cNvPr id="43" name="Title 1">
            <a:extLst>
              <a:ext uri="{FF2B5EF4-FFF2-40B4-BE49-F238E27FC236}">
                <a16:creationId xmlns:a16="http://schemas.microsoft.com/office/drawing/2014/main" id="{394A5D36-73B8-F3EF-C9F2-B2C6C870D64B}"/>
              </a:ext>
            </a:extLst>
          </p:cNvPr>
          <p:cNvSpPr>
            <a:spLocks noGrp="1"/>
          </p:cNvSpPr>
          <p:nvPr>
            <p:ph type="title"/>
          </p:nvPr>
        </p:nvSpPr>
        <p:spPr>
          <a:xfrm>
            <a:off x="231648" y="283464"/>
            <a:ext cx="11684000" cy="307777"/>
          </a:xfrm>
        </p:spPr>
        <p:txBody>
          <a:bodyPr vert="horz"/>
          <a:lstStyle/>
          <a:p>
            <a:r>
              <a:rPr lang="en-US" sz="2400" dirty="0">
                <a:solidFill>
                  <a:schemeClr val="tx1"/>
                </a:solidFill>
                <a:latin typeface="Arial"/>
                <a:cs typeface="Arial"/>
              </a:rPr>
              <a:t>How Will Members Know if They Are Impacted by These Changes? </a:t>
            </a:r>
          </a:p>
        </p:txBody>
      </p:sp>
      <p:sp>
        <p:nvSpPr>
          <p:cNvPr id="11" name="Rectangle 10">
            <a:extLst>
              <a:ext uri="{FF2B5EF4-FFF2-40B4-BE49-F238E27FC236}">
                <a16:creationId xmlns:a16="http://schemas.microsoft.com/office/drawing/2014/main" id="{A27BE57E-7785-C527-0CB7-DF0E786E4C19}"/>
              </a:ext>
              <a:ext uri="{C183D7F6-B498-43B3-948B-1728B52AA6E4}">
                <adec:decorative xmlns:adec="http://schemas.microsoft.com/office/drawing/2017/decorative" val="0"/>
              </a:ext>
            </a:extLst>
          </p:cNvPr>
          <p:cNvSpPr/>
          <p:nvPr/>
        </p:nvSpPr>
        <p:spPr>
          <a:xfrm>
            <a:off x="-22352" y="8087"/>
            <a:ext cx="12192000" cy="215444"/>
          </a:xfrm>
          <a:prstGeom prst="rect">
            <a:avLst/>
          </a:prstGeom>
          <a:solidFill>
            <a:srgbClr val="FF9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FOR DISCUSSION ONLY. SUBJECT TO CHANGE BASED ON CMS GUIDANCE AND FURTHER ANALYSIS.</a:t>
            </a:r>
            <a:endParaRPr kumimoji="0" lang="en-US"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5" name="Text Placeholder 2">
            <a:extLst>
              <a:ext uri="{FF2B5EF4-FFF2-40B4-BE49-F238E27FC236}">
                <a16:creationId xmlns:a16="http://schemas.microsoft.com/office/drawing/2014/main" id="{9EAB1104-FFAA-3E7D-B787-7C65415989E4}"/>
              </a:ext>
            </a:extLst>
          </p:cNvPr>
          <p:cNvSpPr txBox="1">
            <a:spLocks/>
          </p:cNvSpPr>
          <p:nvPr/>
        </p:nvSpPr>
        <p:spPr>
          <a:xfrm>
            <a:off x="231648" y="635474"/>
            <a:ext cx="11647200" cy="646331"/>
          </a:xfrm>
          <a:prstGeom prst="rect">
            <a:avLst/>
          </a:prstGeom>
        </p:spPr>
        <p:txBody>
          <a:bodyPr vert="horz" wrap="square" lIns="91440" tIns="45720" rIns="91440" bIns="45720" rtlCol="0" anchor="t">
            <a:spAutoFit/>
          </a:bodyPr>
          <a:lstStyle>
            <a:lvl1pPr marL="0" indent="0" algn="l" defTabSz="914400" rtl="0" eaLnBrk="1" latinLnBrk="0" hangingPunct="1">
              <a:spcBef>
                <a:spcPts val="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Aft>
                <a:spcPts val="400"/>
              </a:spcAft>
              <a:defRPr/>
            </a:pPr>
            <a:r>
              <a:rPr kumimoji="0" lang="en-US" sz="1800" b="0" i="0" u="none" strike="noStrike" kern="1200" cap="none" spc="0" normalizeH="0" baseline="0" noProof="0" dirty="0">
                <a:ln>
                  <a:noFill/>
                </a:ln>
                <a:solidFill>
                  <a:srgbClr val="000000"/>
                </a:solidFill>
                <a:effectLst/>
                <a:uLnTx/>
                <a:uFillTx/>
                <a:latin typeface="Arial"/>
                <a:cs typeface="Arial"/>
              </a:rPr>
              <a:t>MassHealth </a:t>
            </a:r>
            <a:r>
              <a:rPr lang="en-US" sz="1800" dirty="0">
                <a:solidFill>
                  <a:srgbClr val="000000"/>
                </a:solidFill>
                <a:latin typeface="Arial"/>
                <a:cs typeface="Arial"/>
              </a:rPr>
              <a:t>has begun </a:t>
            </a:r>
            <a:r>
              <a:rPr kumimoji="0" lang="en-US" sz="1800" b="0" i="0" u="none" strike="noStrike" kern="1200" cap="none" spc="0" normalizeH="0" baseline="0" noProof="0" dirty="0">
                <a:ln>
                  <a:noFill/>
                </a:ln>
                <a:solidFill>
                  <a:srgbClr val="000000"/>
                </a:solidFill>
                <a:effectLst/>
                <a:uLnTx/>
                <a:uFillTx/>
                <a:latin typeface="Arial"/>
                <a:cs typeface="Arial"/>
              </a:rPr>
              <a:t>communicating with </a:t>
            </a:r>
            <a:r>
              <a:rPr lang="en-US" sz="1800" dirty="0">
                <a:solidFill>
                  <a:srgbClr val="000000"/>
                </a:solidFill>
                <a:latin typeface="Arial"/>
                <a:cs typeface="Arial"/>
              </a:rPr>
              <a:t>stakeholders and will send more information to </a:t>
            </a:r>
            <a:r>
              <a:rPr kumimoji="0" lang="en-US" sz="1800" b="0" i="0" u="none" strike="noStrike" kern="1200" cap="none" spc="0" normalizeH="0" baseline="0" noProof="0" dirty="0">
                <a:ln>
                  <a:noFill/>
                </a:ln>
                <a:solidFill>
                  <a:srgbClr val="000000"/>
                </a:solidFill>
                <a:effectLst/>
                <a:uLnTx/>
                <a:uFillTx/>
                <a:latin typeface="Arial"/>
                <a:cs typeface="Arial"/>
              </a:rPr>
              <a:t>affected members </a:t>
            </a:r>
            <a:r>
              <a:rPr lang="en-US" sz="1800" dirty="0">
                <a:solidFill>
                  <a:srgbClr val="000000"/>
                </a:solidFill>
                <a:latin typeface="Arial"/>
                <a:cs typeface="Arial"/>
              </a:rPr>
              <a:t>starting </a:t>
            </a:r>
            <a:r>
              <a:rPr kumimoji="0" lang="en-US" sz="1800" b="0" i="0" u="none" strike="noStrike" kern="1200" cap="none" spc="0" normalizeH="0" baseline="0" noProof="0" dirty="0">
                <a:ln>
                  <a:noFill/>
                </a:ln>
                <a:solidFill>
                  <a:srgbClr val="000000"/>
                </a:solidFill>
                <a:effectLst/>
                <a:uLnTx/>
                <a:uFillTx/>
                <a:latin typeface="Arial"/>
                <a:cs typeface="Arial"/>
              </a:rPr>
              <a:t>this summer</a:t>
            </a:r>
            <a:r>
              <a:rPr lang="en-US" sz="1800" dirty="0">
                <a:solidFill>
                  <a:srgbClr val="000000"/>
                </a:solidFill>
                <a:latin typeface="Arial"/>
                <a:cs typeface="Arial"/>
              </a:rPr>
              <a:t>.</a:t>
            </a:r>
          </a:p>
        </p:txBody>
      </p:sp>
      <p:sp>
        <p:nvSpPr>
          <p:cNvPr id="30" name="Rectangle: Rounded Corners 29">
            <a:extLst>
              <a:ext uri="{FF2B5EF4-FFF2-40B4-BE49-F238E27FC236}">
                <a16:creationId xmlns:a16="http://schemas.microsoft.com/office/drawing/2014/main" id="{84444761-FD51-6D3C-E62B-568F236C2D84}"/>
              </a:ext>
              <a:ext uri="{C183D7F6-B498-43B3-948B-1728B52AA6E4}">
                <adec:decorative xmlns:adec="http://schemas.microsoft.com/office/drawing/2017/decorative" val="1"/>
              </a:ext>
            </a:extLst>
          </p:cNvPr>
          <p:cNvSpPr/>
          <p:nvPr/>
        </p:nvSpPr>
        <p:spPr>
          <a:xfrm>
            <a:off x="518456" y="1341393"/>
            <a:ext cx="3410343" cy="804207"/>
          </a:xfrm>
          <a:prstGeom prst="roundRect">
            <a:avLst>
              <a:gd name="adj" fmla="val 3292"/>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Rectangle: Rounded Corners 1">
            <a:extLst>
              <a:ext uri="{FF2B5EF4-FFF2-40B4-BE49-F238E27FC236}">
                <a16:creationId xmlns:a16="http://schemas.microsoft.com/office/drawing/2014/main" id="{C431464C-3982-E9A7-EBEE-DAE6E145927A}"/>
              </a:ext>
              <a:ext uri="{C183D7F6-B498-43B3-948B-1728B52AA6E4}">
                <adec:decorative xmlns:adec="http://schemas.microsoft.com/office/drawing/2017/decorative" val="1"/>
              </a:ext>
            </a:extLst>
          </p:cNvPr>
          <p:cNvSpPr/>
          <p:nvPr/>
        </p:nvSpPr>
        <p:spPr>
          <a:xfrm>
            <a:off x="510680" y="2334307"/>
            <a:ext cx="3410345" cy="3908908"/>
          </a:xfrm>
          <a:prstGeom prst="roundRect">
            <a:avLst>
              <a:gd name="adj" fmla="val 329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9" name="TextBox 8">
            <a:extLst>
              <a:ext uri="{FF2B5EF4-FFF2-40B4-BE49-F238E27FC236}">
                <a16:creationId xmlns:a16="http://schemas.microsoft.com/office/drawing/2014/main" id="{8ECCA84F-3043-D9E9-9989-7B88E026EEFB}"/>
              </a:ext>
            </a:extLst>
          </p:cNvPr>
          <p:cNvSpPr txBox="1"/>
          <p:nvPr/>
        </p:nvSpPr>
        <p:spPr bwMode="auto">
          <a:xfrm>
            <a:off x="609600" y="2538962"/>
            <a:ext cx="3182827" cy="4001095"/>
          </a:xfrm>
          <a:prstGeom prst="rect">
            <a:avLst/>
          </a:prstGeom>
          <a:no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76200" tIns="76200" rIns="76200" bIns="76200" numCol="1" spcCol="0" rtlCol="0" fromWordArt="0" anchor="ctr" anchorCtr="0" forceAA="0" compatLnSpc="1">
            <a:prstTxWarp prst="textNoShape">
              <a:avLst/>
            </a:prstTxWarp>
            <a:spAutoFit/>
          </a:bodyPr>
          <a:lstStyle/>
          <a:p>
            <a:pPr>
              <a:lnSpc>
                <a:spcPts val="1950"/>
              </a:lnSpc>
              <a:defRPr/>
            </a:pPr>
            <a:r>
              <a:rPr kumimoji="0" lang="en-US" sz="1800" b="0" i="0" u="none" strike="noStrike" kern="1200" cap="none" spc="0" normalizeH="0" baseline="0" noProof="0" dirty="0">
                <a:ln>
                  <a:noFill/>
                </a:ln>
                <a:solidFill>
                  <a:srgbClr val="000000"/>
                </a:solidFill>
                <a:effectLst/>
                <a:uLnTx/>
                <a:uFillTx/>
                <a:latin typeface="Arial"/>
                <a:ea typeface="+mn-ea"/>
                <a:cs typeface="Arial"/>
              </a:rPr>
              <a:t>MassHealth will </a:t>
            </a:r>
            <a:r>
              <a:rPr kumimoji="0" lang="en-US" sz="1800" i="0" u="none" strike="noStrike" kern="1200" cap="none" spc="0" normalizeH="0" baseline="0" noProof="0" dirty="0">
                <a:ln>
                  <a:noFill/>
                </a:ln>
                <a:solidFill>
                  <a:srgbClr val="002960"/>
                </a:solidFill>
                <a:effectLst/>
                <a:uLnTx/>
                <a:uFillTx/>
                <a:latin typeface="Arial"/>
                <a:ea typeface="+mn-ea"/>
                <a:cs typeface="Arial"/>
              </a:rPr>
              <a:t>conduct direct outreach</a:t>
            </a:r>
            <a:r>
              <a:rPr kumimoji="0" lang="en-US" sz="1800" b="0" i="0" u="none" strike="noStrike" kern="1200" cap="none" spc="0" normalizeH="0" baseline="0" noProof="0" dirty="0">
                <a:ln>
                  <a:noFill/>
                </a:ln>
                <a:effectLst/>
                <a:uLnTx/>
                <a:uFillTx/>
                <a:latin typeface="Arial"/>
                <a:ea typeface="+mn-ea"/>
                <a:cs typeface="Arial"/>
              </a:rPr>
              <a:t> </a:t>
            </a:r>
            <a:r>
              <a:rPr kumimoji="0" lang="en-US" sz="1800" b="0" i="0" u="none" strike="noStrike" kern="1200" cap="none" spc="0" normalizeH="0" baseline="0" noProof="0" dirty="0">
                <a:ln>
                  <a:noFill/>
                </a:ln>
                <a:solidFill>
                  <a:schemeClr val="tx1"/>
                </a:solidFill>
                <a:effectLst/>
                <a:uLnTx/>
                <a:uFillTx/>
                <a:latin typeface="Arial"/>
                <a:ea typeface="+mn-ea"/>
                <a:cs typeface="Arial"/>
              </a:rPr>
              <a:t>to impacted members through mailed notices, texts, phone calls, </a:t>
            </a:r>
            <a:r>
              <a:rPr kumimoji="0" lang="en-US" sz="1800" b="0" i="0" u="none" strike="noStrike" kern="1200" cap="none" spc="0" normalizeH="0" baseline="0" noProof="0" dirty="0">
                <a:ln>
                  <a:noFill/>
                </a:ln>
                <a:solidFill>
                  <a:srgbClr val="000000"/>
                </a:solidFill>
                <a:effectLst/>
                <a:uLnTx/>
                <a:uFillTx/>
                <a:latin typeface="Arial"/>
                <a:ea typeface="+mn-ea"/>
                <a:cs typeface="Arial"/>
              </a:rPr>
              <a:t>and emails. ​</a:t>
            </a:r>
            <a:endParaRPr lang="en-US" sz="1800" b="0" i="0" u="none" strike="noStrike" kern="1200" cap="none" spc="0" normalizeH="0" baseline="0" noProof="0" dirty="0">
              <a:ln>
                <a:noFill/>
              </a:ln>
              <a:solidFill>
                <a:srgbClr val="000000"/>
              </a:solidFill>
              <a:effectLst/>
              <a:uLnTx/>
              <a:uFillTx/>
              <a:latin typeface="Arial"/>
              <a:cs typeface="Arial"/>
            </a:endParaRPr>
          </a:p>
          <a:p>
            <a:pPr marL="0" marR="0" lvl="0" indent="0" algn="l" defTabSz="914400" rtl="0" eaLnBrk="1" fontAlgn="auto" latinLnBrk="0" hangingPunct="1">
              <a:lnSpc>
                <a:spcPts val="195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a:endParaRPr>
          </a:p>
          <a:p>
            <a:pPr>
              <a:lnSpc>
                <a:spcPts val="1950"/>
              </a:lnSpc>
              <a:defRPr/>
            </a:pPr>
            <a:r>
              <a:rPr lang="en-US" sz="1800" b="0" dirty="0">
                <a:solidFill>
                  <a:srgbClr val="000000"/>
                </a:solidFill>
                <a:latin typeface="Arial"/>
                <a:cs typeface="Arial"/>
              </a:rPr>
              <a:t>MassHealth will also host </a:t>
            </a:r>
            <a:r>
              <a:rPr lang="en-US" sz="1800" dirty="0">
                <a:solidFill>
                  <a:schemeClr val="tx2"/>
                </a:solidFill>
                <a:latin typeface="Arial"/>
                <a:cs typeface="Arial"/>
              </a:rPr>
              <a:t>public webinars</a:t>
            </a:r>
            <a:r>
              <a:rPr lang="en-US" sz="1800" b="0" dirty="0">
                <a:solidFill>
                  <a:schemeClr val="tx2"/>
                </a:solidFill>
                <a:latin typeface="Arial"/>
                <a:cs typeface="Arial"/>
              </a:rPr>
              <a:t> </a:t>
            </a:r>
            <a:r>
              <a:rPr lang="en-US" sz="1800" b="0" dirty="0">
                <a:solidFill>
                  <a:srgbClr val="000000"/>
                </a:solidFill>
                <a:latin typeface="Arial"/>
                <a:cs typeface="Arial"/>
              </a:rPr>
              <a:t>and develop a member-facing website.</a:t>
            </a:r>
          </a:p>
          <a:p>
            <a:pPr>
              <a:lnSpc>
                <a:spcPts val="1950"/>
              </a:lnSpc>
              <a:defRPr/>
            </a:pPr>
            <a:endParaRPr lang="en-US" sz="1800" b="0" dirty="0">
              <a:solidFill>
                <a:srgbClr val="000000"/>
              </a:solidFill>
              <a:latin typeface="Arial"/>
              <a:cs typeface="Arial"/>
            </a:endParaRPr>
          </a:p>
          <a:p>
            <a:pPr marL="0" marR="0" lvl="0" indent="0" algn="l" defTabSz="914400" rtl="0" eaLnBrk="1" fontAlgn="auto" latinLnBrk="0" hangingPunct="1">
              <a:lnSpc>
                <a:spcPts val="195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Arial"/>
              </a:rPr>
              <a:t>Communications will be in the </a:t>
            </a:r>
            <a:r>
              <a:rPr kumimoji="0" lang="en-US" sz="1800" b="0" i="0" u="none" strike="noStrike" kern="1200" cap="none" spc="0" normalizeH="0" baseline="0" noProof="0" dirty="0">
                <a:ln>
                  <a:noFill/>
                </a:ln>
                <a:solidFill>
                  <a:schemeClr val="tx2"/>
                </a:solidFill>
                <a:effectLst/>
                <a:uLnTx/>
                <a:uFillTx/>
                <a:latin typeface="Arial"/>
                <a:ea typeface="+mn-ea"/>
                <a:cs typeface="Arial"/>
              </a:rPr>
              <a:t>top </a:t>
            </a:r>
            <a:r>
              <a:rPr kumimoji="0" lang="en-US" sz="1800" i="0" u="none" strike="noStrike" kern="1200" cap="none" spc="0" normalizeH="0" baseline="0" noProof="0" dirty="0">
                <a:ln>
                  <a:noFill/>
                </a:ln>
                <a:solidFill>
                  <a:srgbClr val="002060"/>
                </a:solidFill>
                <a:effectLst/>
                <a:uLnTx/>
                <a:uFillTx/>
                <a:latin typeface="Arial"/>
                <a:ea typeface="+mn-ea"/>
                <a:cs typeface="Arial"/>
              </a:rPr>
              <a:t>6 member languages*</a:t>
            </a:r>
            <a:r>
              <a:rPr kumimoji="0" lang="en-US" sz="1800" i="0" u="none" strike="noStrike" kern="1200" cap="none" spc="0" normalizeH="0" baseline="30000" noProof="0" dirty="0">
                <a:ln>
                  <a:noFill/>
                </a:ln>
                <a:solidFill>
                  <a:srgbClr val="002060"/>
                </a:solidFill>
                <a:effectLst/>
                <a:uLnTx/>
                <a:uFillTx/>
                <a:latin typeface="Arial"/>
                <a:ea typeface="+mn-ea"/>
                <a:cs typeface="Arial"/>
              </a:rPr>
              <a:t> </a:t>
            </a:r>
            <a:r>
              <a:rPr kumimoji="0" lang="en-US" sz="1800" b="0" i="0" u="none" strike="noStrike" kern="1200" cap="none" spc="0" normalizeH="0" baseline="0" noProof="0" dirty="0">
                <a:ln>
                  <a:noFill/>
                </a:ln>
                <a:solidFill>
                  <a:srgbClr val="000000"/>
                </a:solidFill>
                <a:effectLst/>
                <a:uLnTx/>
                <a:uFillTx/>
                <a:latin typeface="Arial"/>
                <a:ea typeface="+mn-ea"/>
                <a:cs typeface="Arial"/>
              </a:rPr>
              <a:t>and will be designed to be clear, simple, and accessible.</a:t>
            </a:r>
            <a:endParaRPr lang="en-US" sz="1800" b="0" i="0" u="none" strike="noStrike" kern="1200" cap="none" spc="0" normalizeH="0" baseline="0" noProof="0" dirty="0">
              <a:ln>
                <a:noFill/>
              </a:ln>
              <a:solidFill>
                <a:srgbClr val="000000"/>
              </a:solidFill>
              <a:effectLst/>
              <a:uLnTx/>
              <a:uFillTx/>
              <a:latin typeface="Arial"/>
              <a:cs typeface="Arial"/>
            </a:endParaRPr>
          </a:p>
        </p:txBody>
      </p:sp>
      <p:pic>
        <p:nvPicPr>
          <p:cNvPr id="35" name="Graphic 34">
            <a:extLst>
              <a:ext uri="{FF2B5EF4-FFF2-40B4-BE49-F238E27FC236}">
                <a16:creationId xmlns:a16="http://schemas.microsoft.com/office/drawing/2014/main" id="{49BE6542-0B02-1A5B-EE33-BA09600070A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819088" y="1357496"/>
            <a:ext cx="809078" cy="809078"/>
          </a:xfrm>
          <a:prstGeom prst="rect">
            <a:avLst/>
          </a:prstGeom>
        </p:spPr>
      </p:pic>
      <p:grpSp>
        <p:nvGrpSpPr>
          <p:cNvPr id="17" name="Group 16">
            <a:extLst>
              <a:ext uri="{FF2B5EF4-FFF2-40B4-BE49-F238E27FC236}">
                <a16:creationId xmlns:a16="http://schemas.microsoft.com/office/drawing/2014/main" id="{098A86B0-2294-ADD8-CEFA-2B2A44CBD14F}"/>
              </a:ext>
              <a:ext uri="{C183D7F6-B498-43B3-948B-1728B52AA6E4}">
                <adec:decorative xmlns:adec="http://schemas.microsoft.com/office/drawing/2017/decorative" val="1"/>
              </a:ext>
            </a:extLst>
          </p:cNvPr>
          <p:cNvGrpSpPr/>
          <p:nvPr/>
        </p:nvGrpSpPr>
        <p:grpSpPr>
          <a:xfrm>
            <a:off x="1500330" y="2142422"/>
            <a:ext cx="1446594" cy="463679"/>
            <a:chOff x="5070010" y="2348897"/>
            <a:chExt cx="660064" cy="463679"/>
          </a:xfrm>
        </p:grpSpPr>
        <p:sp>
          <p:nvSpPr>
            <p:cNvPr id="19" name="Isosceles Triangle 18">
              <a:extLst>
                <a:ext uri="{FF2B5EF4-FFF2-40B4-BE49-F238E27FC236}">
                  <a16:creationId xmlns:a16="http://schemas.microsoft.com/office/drawing/2014/main" id="{3551CF1B-B51A-ACAD-FD17-886DE41145BA}"/>
                </a:ext>
              </a:extLst>
            </p:cNvPr>
            <p:cNvSpPr/>
            <p:nvPr/>
          </p:nvSpPr>
          <p:spPr>
            <a:xfrm rot="10800000">
              <a:off x="5070010" y="2503457"/>
              <a:ext cx="660064" cy="309119"/>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33" name="Isosceles Triangle 32">
              <a:extLst>
                <a:ext uri="{FF2B5EF4-FFF2-40B4-BE49-F238E27FC236}">
                  <a16:creationId xmlns:a16="http://schemas.microsoft.com/office/drawing/2014/main" id="{2DFC6731-0FBF-5AF6-C49D-892EA17EE36E}"/>
                </a:ext>
                <a:ext uri="{C183D7F6-B498-43B3-948B-1728B52AA6E4}">
                  <adec:decorative xmlns:adec="http://schemas.microsoft.com/office/drawing/2017/decorative" val="1"/>
                </a:ext>
              </a:extLst>
            </p:cNvPr>
            <p:cNvSpPr/>
            <p:nvPr/>
          </p:nvSpPr>
          <p:spPr>
            <a:xfrm rot="10800000">
              <a:off x="5070010" y="2348897"/>
              <a:ext cx="660064" cy="309119"/>
            </a:xfrm>
            <a:prstGeom prst="triangle">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sp>
        <p:nvSpPr>
          <p:cNvPr id="32" name="Rectangle: Rounded Corners 31">
            <a:extLst>
              <a:ext uri="{FF2B5EF4-FFF2-40B4-BE49-F238E27FC236}">
                <a16:creationId xmlns:a16="http://schemas.microsoft.com/office/drawing/2014/main" id="{94CA68E6-C38C-6011-C0FE-6C080DC501D0}"/>
              </a:ext>
              <a:ext uri="{C183D7F6-B498-43B3-948B-1728B52AA6E4}">
                <adec:decorative xmlns:adec="http://schemas.microsoft.com/office/drawing/2017/decorative" val="1"/>
              </a:ext>
            </a:extLst>
          </p:cNvPr>
          <p:cNvSpPr/>
          <p:nvPr/>
        </p:nvSpPr>
        <p:spPr>
          <a:xfrm>
            <a:off x="4390827" y="1341393"/>
            <a:ext cx="3410342" cy="804207"/>
          </a:xfrm>
          <a:prstGeom prst="roundRect">
            <a:avLst>
              <a:gd name="adj" fmla="val 3292"/>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3" name="Rectangle: Rounded Corners 2">
            <a:extLst>
              <a:ext uri="{FF2B5EF4-FFF2-40B4-BE49-F238E27FC236}">
                <a16:creationId xmlns:a16="http://schemas.microsoft.com/office/drawing/2014/main" id="{3270FBF8-046A-726A-E429-2A620AFAA507}"/>
              </a:ext>
              <a:ext uri="{C183D7F6-B498-43B3-948B-1728B52AA6E4}">
                <adec:decorative xmlns:adec="http://schemas.microsoft.com/office/drawing/2017/decorative" val="1"/>
              </a:ext>
            </a:extLst>
          </p:cNvPr>
          <p:cNvSpPr/>
          <p:nvPr/>
        </p:nvSpPr>
        <p:spPr>
          <a:xfrm>
            <a:off x="4390828" y="2321135"/>
            <a:ext cx="3410345" cy="3908908"/>
          </a:xfrm>
          <a:prstGeom prst="roundRect">
            <a:avLst>
              <a:gd name="adj" fmla="val 329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0" name="TextBox 9">
            <a:extLst>
              <a:ext uri="{FF2B5EF4-FFF2-40B4-BE49-F238E27FC236}">
                <a16:creationId xmlns:a16="http://schemas.microsoft.com/office/drawing/2014/main" id="{43B7AC67-CDBA-45DE-816E-6677B64735F8}"/>
              </a:ext>
            </a:extLst>
          </p:cNvPr>
          <p:cNvSpPr txBox="1"/>
          <p:nvPr/>
        </p:nvSpPr>
        <p:spPr bwMode="auto">
          <a:xfrm>
            <a:off x="4524525" y="2459014"/>
            <a:ext cx="3247737" cy="4078039"/>
          </a:xfrm>
          <a:prstGeom prst="rect">
            <a:avLst/>
          </a:prstGeom>
          <a:no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76200" tIns="76200" rIns="76200" bIns="76200" numCol="1" spcCol="0" rtlCol="0" fromWordArt="0" anchor="ctr" anchorCtr="0" forceAA="0" compatLnSpc="1">
            <a:prstTxWarp prst="textNoShape">
              <a:avLst/>
            </a:prstTxWarp>
            <a:spAutoFit/>
          </a:bodyPr>
          <a:lstStyle/>
          <a:p>
            <a:pPr marL="0" marR="0" lvl="0" indent="0" algn="l" defTabSz="914400" rtl="0" eaLnBrk="1" fontAlgn="auto" latinLnBrk="0" hangingPunct="1">
              <a:lnSpc>
                <a:spcPts val="1950"/>
              </a:lnSpc>
              <a:spcBef>
                <a:spcPts val="0"/>
              </a:spcBef>
              <a:spcAft>
                <a:spcPts val="60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Arial"/>
                <a:ea typeface="+mn-ea"/>
                <a:cs typeface="Arial"/>
              </a:rPr>
              <a:t>MassHealth will work with</a:t>
            </a:r>
            <a:r>
              <a:rPr lang="en-US" sz="1800" b="0" dirty="0">
                <a:solidFill>
                  <a:schemeClr val="tx1"/>
                </a:solidFill>
                <a:latin typeface="Arial"/>
                <a:cs typeface="Arial"/>
              </a:rPr>
              <a:t> a broad coalition, including </a:t>
            </a:r>
            <a:r>
              <a:rPr kumimoji="0" lang="en-US" sz="1800" i="0" u="none" strike="noStrike" kern="1200" cap="none" spc="0" normalizeH="0" baseline="0" noProof="0" dirty="0">
                <a:ln>
                  <a:noFill/>
                </a:ln>
                <a:solidFill>
                  <a:srgbClr val="002060"/>
                </a:solidFill>
                <a:effectLst/>
                <a:uLnTx/>
                <a:uFillTx/>
                <a:latin typeface="Arial"/>
                <a:ea typeface="+mn-ea"/>
                <a:cs typeface="Arial"/>
              </a:rPr>
              <a:t>community-based organizations, providers, health plans, sister agencies, non-</a:t>
            </a:r>
            <a:r>
              <a:rPr lang="en-US" sz="1800" dirty="0">
                <a:solidFill>
                  <a:srgbClr val="002060"/>
                </a:solidFill>
                <a:latin typeface="Arial"/>
                <a:cs typeface="Arial"/>
              </a:rPr>
              <a:t>profits, </a:t>
            </a:r>
            <a:r>
              <a:rPr kumimoji="0" lang="en-US" sz="1800" i="0" u="none" strike="noStrike" kern="1200" cap="none" spc="0" normalizeH="0" baseline="0" noProof="0" dirty="0">
                <a:ln>
                  <a:noFill/>
                </a:ln>
                <a:solidFill>
                  <a:srgbClr val="002060"/>
                </a:solidFill>
                <a:effectLst/>
                <a:uLnTx/>
                <a:uFillTx/>
                <a:latin typeface="Arial"/>
                <a:ea typeface="+mn-ea"/>
                <a:cs typeface="Arial"/>
              </a:rPr>
              <a:t>employers, and other partners</a:t>
            </a:r>
            <a:r>
              <a:rPr kumimoji="0" lang="en-US" sz="1800" b="0" i="0" u="none" strike="noStrike" kern="1200" cap="none" spc="0" normalizeH="0" baseline="0" noProof="0" dirty="0">
                <a:ln>
                  <a:noFill/>
                </a:ln>
                <a:solidFill>
                  <a:schemeClr val="tx1"/>
                </a:solidFill>
                <a:effectLst/>
                <a:uLnTx/>
                <a:uFillTx/>
                <a:latin typeface="Arial"/>
                <a:ea typeface="+mn-ea"/>
                <a:cs typeface="Arial"/>
              </a:rPr>
              <a:t> across the state to amplify key messages.</a:t>
            </a:r>
            <a:br>
              <a:rPr kumimoji="0" lang="en-US" sz="1800" b="0" i="0" u="none" strike="noStrike" kern="1200" cap="none" spc="0" normalizeH="0" baseline="0" noProof="0" dirty="0">
                <a:ln>
                  <a:noFill/>
                </a:ln>
                <a:solidFill>
                  <a:schemeClr val="tx1"/>
                </a:solidFill>
                <a:effectLst/>
                <a:uLnTx/>
                <a:uFillTx/>
                <a:latin typeface="Arial"/>
                <a:ea typeface="+mn-ea"/>
                <a:cs typeface="Arial"/>
              </a:rPr>
            </a:br>
            <a:endParaRPr kumimoji="0" lang="en-US" sz="1800" b="0" i="0" u="none" strike="noStrike" kern="1200" cap="none" spc="0" normalizeH="0" baseline="0" noProof="0" dirty="0">
              <a:ln>
                <a:noFill/>
              </a:ln>
              <a:solidFill>
                <a:schemeClr val="tx1"/>
              </a:solidFill>
              <a:effectLst/>
              <a:uLnTx/>
              <a:uFillTx/>
              <a:latin typeface="Arial"/>
              <a:ea typeface="+mn-ea"/>
              <a:cs typeface="Arial"/>
            </a:endParaRPr>
          </a:p>
          <a:p>
            <a:pPr marL="0" marR="0" lvl="0" indent="0" algn="l" defTabSz="914400" rtl="0" eaLnBrk="1" fontAlgn="auto" latinLnBrk="0" hangingPunct="1">
              <a:lnSpc>
                <a:spcPts val="1950"/>
              </a:lnSpc>
              <a:spcBef>
                <a:spcPts val="0"/>
              </a:spcBef>
              <a:spcAft>
                <a:spcPts val="60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Arial"/>
                <a:ea typeface="+mn-ea"/>
                <a:cs typeface="Arial"/>
              </a:rPr>
              <a:t>MassHealth will provide </a:t>
            </a:r>
            <a:r>
              <a:rPr kumimoji="0" lang="en-US" sz="1800" i="0" u="none" strike="noStrike" kern="1200" cap="none" spc="0" normalizeH="0" baseline="0" noProof="0" dirty="0">
                <a:ln>
                  <a:noFill/>
                </a:ln>
                <a:solidFill>
                  <a:srgbClr val="002060"/>
                </a:solidFill>
                <a:effectLst/>
                <a:uLnTx/>
                <a:uFillTx/>
                <a:latin typeface="Arial"/>
                <a:ea typeface="+mn-ea"/>
                <a:cs typeface="Arial"/>
              </a:rPr>
              <a:t>ongoing information, sharable communications, and technical assistance</a:t>
            </a:r>
            <a:r>
              <a:rPr kumimoji="0" lang="en-US" sz="1800" b="0" i="0" u="none" strike="noStrike" kern="1200" cap="none" spc="0" normalizeH="0" baseline="0" noProof="0" dirty="0">
                <a:ln>
                  <a:noFill/>
                </a:ln>
                <a:solidFill>
                  <a:schemeClr val="tx1"/>
                </a:solidFill>
                <a:effectLst/>
                <a:uLnTx/>
                <a:uFillTx/>
                <a:latin typeface="Arial"/>
                <a:ea typeface="+mn-ea"/>
                <a:cs typeface="Arial"/>
              </a:rPr>
              <a:t> with these group</a:t>
            </a:r>
          </a:p>
        </p:txBody>
      </p:sp>
      <p:pic>
        <p:nvPicPr>
          <p:cNvPr id="36" name="Graphic 35">
            <a:extLst>
              <a:ext uri="{FF2B5EF4-FFF2-40B4-BE49-F238E27FC236}">
                <a16:creationId xmlns:a16="http://schemas.microsoft.com/office/drawing/2014/main" id="{DBA29F89-AACF-F3AA-E4F7-6A516387923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5691461" y="1348030"/>
            <a:ext cx="809078" cy="809078"/>
          </a:xfrm>
          <a:prstGeom prst="rect">
            <a:avLst/>
          </a:prstGeom>
        </p:spPr>
      </p:pic>
      <p:grpSp>
        <p:nvGrpSpPr>
          <p:cNvPr id="38" name="Group 37">
            <a:extLst>
              <a:ext uri="{FF2B5EF4-FFF2-40B4-BE49-F238E27FC236}">
                <a16:creationId xmlns:a16="http://schemas.microsoft.com/office/drawing/2014/main" id="{FEB52C48-3E73-62A0-AE0C-4D3EF5A6CFCF}"/>
              </a:ext>
              <a:ext uri="{C183D7F6-B498-43B3-948B-1728B52AA6E4}">
                <adec:decorative xmlns:adec="http://schemas.microsoft.com/office/drawing/2017/decorative" val="1"/>
              </a:ext>
            </a:extLst>
          </p:cNvPr>
          <p:cNvGrpSpPr/>
          <p:nvPr/>
        </p:nvGrpSpPr>
        <p:grpSpPr>
          <a:xfrm>
            <a:off x="5372703" y="2145600"/>
            <a:ext cx="1446594" cy="463679"/>
            <a:chOff x="5070010" y="2348897"/>
            <a:chExt cx="660064" cy="463679"/>
          </a:xfrm>
        </p:grpSpPr>
        <p:sp>
          <p:nvSpPr>
            <p:cNvPr id="39" name="Isosceles Triangle 38">
              <a:extLst>
                <a:ext uri="{FF2B5EF4-FFF2-40B4-BE49-F238E27FC236}">
                  <a16:creationId xmlns:a16="http://schemas.microsoft.com/office/drawing/2014/main" id="{EF42EF1C-6BC6-044F-F7C7-937FEE89B34E}"/>
                </a:ext>
              </a:extLst>
            </p:cNvPr>
            <p:cNvSpPr/>
            <p:nvPr/>
          </p:nvSpPr>
          <p:spPr>
            <a:xfrm rot="10800000">
              <a:off x="5070010" y="2503457"/>
              <a:ext cx="660064" cy="309119"/>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40" name="Isosceles Triangle 39">
              <a:extLst>
                <a:ext uri="{FF2B5EF4-FFF2-40B4-BE49-F238E27FC236}">
                  <a16:creationId xmlns:a16="http://schemas.microsoft.com/office/drawing/2014/main" id="{2C7082B9-BA7A-4FE0-5371-A482AF84D4AF}"/>
                </a:ext>
                <a:ext uri="{C183D7F6-B498-43B3-948B-1728B52AA6E4}">
                  <adec:decorative xmlns:adec="http://schemas.microsoft.com/office/drawing/2017/decorative" val="1"/>
                </a:ext>
              </a:extLst>
            </p:cNvPr>
            <p:cNvSpPr/>
            <p:nvPr/>
          </p:nvSpPr>
          <p:spPr>
            <a:xfrm rot="10800000">
              <a:off x="5070010" y="2348897"/>
              <a:ext cx="660064" cy="309119"/>
            </a:xfrm>
            <a:prstGeom prst="triangle">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sp>
        <p:nvSpPr>
          <p:cNvPr id="31" name="Rectangle: Rounded Corners 30">
            <a:extLst>
              <a:ext uri="{FF2B5EF4-FFF2-40B4-BE49-F238E27FC236}">
                <a16:creationId xmlns:a16="http://schemas.microsoft.com/office/drawing/2014/main" id="{0B1D8351-F1A8-D4A4-CAA4-8A6BC206ED72}"/>
              </a:ext>
              <a:ext uri="{C183D7F6-B498-43B3-948B-1728B52AA6E4}">
                <adec:decorative xmlns:adec="http://schemas.microsoft.com/office/drawing/2017/decorative" val="1"/>
              </a:ext>
            </a:extLst>
          </p:cNvPr>
          <p:cNvSpPr/>
          <p:nvPr/>
        </p:nvSpPr>
        <p:spPr>
          <a:xfrm>
            <a:off x="8270975" y="1341393"/>
            <a:ext cx="3350087" cy="804207"/>
          </a:xfrm>
          <a:prstGeom prst="roundRect">
            <a:avLst>
              <a:gd name="adj" fmla="val 3292"/>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4" name="Rectangle: Rounded Corners 3">
            <a:extLst>
              <a:ext uri="{FF2B5EF4-FFF2-40B4-BE49-F238E27FC236}">
                <a16:creationId xmlns:a16="http://schemas.microsoft.com/office/drawing/2014/main" id="{6A739993-A200-BDE0-D5C9-04D57FF0DE72}"/>
              </a:ext>
              <a:ext uri="{C183D7F6-B498-43B3-948B-1728B52AA6E4}">
                <adec:decorative xmlns:adec="http://schemas.microsoft.com/office/drawing/2017/decorative" val="1"/>
              </a:ext>
            </a:extLst>
          </p:cNvPr>
          <p:cNvSpPr/>
          <p:nvPr/>
        </p:nvSpPr>
        <p:spPr>
          <a:xfrm>
            <a:off x="8263200" y="2321135"/>
            <a:ext cx="3410345" cy="3908908"/>
          </a:xfrm>
          <a:prstGeom prst="roundRect">
            <a:avLst>
              <a:gd name="adj" fmla="val 329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8" name="TextBox 27">
            <a:extLst>
              <a:ext uri="{FF2B5EF4-FFF2-40B4-BE49-F238E27FC236}">
                <a16:creationId xmlns:a16="http://schemas.microsoft.com/office/drawing/2014/main" id="{E9DCEBE9-3C0E-C6F3-878A-57EBC9499092}"/>
              </a:ext>
            </a:extLst>
          </p:cNvPr>
          <p:cNvSpPr txBox="1"/>
          <p:nvPr/>
        </p:nvSpPr>
        <p:spPr bwMode="auto">
          <a:xfrm>
            <a:off x="8370946" y="2506404"/>
            <a:ext cx="3194851" cy="3744615"/>
          </a:xfrm>
          <a:prstGeom prst="rect">
            <a:avLst/>
          </a:prstGeom>
          <a:no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76200" tIns="76200" rIns="76200" bIns="76200" numCol="1" spcCol="0" rtlCol="0" fromWordArt="0" anchor="ctr" anchorCtr="0" forceAA="0" compatLnSpc="1">
            <a:prstTxWarp prst="textNoShape">
              <a:avLst/>
            </a:prstTxWarp>
            <a:spAutoFit/>
          </a:bodyPr>
          <a:lstStyle/>
          <a:p>
            <a:pPr>
              <a:lnSpc>
                <a:spcPts val="1950"/>
              </a:lnSpc>
              <a:defRPr/>
            </a:pPr>
            <a:r>
              <a:rPr kumimoji="0" lang="en-US" sz="1800" b="0" i="0" u="none" strike="noStrike" kern="1200" cap="none" spc="0" normalizeH="0" baseline="0" noProof="0" dirty="0">
                <a:ln>
                  <a:noFill/>
                </a:ln>
                <a:solidFill>
                  <a:srgbClr val="000000"/>
                </a:solidFill>
                <a:effectLst/>
                <a:uLnTx/>
                <a:uFillTx/>
                <a:latin typeface="Arial"/>
                <a:ea typeface="+mn-ea"/>
                <a:cs typeface="Arial"/>
              </a:rPr>
              <a:t>MassHealth will also </a:t>
            </a:r>
            <a:r>
              <a:rPr lang="en-US" sz="1800" b="0" dirty="0">
                <a:solidFill>
                  <a:srgbClr val="000000"/>
                </a:solidFill>
                <a:latin typeface="Arial"/>
                <a:cs typeface="Arial"/>
              </a:rPr>
              <a:t>issue</a:t>
            </a:r>
            <a:r>
              <a:rPr kumimoji="0" lang="en-US" sz="1800" b="0" i="0" u="none" strike="noStrike" kern="1200" cap="none" spc="0" normalizeH="0" baseline="0" noProof="0" dirty="0">
                <a:ln>
                  <a:noFill/>
                </a:ln>
                <a:solidFill>
                  <a:srgbClr val="000000"/>
                </a:solidFill>
                <a:effectLst/>
                <a:uLnTx/>
                <a:uFillTx/>
                <a:latin typeface="Arial"/>
                <a:ea typeface="+mn-ea"/>
                <a:cs typeface="Arial"/>
              </a:rPr>
              <a:t> </a:t>
            </a:r>
            <a:r>
              <a:rPr lang="en-US" sz="1800" dirty="0">
                <a:solidFill>
                  <a:schemeClr val="tx2"/>
                </a:solidFill>
                <a:latin typeface="Arial"/>
                <a:cs typeface="Arial"/>
              </a:rPr>
              <a:t>general</a:t>
            </a:r>
            <a:r>
              <a:rPr kumimoji="0" lang="en-US" sz="1800" i="0" u="none" strike="noStrike" kern="1200" cap="none" spc="0" normalizeH="0" baseline="0" noProof="0" dirty="0">
                <a:ln>
                  <a:noFill/>
                </a:ln>
                <a:solidFill>
                  <a:schemeClr val="tx2"/>
                </a:solidFill>
                <a:effectLst/>
                <a:uLnTx/>
                <a:uFillTx/>
                <a:latin typeface="Arial"/>
                <a:ea typeface="+mn-ea"/>
                <a:cs typeface="Arial"/>
              </a:rPr>
              <a:t> communications</a:t>
            </a:r>
            <a:r>
              <a:rPr kumimoji="0" lang="en-US" sz="1800" i="0" u="none" strike="noStrike" kern="1200" cap="none" spc="0" normalizeH="0" baseline="0" noProof="0" dirty="0">
                <a:ln>
                  <a:noFill/>
                </a:ln>
                <a:solidFill>
                  <a:srgbClr val="002960"/>
                </a:solidFill>
                <a:effectLst/>
                <a:uLnTx/>
                <a:uFillTx/>
                <a:latin typeface="Arial"/>
                <a:ea typeface="+mn-ea"/>
                <a:cs typeface="Arial"/>
              </a:rPr>
              <a:t> </a:t>
            </a:r>
            <a:r>
              <a:rPr kumimoji="0" lang="en-US" sz="1800" b="0" i="0" u="none" strike="noStrike" kern="1200" cap="none" spc="0" normalizeH="0" baseline="0" noProof="0" dirty="0">
                <a:ln>
                  <a:noFill/>
                </a:ln>
                <a:solidFill>
                  <a:srgbClr val="000000"/>
                </a:solidFill>
                <a:effectLst/>
                <a:uLnTx/>
                <a:uFillTx/>
                <a:latin typeface="Arial"/>
                <a:ea typeface="+mn-ea"/>
                <a:cs typeface="Arial"/>
              </a:rPr>
              <a:t>through its website, social media, and other outlets, so members are aware of updates and know to look for important notices.</a:t>
            </a:r>
          </a:p>
          <a:p>
            <a:pPr>
              <a:lnSpc>
                <a:spcPts val="1950"/>
              </a:lnSpc>
              <a:defRPr/>
            </a:pPr>
            <a:endParaRPr lang="en-US" sz="1800" b="0" dirty="0">
              <a:solidFill>
                <a:srgbClr val="000000"/>
              </a:solidFill>
              <a:latin typeface="Arial"/>
              <a:cs typeface="Arial"/>
            </a:endParaRPr>
          </a:p>
          <a:p>
            <a:pPr>
              <a:lnSpc>
                <a:spcPts val="1950"/>
              </a:lnSpc>
              <a:defRPr/>
            </a:pPr>
            <a:r>
              <a:rPr kumimoji="0" lang="en-US" sz="1800" b="0" i="0" u="none" strike="noStrike" kern="1200" cap="none" spc="0" normalizeH="0" baseline="0" noProof="0" dirty="0">
                <a:ln>
                  <a:noFill/>
                </a:ln>
                <a:solidFill>
                  <a:srgbClr val="000000"/>
                </a:solidFill>
                <a:effectLst/>
                <a:uLnTx/>
                <a:uFillTx/>
                <a:latin typeface="Arial"/>
                <a:ea typeface="+mn-ea"/>
                <a:cs typeface="Arial"/>
              </a:rPr>
              <a:t>This will include a </a:t>
            </a:r>
            <a:r>
              <a:rPr kumimoji="0" lang="en-US" sz="1800" i="0" u="none" strike="noStrike" kern="1200" cap="none" spc="0" normalizeH="0" baseline="0" noProof="0" dirty="0">
                <a:ln>
                  <a:noFill/>
                </a:ln>
                <a:solidFill>
                  <a:schemeClr val="tx2"/>
                </a:solidFill>
                <a:effectLst/>
                <a:uLnTx/>
                <a:uFillTx/>
                <a:latin typeface="Arial"/>
                <a:ea typeface="+mn-ea"/>
                <a:cs typeface="Arial"/>
              </a:rPr>
              <a:t>dedicated website and a communications toolkit with sharable materials</a:t>
            </a:r>
            <a:r>
              <a:rPr kumimoji="0" lang="en-US" sz="1800" b="0" i="0" u="none" strike="noStrike" kern="1200" cap="none" spc="0" normalizeH="0" baseline="0" noProof="0" dirty="0">
                <a:ln>
                  <a:noFill/>
                </a:ln>
                <a:solidFill>
                  <a:srgbClr val="000000"/>
                </a:solidFill>
                <a:effectLst/>
                <a:uLnTx/>
                <a:uFillTx/>
                <a:latin typeface="Arial"/>
                <a:ea typeface="+mn-ea"/>
                <a:cs typeface="Arial"/>
              </a:rPr>
              <a:t>, developed in partnership with Health Care for All.</a:t>
            </a:r>
          </a:p>
        </p:txBody>
      </p:sp>
      <p:sp>
        <p:nvSpPr>
          <p:cNvPr id="13" name="TextBox 12">
            <a:extLst>
              <a:ext uri="{FF2B5EF4-FFF2-40B4-BE49-F238E27FC236}">
                <a16:creationId xmlns:a16="http://schemas.microsoft.com/office/drawing/2014/main" id="{9A541D29-6BEF-0772-95C3-EC36FFFD4EE9}"/>
              </a:ext>
            </a:extLst>
          </p:cNvPr>
          <p:cNvSpPr txBox="1"/>
          <p:nvPr/>
        </p:nvSpPr>
        <p:spPr bwMode="auto">
          <a:xfrm>
            <a:off x="344251" y="6498738"/>
            <a:ext cx="10549036" cy="369332"/>
          </a:xfrm>
          <a:prstGeom prst="rect">
            <a:avLst/>
          </a:prstGeom>
          <a:no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*English, Spanish, Brazilian Portuguese, Simplified Chinese, Vietnamese and Haitian Creole</a:t>
            </a:r>
          </a:p>
        </p:txBody>
      </p:sp>
      <p:pic>
        <p:nvPicPr>
          <p:cNvPr id="37" name="Graphic 36">
            <a:extLst>
              <a:ext uri="{FF2B5EF4-FFF2-40B4-BE49-F238E27FC236}">
                <a16:creationId xmlns:a16="http://schemas.microsoft.com/office/drawing/2014/main" id="{34F82ECC-F129-FFF1-E499-498F30A2D33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563833" y="1350726"/>
            <a:ext cx="809078" cy="809078"/>
          </a:xfrm>
          <a:prstGeom prst="rect">
            <a:avLst/>
          </a:prstGeom>
        </p:spPr>
      </p:pic>
      <p:grpSp>
        <p:nvGrpSpPr>
          <p:cNvPr id="41" name="Group 40">
            <a:extLst>
              <a:ext uri="{FF2B5EF4-FFF2-40B4-BE49-F238E27FC236}">
                <a16:creationId xmlns:a16="http://schemas.microsoft.com/office/drawing/2014/main" id="{64273107-DB9E-B201-5F4B-22A7497B9A50}"/>
              </a:ext>
              <a:ext uri="{C183D7F6-B498-43B3-948B-1728B52AA6E4}">
                <adec:decorative xmlns:adec="http://schemas.microsoft.com/office/drawing/2017/decorative" val="1"/>
              </a:ext>
            </a:extLst>
          </p:cNvPr>
          <p:cNvGrpSpPr/>
          <p:nvPr/>
        </p:nvGrpSpPr>
        <p:grpSpPr>
          <a:xfrm>
            <a:off x="9245075" y="2145600"/>
            <a:ext cx="1446594" cy="463679"/>
            <a:chOff x="5070010" y="2348897"/>
            <a:chExt cx="660064" cy="463679"/>
          </a:xfrm>
        </p:grpSpPr>
        <p:sp>
          <p:nvSpPr>
            <p:cNvPr id="42" name="Isosceles Triangle 41">
              <a:extLst>
                <a:ext uri="{FF2B5EF4-FFF2-40B4-BE49-F238E27FC236}">
                  <a16:creationId xmlns:a16="http://schemas.microsoft.com/office/drawing/2014/main" id="{F2C34B51-935D-2F25-91D4-A876A375300E}"/>
                </a:ext>
              </a:extLst>
            </p:cNvPr>
            <p:cNvSpPr/>
            <p:nvPr/>
          </p:nvSpPr>
          <p:spPr>
            <a:xfrm rot="10800000">
              <a:off x="5070010" y="2503457"/>
              <a:ext cx="660064" cy="309119"/>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44" name="Isosceles Triangle 43">
              <a:extLst>
                <a:ext uri="{FF2B5EF4-FFF2-40B4-BE49-F238E27FC236}">
                  <a16:creationId xmlns:a16="http://schemas.microsoft.com/office/drawing/2014/main" id="{02CFF2EA-F60D-1A0A-B77B-553D6A413A19}"/>
                </a:ext>
                <a:ext uri="{C183D7F6-B498-43B3-948B-1728B52AA6E4}">
                  <adec:decorative xmlns:adec="http://schemas.microsoft.com/office/drawing/2017/decorative" val="1"/>
                </a:ext>
              </a:extLst>
            </p:cNvPr>
            <p:cNvSpPr/>
            <p:nvPr/>
          </p:nvSpPr>
          <p:spPr>
            <a:xfrm rot="10800000">
              <a:off x="5070010" y="2348897"/>
              <a:ext cx="660064" cy="309119"/>
            </a:xfrm>
            <a:prstGeom prst="triangle">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sp>
        <p:nvSpPr>
          <p:cNvPr id="5" name="Slide Number Placeholder 4">
            <a:extLst>
              <a:ext uri="{FF2B5EF4-FFF2-40B4-BE49-F238E27FC236}">
                <a16:creationId xmlns:a16="http://schemas.microsoft.com/office/drawing/2014/main" id="{18939741-9AEA-CADA-B661-E38E9F159710}"/>
              </a:ext>
              <a:ext uri="{C183D7F6-B498-43B3-948B-1728B52AA6E4}">
                <adec:decorative xmlns:adec="http://schemas.microsoft.com/office/drawing/2017/decorative" val="1"/>
              </a:ext>
            </a:extLst>
          </p:cNvPr>
          <p:cNvSpPr>
            <a:spLocks noGrp="1"/>
          </p:cNvSpPr>
          <p:nvPr>
            <p:ph type="sldNum" sz="quarter" idx="13"/>
          </p:nvPr>
        </p:nvSpPr>
        <p:spPr/>
        <p:txBody>
          <a:bodyPr/>
          <a:lstStyle/>
          <a:p>
            <a:pPr>
              <a:defRPr/>
            </a:pPr>
            <a:fld id="{B543FC28-71BB-4923-9EC4-7D01669BF51C}" type="slidenum">
              <a:rPr lang="en-US" smtClean="0"/>
              <a:pPr>
                <a:defRPr/>
              </a:pPr>
              <a:t>24</a:t>
            </a:fld>
            <a:endParaRPr lang="en-US"/>
          </a:p>
        </p:txBody>
      </p:sp>
    </p:spTree>
    <p:extLst>
      <p:ext uri="{BB962C8B-B14F-4D97-AF65-F5344CB8AC3E}">
        <p14:creationId xmlns:p14="http://schemas.microsoft.com/office/powerpoint/2010/main" val="9211514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2C1FE-36BE-D899-3E68-346FB97E14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BE57DA-8CAC-CB18-8908-E3573CAAD6E4}"/>
              </a:ext>
            </a:extLst>
          </p:cNvPr>
          <p:cNvSpPr>
            <a:spLocks noGrp="1"/>
          </p:cNvSpPr>
          <p:nvPr>
            <p:ph type="title"/>
          </p:nvPr>
        </p:nvSpPr>
        <p:spPr>
          <a:xfrm>
            <a:off x="231648" y="283464"/>
            <a:ext cx="11684000" cy="307777"/>
          </a:xfrm>
        </p:spPr>
        <p:txBody>
          <a:bodyPr vert="horz"/>
          <a:lstStyle/>
          <a:p>
            <a:r>
              <a:rPr lang="en-US" sz="2400" dirty="0">
                <a:solidFill>
                  <a:schemeClr val="tx1"/>
                </a:solidFill>
                <a:latin typeface="Arial"/>
                <a:cs typeface="Arial"/>
              </a:rPr>
              <a:t>Communication Toolkit in Partnership with Health Care For All </a:t>
            </a:r>
          </a:p>
        </p:txBody>
      </p:sp>
      <p:sp>
        <p:nvSpPr>
          <p:cNvPr id="8" name="Rectangle 7">
            <a:extLst>
              <a:ext uri="{FF2B5EF4-FFF2-40B4-BE49-F238E27FC236}">
                <a16:creationId xmlns:a16="http://schemas.microsoft.com/office/drawing/2014/main" id="{8A606D22-6462-7DD9-07CF-7C7518C8D1B4}"/>
              </a:ext>
              <a:ext uri="{C183D7F6-B498-43B3-948B-1728B52AA6E4}">
                <adec:decorative xmlns:adec="http://schemas.microsoft.com/office/drawing/2017/decorative" val="0"/>
              </a:ext>
            </a:extLst>
          </p:cNvPr>
          <p:cNvSpPr/>
          <p:nvPr/>
        </p:nvSpPr>
        <p:spPr>
          <a:xfrm>
            <a:off x="-22352" y="11005"/>
            <a:ext cx="12192000" cy="215444"/>
          </a:xfrm>
          <a:prstGeom prst="rect">
            <a:avLst/>
          </a:prstGeom>
          <a:solidFill>
            <a:srgbClr val="FF9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FOR DISCUSSION ONLY. SUBJECT TO CHANGE BASED ON CMS GUIDANCE AND FURTHER ANALYSIS.</a:t>
            </a:r>
            <a:endParaRPr kumimoji="0" lang="en-US"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5" name="Rectangle 44">
            <a:extLst>
              <a:ext uri="{FF2B5EF4-FFF2-40B4-BE49-F238E27FC236}">
                <a16:creationId xmlns:a16="http://schemas.microsoft.com/office/drawing/2014/main" id="{3836DD4E-CF2C-EA0A-C23E-A93050F7618D}"/>
              </a:ext>
              <a:ext uri="{C183D7F6-B498-43B3-948B-1728B52AA6E4}">
                <adec:decorative xmlns:adec="http://schemas.microsoft.com/office/drawing/2017/decorative" val="1"/>
              </a:ext>
            </a:extLst>
          </p:cNvPr>
          <p:cNvSpPr/>
          <p:nvPr/>
        </p:nvSpPr>
        <p:spPr>
          <a:xfrm>
            <a:off x="894522" y="842710"/>
            <a:ext cx="4297374" cy="337319"/>
          </a:xfrm>
          <a:prstGeom prst="rect">
            <a:avLst/>
          </a:prstGeom>
          <a:solidFill>
            <a:schemeClr val="tx2">
              <a:lumMod val="10000"/>
              <a:lumOff val="90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89752459-42F1-49C5-D451-553D7E71340E}"/>
              </a:ext>
            </a:extLst>
          </p:cNvPr>
          <p:cNvSpPr txBox="1"/>
          <p:nvPr/>
        </p:nvSpPr>
        <p:spPr>
          <a:xfrm>
            <a:off x="1042959" y="823129"/>
            <a:ext cx="4000500" cy="400110"/>
          </a:xfrm>
          <a:prstGeom prst="rect">
            <a:avLst/>
          </a:prstGeom>
          <a:noFill/>
        </p:spPr>
        <p:txBody>
          <a:bodyPr wrap="square" rtlCol="0">
            <a:spAutoFit/>
          </a:bodyPr>
          <a:lstStyle/>
          <a:p>
            <a:r>
              <a:rPr lang="en-US" sz="2000" dirty="0">
                <a:solidFill>
                  <a:schemeClr val="tx1"/>
                </a:solidFill>
              </a:rPr>
              <a:t>Posters, Flyers, Social Content</a:t>
            </a:r>
          </a:p>
        </p:txBody>
      </p:sp>
      <p:pic>
        <p:nvPicPr>
          <p:cNvPr id="25" name="Picture 24" descr="MassHealth Federal Changes flyer.">
            <a:extLst>
              <a:ext uri="{FF2B5EF4-FFF2-40B4-BE49-F238E27FC236}">
                <a16:creationId xmlns:a16="http://schemas.microsoft.com/office/drawing/2014/main" id="{7BD82B6C-1151-F32D-8F48-CC7682D8AAB8}"/>
              </a:ext>
            </a:extLst>
          </p:cNvPr>
          <p:cNvPicPr>
            <a:picLocks noChangeAspect="1"/>
          </p:cNvPicPr>
          <p:nvPr/>
        </p:nvPicPr>
        <p:blipFill>
          <a:blip r:embed="rId3"/>
          <a:srcRect l="1965"/>
          <a:stretch>
            <a:fillRect/>
          </a:stretch>
        </p:blipFill>
        <p:spPr>
          <a:xfrm>
            <a:off x="1240114" y="1165875"/>
            <a:ext cx="3359433" cy="5200833"/>
          </a:xfrm>
          <a:prstGeom prst="rect">
            <a:avLst/>
          </a:prstGeom>
        </p:spPr>
      </p:pic>
      <p:cxnSp>
        <p:nvCxnSpPr>
          <p:cNvPr id="14" name="Straight Connector 13">
            <a:extLst>
              <a:ext uri="{FF2B5EF4-FFF2-40B4-BE49-F238E27FC236}">
                <a16:creationId xmlns:a16="http://schemas.microsoft.com/office/drawing/2014/main" id="{E1E072CF-BCC9-701D-0BB3-055609B2963A}"/>
              </a:ext>
              <a:ext uri="{C183D7F6-B498-43B3-948B-1728B52AA6E4}">
                <adec:decorative xmlns:adec="http://schemas.microsoft.com/office/drawing/2017/decorative" val="1"/>
              </a:ext>
            </a:extLst>
          </p:cNvPr>
          <p:cNvCxnSpPr/>
          <p:nvPr/>
        </p:nvCxnSpPr>
        <p:spPr>
          <a:xfrm>
            <a:off x="5784244" y="1235630"/>
            <a:ext cx="0" cy="4922648"/>
          </a:xfrm>
          <a:prstGeom prst="line">
            <a:avLst/>
          </a:prstGeom>
        </p:spPr>
        <p:style>
          <a:lnRef idx="1">
            <a:schemeClr val="accent1"/>
          </a:lnRef>
          <a:fillRef idx="0">
            <a:schemeClr val="accent1"/>
          </a:fillRef>
          <a:effectRef idx="0">
            <a:schemeClr val="accent1"/>
          </a:effectRef>
          <a:fontRef idx="minor">
            <a:schemeClr val="tx1"/>
          </a:fontRef>
        </p:style>
      </p:cxnSp>
      <p:sp>
        <p:nvSpPr>
          <p:cNvPr id="49" name="Rectangle 48">
            <a:extLst>
              <a:ext uri="{FF2B5EF4-FFF2-40B4-BE49-F238E27FC236}">
                <a16:creationId xmlns:a16="http://schemas.microsoft.com/office/drawing/2014/main" id="{1236E3A6-7EBC-E9CB-FFA0-657AD71160A6}"/>
              </a:ext>
              <a:ext uri="{C183D7F6-B498-43B3-948B-1728B52AA6E4}">
                <adec:decorative xmlns:adec="http://schemas.microsoft.com/office/drawing/2017/decorative" val="1"/>
              </a:ext>
            </a:extLst>
          </p:cNvPr>
          <p:cNvSpPr/>
          <p:nvPr/>
        </p:nvSpPr>
        <p:spPr>
          <a:xfrm>
            <a:off x="7518027" y="850568"/>
            <a:ext cx="2759033" cy="303252"/>
          </a:xfrm>
          <a:prstGeom prst="rect">
            <a:avLst/>
          </a:prstGeom>
          <a:solidFill>
            <a:schemeClr val="tx2">
              <a:lumMod val="10000"/>
              <a:lumOff val="90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367F4B2-45F5-4524-97A7-BD0A542EE96A}"/>
              </a:ext>
            </a:extLst>
          </p:cNvPr>
          <p:cNvSpPr txBox="1"/>
          <p:nvPr/>
        </p:nvSpPr>
        <p:spPr>
          <a:xfrm>
            <a:off x="7698587" y="823129"/>
            <a:ext cx="2578473" cy="400110"/>
          </a:xfrm>
          <a:prstGeom prst="rect">
            <a:avLst/>
          </a:prstGeom>
          <a:noFill/>
        </p:spPr>
        <p:txBody>
          <a:bodyPr wrap="square" rtlCol="0">
            <a:spAutoFit/>
          </a:bodyPr>
          <a:lstStyle/>
          <a:p>
            <a:r>
              <a:rPr lang="en-US" sz="2000" dirty="0">
                <a:solidFill>
                  <a:schemeClr val="tx1"/>
                </a:solidFill>
              </a:rPr>
              <a:t>Members Webpage</a:t>
            </a:r>
          </a:p>
        </p:txBody>
      </p:sp>
      <p:pic>
        <p:nvPicPr>
          <p:cNvPr id="5" name="Picture 4" descr="Federal changes affecting Masshealth (Medicaid) members landing page.">
            <a:extLst>
              <a:ext uri="{FF2B5EF4-FFF2-40B4-BE49-F238E27FC236}">
                <a16:creationId xmlns:a16="http://schemas.microsoft.com/office/drawing/2014/main" id="{30AE9911-D4F6-B559-8D1F-C2FFC854DB87}"/>
              </a:ext>
            </a:extLst>
          </p:cNvPr>
          <p:cNvPicPr>
            <a:picLocks noChangeAspect="1"/>
          </p:cNvPicPr>
          <p:nvPr/>
        </p:nvPicPr>
        <p:blipFill>
          <a:blip r:embed="rId4"/>
          <a:stretch>
            <a:fillRect/>
          </a:stretch>
        </p:blipFill>
        <p:spPr>
          <a:xfrm>
            <a:off x="6145352" y="1318557"/>
            <a:ext cx="5106691" cy="1873328"/>
          </a:xfrm>
          <a:prstGeom prst="rect">
            <a:avLst/>
          </a:prstGeom>
        </p:spPr>
      </p:pic>
      <p:sp>
        <p:nvSpPr>
          <p:cNvPr id="43" name="Rectangle 42">
            <a:extLst>
              <a:ext uri="{FF2B5EF4-FFF2-40B4-BE49-F238E27FC236}">
                <a16:creationId xmlns:a16="http://schemas.microsoft.com/office/drawing/2014/main" id="{6426EC17-76B6-F09D-0FE6-44AF1045C728}"/>
              </a:ext>
              <a:ext uri="{C183D7F6-B498-43B3-948B-1728B52AA6E4}">
                <adec:decorative xmlns:adec="http://schemas.microsoft.com/office/drawing/2017/decorative" val="1"/>
              </a:ext>
            </a:extLst>
          </p:cNvPr>
          <p:cNvSpPr/>
          <p:nvPr/>
        </p:nvSpPr>
        <p:spPr>
          <a:xfrm>
            <a:off x="6387867" y="3363392"/>
            <a:ext cx="4522461" cy="1777597"/>
          </a:xfrm>
          <a:prstGeom prst="rect">
            <a:avLst/>
          </a:prstGeom>
          <a:solidFill>
            <a:schemeClr val="tx2">
              <a:lumMod val="10000"/>
              <a:lumOff val="90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descr="More information is available at https://www.mass.gov/info-details/masshealth-federal-updates-and-impact">
            <a:extLst>
              <a:ext uri="{FF2B5EF4-FFF2-40B4-BE49-F238E27FC236}">
                <a16:creationId xmlns:a16="http://schemas.microsoft.com/office/drawing/2014/main" id="{03C4BDB4-96A5-F1B8-EF81-B98D4A2FC3A1}"/>
              </a:ext>
            </a:extLst>
          </p:cNvPr>
          <p:cNvSpPr txBox="1"/>
          <p:nvPr/>
        </p:nvSpPr>
        <p:spPr>
          <a:xfrm>
            <a:off x="6325628" y="3535335"/>
            <a:ext cx="4612860" cy="1200329"/>
          </a:xfrm>
          <a:prstGeom prst="rect">
            <a:avLst/>
          </a:prstGeom>
          <a:noFill/>
        </p:spPr>
        <p:txBody>
          <a:bodyPr wrap="square" rtlCol="0">
            <a:spAutoFit/>
          </a:bodyPr>
          <a:lstStyle/>
          <a:p>
            <a:pPr algn="ctr">
              <a:defRPr/>
            </a:pPr>
            <a:r>
              <a:rPr lang="en-US" sz="1800" b="1" dirty="0">
                <a:solidFill>
                  <a:srgbClr val="000000"/>
                </a:solidFill>
                <a:latin typeface="Arial" panose="020B0604020202020204" pitchFamily="34" charset="0"/>
                <a:cs typeface="Arial" panose="020B0604020202020204" pitchFamily="34" charset="0"/>
                <a:hlinkClick r:id="rId5"/>
              </a:rPr>
              <a:t>Mass.gov/</a:t>
            </a:r>
            <a:r>
              <a:rPr lang="en-US" sz="1800" b="1" dirty="0" err="1">
                <a:solidFill>
                  <a:srgbClr val="000000"/>
                </a:solidFill>
                <a:latin typeface="Arial" panose="020B0604020202020204" pitchFamily="34" charset="0"/>
                <a:cs typeface="Arial" panose="020B0604020202020204" pitchFamily="34" charset="0"/>
                <a:hlinkClick r:id="rId5"/>
              </a:rPr>
              <a:t>MassHealthMembersChanges</a:t>
            </a:r>
            <a:endParaRPr lang="en-US" sz="1800" b="1" dirty="0">
              <a:solidFill>
                <a:srgbClr val="000000"/>
              </a:solidFill>
              <a:latin typeface="Arial" panose="020B0604020202020204" pitchFamily="34" charset="0"/>
              <a:cs typeface="Arial" panose="020B0604020202020204" pitchFamily="34" charset="0"/>
            </a:endParaRPr>
          </a:p>
          <a:p>
            <a:pPr algn="ctr">
              <a:defRPr/>
            </a:pPr>
            <a:endParaRPr lang="en-US" sz="1800" b="1" dirty="0">
              <a:solidFill>
                <a:srgbClr val="000000"/>
              </a:solidFill>
              <a:latin typeface="Arial" panose="020B0604020202020204" pitchFamily="34" charset="0"/>
              <a:cs typeface="Arial" panose="020B0604020202020204" pitchFamily="34" charset="0"/>
            </a:endParaRPr>
          </a:p>
          <a:p>
            <a:pPr algn="ctr">
              <a:defRPr/>
            </a:pPr>
            <a:r>
              <a:rPr lang="en-US" sz="1800" b="1" dirty="0">
                <a:solidFill>
                  <a:srgbClr val="000000"/>
                </a:solidFill>
                <a:latin typeface="Arial" panose="020B0604020202020204" pitchFamily="34" charset="0"/>
                <a:cs typeface="Arial" panose="020B0604020202020204" pitchFamily="34" charset="0"/>
              </a:rPr>
              <a:t>This webpage will be continuously updated as we implement OB3 changes</a:t>
            </a:r>
          </a:p>
        </p:txBody>
      </p:sp>
      <p:pic>
        <p:nvPicPr>
          <p:cNvPr id="9" name="Picture 8" descr="QR Code to Federal changes affecting MassHealth (Medicaid) members landing page - https://www.mass.gov/federal-changes-affecting-masshealth-medicaid-members.">
            <a:extLst>
              <a:ext uri="{FF2B5EF4-FFF2-40B4-BE49-F238E27FC236}">
                <a16:creationId xmlns:a16="http://schemas.microsoft.com/office/drawing/2014/main" id="{83AC31F6-27B6-37E7-540F-FF1249D1B48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514760" y="5169564"/>
            <a:ext cx="1220040" cy="1220040"/>
          </a:xfrm>
          <a:prstGeom prst="rect">
            <a:avLst/>
          </a:prstGeom>
        </p:spPr>
      </p:pic>
      <p:sp>
        <p:nvSpPr>
          <p:cNvPr id="3" name="Slide Number Placeholder 2">
            <a:extLst>
              <a:ext uri="{FF2B5EF4-FFF2-40B4-BE49-F238E27FC236}">
                <a16:creationId xmlns:a16="http://schemas.microsoft.com/office/drawing/2014/main" id="{9D1FB27F-BEAB-8A48-C420-2913E0260763}"/>
              </a:ext>
              <a:ext uri="{C183D7F6-B498-43B3-948B-1728B52AA6E4}">
                <adec:decorative xmlns:adec="http://schemas.microsoft.com/office/drawing/2017/decorative" val="1"/>
              </a:ext>
            </a:extLst>
          </p:cNvPr>
          <p:cNvSpPr>
            <a:spLocks noGrp="1"/>
          </p:cNvSpPr>
          <p:nvPr>
            <p:ph type="sldNum" sz="quarter" idx="13"/>
          </p:nvPr>
        </p:nvSpPr>
        <p:spPr/>
        <p:txBody>
          <a:bodyPr/>
          <a:lstStyle/>
          <a:p>
            <a:pPr>
              <a:defRPr/>
            </a:pPr>
            <a:fld id="{B543FC28-71BB-4923-9EC4-7D01669BF51C}" type="slidenum">
              <a:rPr lang="en-US" smtClean="0"/>
              <a:pPr>
                <a:defRPr/>
              </a:pPr>
              <a:t>25</a:t>
            </a:fld>
            <a:endParaRPr lang="en-US"/>
          </a:p>
        </p:txBody>
      </p:sp>
    </p:spTree>
    <p:extLst>
      <p:ext uri="{BB962C8B-B14F-4D97-AF65-F5344CB8AC3E}">
        <p14:creationId xmlns:p14="http://schemas.microsoft.com/office/powerpoint/2010/main" val="38887731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D114D-0EB9-7EFA-8CA2-343E55D66A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EC819E-AAAC-6F05-50CE-47B3EF952B92}"/>
              </a:ext>
            </a:extLst>
          </p:cNvPr>
          <p:cNvSpPr>
            <a:spLocks noGrp="1"/>
          </p:cNvSpPr>
          <p:nvPr>
            <p:ph type="title"/>
          </p:nvPr>
        </p:nvSpPr>
        <p:spPr>
          <a:xfrm>
            <a:off x="231648" y="283464"/>
            <a:ext cx="3704248" cy="504348"/>
          </a:xfrm>
        </p:spPr>
        <p:txBody>
          <a:bodyPr vert="horz"/>
          <a:lstStyle/>
          <a:p>
            <a:r>
              <a:rPr lang="en-US" sz="2400" dirty="0">
                <a:solidFill>
                  <a:schemeClr val="tx1"/>
                </a:solidFill>
                <a:latin typeface="Arial"/>
                <a:cs typeface="Arial"/>
              </a:rPr>
              <a:t>Next Steps &amp; Questions</a:t>
            </a:r>
          </a:p>
        </p:txBody>
      </p:sp>
      <p:sp>
        <p:nvSpPr>
          <p:cNvPr id="8" name="Rectangle 7">
            <a:extLst>
              <a:ext uri="{FF2B5EF4-FFF2-40B4-BE49-F238E27FC236}">
                <a16:creationId xmlns:a16="http://schemas.microsoft.com/office/drawing/2014/main" id="{C7B27312-61A1-7A13-19BB-8FC5D4C26C87}"/>
              </a:ext>
              <a:ext uri="{C183D7F6-B498-43B3-948B-1728B52AA6E4}">
                <adec:decorative xmlns:adec="http://schemas.microsoft.com/office/drawing/2017/decorative" val="0"/>
              </a:ext>
            </a:extLst>
          </p:cNvPr>
          <p:cNvSpPr/>
          <p:nvPr/>
        </p:nvSpPr>
        <p:spPr>
          <a:xfrm>
            <a:off x="0" y="0"/>
            <a:ext cx="12192000" cy="215444"/>
          </a:xfrm>
          <a:prstGeom prst="rect">
            <a:avLst/>
          </a:prstGeom>
          <a:solidFill>
            <a:srgbClr val="FF9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FOR DISCUSSION ONLY. SUBJECT TO CHANGE BASED ON CMS GUIDANCE AND FURTHER ANALYSIS.</a:t>
            </a:r>
            <a:endParaRPr kumimoji="0" lang="en-US"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6" name="Rounded Rectangle 136">
            <a:extLst>
              <a:ext uri="{FF2B5EF4-FFF2-40B4-BE49-F238E27FC236}">
                <a16:creationId xmlns:a16="http://schemas.microsoft.com/office/drawing/2014/main" id="{6628B804-FC70-58B9-D846-AFDF7C5F0A5F}"/>
              </a:ext>
              <a:ext uri="{C183D7F6-B498-43B3-948B-1728B52AA6E4}">
                <adec:decorative xmlns:adec="http://schemas.microsoft.com/office/drawing/2017/decorative" val="1"/>
              </a:ext>
            </a:extLst>
          </p:cNvPr>
          <p:cNvSpPr/>
          <p:nvPr/>
        </p:nvSpPr>
        <p:spPr>
          <a:xfrm>
            <a:off x="443963" y="1647713"/>
            <a:ext cx="105799" cy="3630806"/>
          </a:xfrm>
          <a:prstGeom prst="roundRect">
            <a:avLst>
              <a:gd name="adj" fmla="val 50000"/>
            </a:avLst>
          </a:prstGeom>
          <a:solidFill>
            <a:schemeClr val="tx2">
              <a:lumMod val="10000"/>
              <a:lumOff val="90000"/>
            </a:schemeClr>
          </a:solidFill>
          <a:ln w="10795" cap="flat" cmpd="sng" algn="ctr">
            <a:noFill/>
            <a:prstDash val="solid"/>
          </a:ln>
          <a:effectLst/>
        </p:spPr>
        <p:txBody>
          <a:bodyPr rtlCol="0" anchor="ctr"/>
          <a:lstStyle/>
          <a:p>
            <a:pPr marL="0" marR="0" lvl="0" indent="0" algn="l" defTabSz="913852"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a:ln>
                <a:noFill/>
              </a:ln>
              <a:solidFill>
                <a:srgbClr val="1A75C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 name="Text Placeholder 2">
            <a:extLst>
              <a:ext uri="{FF2B5EF4-FFF2-40B4-BE49-F238E27FC236}">
                <a16:creationId xmlns:a16="http://schemas.microsoft.com/office/drawing/2014/main" id="{A47A7C73-3F07-F950-0993-904212E931E9}"/>
              </a:ext>
            </a:extLst>
          </p:cNvPr>
          <p:cNvSpPr txBox="1">
            <a:spLocks/>
          </p:cNvSpPr>
          <p:nvPr/>
        </p:nvSpPr>
        <p:spPr>
          <a:xfrm>
            <a:off x="655708" y="1454895"/>
            <a:ext cx="6381177" cy="369332"/>
          </a:xfrm>
          <a:prstGeom prst="rect">
            <a:avLst/>
          </a:prstGeom>
          <a:solidFill>
            <a:schemeClr val="tx2">
              <a:lumMod val="10000"/>
              <a:lumOff val="90000"/>
            </a:schemeClr>
          </a:solidFill>
          <a:ln>
            <a:noFill/>
          </a:ln>
        </p:spPr>
        <p:txBody>
          <a:bodyPr vert="horz" wrap="square" lIns="91440" tIns="45720" rIns="91440" bIns="45720" rtlCol="0" anchor="t">
            <a:spAutoFit/>
          </a:bodyPr>
          <a:lstStyle>
            <a:lvl1pPr marL="0" indent="0" algn="l" defTabSz="914400" rtl="0" eaLnBrk="1" latinLnBrk="0" hangingPunct="1">
              <a:spcBef>
                <a:spcPts val="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kumimoji="0" lang="en-US" sz="1800" b="1" i="0" u="none" strike="noStrike" kern="1200" cap="none" spc="0" normalizeH="0" baseline="0" noProof="0">
                <a:ln>
                  <a:noFill/>
                </a:ln>
                <a:solidFill>
                  <a:srgbClr val="000000"/>
                </a:solidFill>
                <a:effectLst/>
                <a:uLnTx/>
                <a:uFillTx/>
                <a:latin typeface="Arial"/>
                <a:ea typeface="+mn-ea"/>
                <a:cs typeface="Arial"/>
              </a:rPr>
              <a:t>  Key Milestones:</a:t>
            </a:r>
            <a:endParaRPr kumimoji="0" lang="en-US" sz="1800" b="0" i="0" u="none" strike="noStrike" kern="1200" cap="none" spc="0" normalizeH="0" baseline="0" noProof="0">
              <a:ln>
                <a:noFill/>
              </a:ln>
              <a:solidFill>
                <a:srgbClr val="000000"/>
              </a:solidFill>
              <a:effectLst/>
              <a:uLnTx/>
              <a:uFillTx/>
              <a:latin typeface="Arial"/>
              <a:ea typeface="+mn-ea"/>
              <a:cs typeface="Arial"/>
            </a:endParaRPr>
          </a:p>
        </p:txBody>
      </p:sp>
      <p:sp>
        <p:nvSpPr>
          <p:cNvPr id="6" name="TextBox 5">
            <a:extLst>
              <a:ext uri="{FF2B5EF4-FFF2-40B4-BE49-F238E27FC236}">
                <a16:creationId xmlns:a16="http://schemas.microsoft.com/office/drawing/2014/main" id="{9E143CF8-E63B-0DEC-B108-0C3B5A07D256}"/>
              </a:ext>
            </a:extLst>
          </p:cNvPr>
          <p:cNvSpPr txBox="1"/>
          <p:nvPr/>
        </p:nvSpPr>
        <p:spPr>
          <a:xfrm>
            <a:off x="685852" y="2162335"/>
            <a:ext cx="1639905" cy="369332"/>
          </a:xfrm>
          <a:prstGeom prst="rect">
            <a:avLst/>
          </a:prstGeom>
          <a:solidFill>
            <a:schemeClr val="bg1"/>
          </a:solidFill>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Arial"/>
                <a:cs typeface="Arial"/>
              </a:rPr>
              <a:t>Spring 2026</a:t>
            </a:r>
            <a:r>
              <a:rPr lang="en-US" sz="1800" b="1" i="1" dirty="0">
                <a:solidFill>
                  <a:prstClr val="black"/>
                </a:solidFill>
                <a:latin typeface="Arial"/>
                <a:cs typeface="Arial"/>
              </a:rPr>
              <a:t> </a:t>
            </a:r>
            <a:endParaRPr kumimoji="0" lang="en-US" sz="1800" b="1" i="1" u="none" strike="noStrike" kern="1200" cap="none" spc="0" normalizeH="0" baseline="0" noProof="0" dirty="0">
              <a:ln>
                <a:noFill/>
              </a:ln>
              <a:solidFill>
                <a:prstClr val="black"/>
              </a:solidFill>
              <a:effectLst/>
              <a:uLnTx/>
              <a:uFillTx/>
              <a:latin typeface="Arial"/>
              <a:cs typeface="Arial"/>
            </a:endParaRPr>
          </a:p>
        </p:txBody>
      </p:sp>
      <p:sp>
        <p:nvSpPr>
          <p:cNvPr id="15" name="TextBox 14" descr="Key Milestones: &#10;">
            <a:extLst>
              <a:ext uri="{FF2B5EF4-FFF2-40B4-BE49-F238E27FC236}">
                <a16:creationId xmlns:a16="http://schemas.microsoft.com/office/drawing/2014/main" id="{95CAB5E1-4B9B-5A6A-1F1B-E0CEDE70C181}"/>
              </a:ext>
            </a:extLst>
          </p:cNvPr>
          <p:cNvSpPr txBox="1"/>
          <p:nvPr/>
        </p:nvSpPr>
        <p:spPr>
          <a:xfrm>
            <a:off x="2254813" y="2070795"/>
            <a:ext cx="5303520" cy="646331"/>
          </a:xfrm>
          <a:prstGeom prst="rect">
            <a:avLst/>
          </a:prstGeom>
          <a:solidFill>
            <a:schemeClr val="bg1"/>
          </a:soli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Implementation planning, system</a:t>
            </a:r>
            <a:r>
              <a:rPr lang="en-US" sz="1800" b="0" dirty="0">
                <a:solidFill>
                  <a:prstClr val="black"/>
                </a:solidFill>
                <a:latin typeface="Arial" panose="020B0604020202020204" pitchFamily="34" charset="0"/>
                <a:cs typeface="Arial" panose="020B0604020202020204" pitchFamily="34" charset="0"/>
              </a:rPr>
              <a:t> design, and </a:t>
            </a:r>
            <a:r>
              <a:rPr kumimoji="0" lang="en-US" sz="1800" b="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stakeholder engagement.</a:t>
            </a:r>
          </a:p>
        </p:txBody>
      </p:sp>
      <p:sp>
        <p:nvSpPr>
          <p:cNvPr id="16" name="TextBox 15">
            <a:extLst>
              <a:ext uri="{FF2B5EF4-FFF2-40B4-BE49-F238E27FC236}">
                <a16:creationId xmlns:a16="http://schemas.microsoft.com/office/drawing/2014/main" id="{520F4614-1953-0939-519D-2A55A2A1B2C4}"/>
              </a:ext>
            </a:extLst>
          </p:cNvPr>
          <p:cNvSpPr txBox="1"/>
          <p:nvPr/>
        </p:nvSpPr>
        <p:spPr>
          <a:xfrm>
            <a:off x="685852" y="2964743"/>
            <a:ext cx="1709474" cy="369332"/>
          </a:xfrm>
          <a:prstGeom prst="rect">
            <a:avLst/>
          </a:prstGeom>
          <a:solidFill>
            <a:schemeClr val="bg1"/>
          </a:soli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Summer 2026</a:t>
            </a:r>
          </a:p>
        </p:txBody>
      </p:sp>
      <p:sp>
        <p:nvSpPr>
          <p:cNvPr id="17" name="TextBox 16">
            <a:extLst>
              <a:ext uri="{FF2B5EF4-FFF2-40B4-BE49-F238E27FC236}">
                <a16:creationId xmlns:a16="http://schemas.microsoft.com/office/drawing/2014/main" id="{0209B247-8290-98F3-6033-929511226E40}"/>
              </a:ext>
            </a:extLst>
          </p:cNvPr>
          <p:cNvSpPr txBox="1"/>
          <p:nvPr/>
        </p:nvSpPr>
        <p:spPr>
          <a:xfrm>
            <a:off x="2254812" y="2793622"/>
            <a:ext cx="5303520" cy="923330"/>
          </a:xfrm>
          <a:prstGeom prst="rect">
            <a:avLst/>
          </a:prstGeom>
          <a:solidFill>
            <a:schemeClr val="bg1"/>
          </a:soli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Kickoff of member education, outreach efforts, and analyze CMS’s interim</a:t>
            </a:r>
            <a:r>
              <a:rPr lang="en-US" sz="1800" b="0" dirty="0">
                <a:solidFill>
                  <a:prstClr val="black"/>
                </a:solidFill>
                <a:latin typeface="Arial" panose="020B0604020202020204" pitchFamily="34" charset="0"/>
                <a:cs typeface="Arial" panose="020B0604020202020204" pitchFamily="34" charset="0"/>
              </a:rPr>
              <a:t> final rule on work requirements.</a:t>
            </a:r>
            <a:endParaRPr kumimoji="0" lang="en-US" sz="1800" b="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F7C3B313-A6DF-BFCD-C51D-B32E13415696}"/>
              </a:ext>
            </a:extLst>
          </p:cNvPr>
          <p:cNvSpPr txBox="1"/>
          <p:nvPr/>
        </p:nvSpPr>
        <p:spPr>
          <a:xfrm>
            <a:off x="685852" y="3767151"/>
            <a:ext cx="1539239" cy="369332"/>
          </a:xfrm>
          <a:prstGeom prst="rect">
            <a:avLst/>
          </a:prstGeom>
          <a:solidFill>
            <a:schemeClr val="bg1"/>
          </a:soli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Fall 2026</a:t>
            </a:r>
          </a:p>
        </p:txBody>
      </p:sp>
      <p:sp>
        <p:nvSpPr>
          <p:cNvPr id="19" name="TextBox 18">
            <a:extLst>
              <a:ext uri="{FF2B5EF4-FFF2-40B4-BE49-F238E27FC236}">
                <a16:creationId xmlns:a16="http://schemas.microsoft.com/office/drawing/2014/main" id="{917037DA-3E04-2434-74C2-E64A214D2CC1}"/>
              </a:ext>
            </a:extLst>
          </p:cNvPr>
          <p:cNvSpPr txBox="1"/>
          <p:nvPr/>
        </p:nvSpPr>
        <p:spPr>
          <a:xfrm>
            <a:off x="2254813" y="3766008"/>
            <a:ext cx="5303520" cy="646331"/>
          </a:xfrm>
          <a:prstGeom prst="rect">
            <a:avLst/>
          </a:prstGeom>
          <a:solidFill>
            <a:schemeClr val="bg1"/>
          </a:solidFill>
        </p:spPr>
        <p:txBody>
          <a:bodyPr wrap="square" rtlCol="0">
            <a:spAutoFit/>
          </a:bodyPr>
          <a:lstStyle/>
          <a:p>
            <a:pPr lvl="0">
              <a:defRPr/>
            </a:pPr>
            <a:r>
              <a:rPr lang="en-US" sz="1800" b="0" dirty="0">
                <a:solidFill>
                  <a:schemeClr val="tx1"/>
                </a:solidFill>
                <a:latin typeface="Arial"/>
                <a:cs typeface="Arial"/>
              </a:rPr>
              <a:t>Coverage changes for certain immigrants go into effect.</a:t>
            </a:r>
            <a:endParaRPr kumimoji="0" lang="en-US" sz="1800" b="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CDFBCC79-957F-CCE1-E699-0ACC10B45CB7}"/>
              </a:ext>
            </a:extLst>
          </p:cNvPr>
          <p:cNvSpPr txBox="1"/>
          <p:nvPr/>
        </p:nvSpPr>
        <p:spPr>
          <a:xfrm>
            <a:off x="685852" y="4569560"/>
            <a:ext cx="1539239" cy="369332"/>
          </a:xfrm>
          <a:prstGeom prst="rect">
            <a:avLst/>
          </a:prstGeom>
          <a:solidFill>
            <a:schemeClr val="bg1"/>
          </a:soli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Winter 2027</a:t>
            </a:r>
          </a:p>
        </p:txBody>
      </p:sp>
      <p:sp>
        <p:nvSpPr>
          <p:cNvPr id="21" name="TextBox 20">
            <a:extLst>
              <a:ext uri="{FF2B5EF4-FFF2-40B4-BE49-F238E27FC236}">
                <a16:creationId xmlns:a16="http://schemas.microsoft.com/office/drawing/2014/main" id="{78A8D485-D135-F220-6B78-FF1959566A49}"/>
              </a:ext>
            </a:extLst>
          </p:cNvPr>
          <p:cNvSpPr txBox="1"/>
          <p:nvPr/>
        </p:nvSpPr>
        <p:spPr>
          <a:xfrm>
            <a:off x="2254812" y="4430726"/>
            <a:ext cx="5303520" cy="923330"/>
          </a:xfrm>
          <a:prstGeom prst="rect">
            <a:avLst/>
          </a:prstGeom>
          <a:solidFill>
            <a:schemeClr val="bg1"/>
          </a:soli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Work and education requirements, more frequent renewals, and shortened retroactive </a:t>
            </a:r>
            <a:r>
              <a:rPr lang="en-US" sz="1800" b="0" dirty="0">
                <a:solidFill>
                  <a:prstClr val="black"/>
                </a:solidFill>
                <a:latin typeface="Arial" panose="020B0604020202020204" pitchFamily="34" charset="0"/>
                <a:cs typeface="Arial" panose="020B0604020202020204" pitchFamily="34" charset="0"/>
              </a:rPr>
              <a:t>c</a:t>
            </a:r>
            <a:r>
              <a:rPr kumimoji="0" lang="en-US" sz="1800" b="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overage period go into effect.</a:t>
            </a:r>
          </a:p>
        </p:txBody>
      </p:sp>
      <p:grpSp>
        <p:nvGrpSpPr>
          <p:cNvPr id="27" name="Group 26">
            <a:extLst>
              <a:ext uri="{FF2B5EF4-FFF2-40B4-BE49-F238E27FC236}">
                <a16:creationId xmlns:a16="http://schemas.microsoft.com/office/drawing/2014/main" id="{F5CF112B-E40A-162B-F44E-032AA2851A32}"/>
              </a:ext>
              <a:ext uri="{C183D7F6-B498-43B3-948B-1728B52AA6E4}">
                <adec:decorative xmlns:adec="http://schemas.microsoft.com/office/drawing/2017/decorative" val="1"/>
              </a:ext>
            </a:extLst>
          </p:cNvPr>
          <p:cNvGrpSpPr/>
          <p:nvPr/>
        </p:nvGrpSpPr>
        <p:grpSpPr>
          <a:xfrm>
            <a:off x="419826" y="2246698"/>
            <a:ext cx="175656" cy="160013"/>
            <a:chOff x="2860047" y="-599433"/>
            <a:chExt cx="434501" cy="434501"/>
          </a:xfrm>
          <a:solidFill>
            <a:schemeClr val="accent4"/>
          </a:solidFill>
        </p:grpSpPr>
        <p:sp>
          <p:nvSpPr>
            <p:cNvPr id="28" name="Teardrop 27">
              <a:extLst>
                <a:ext uri="{FF2B5EF4-FFF2-40B4-BE49-F238E27FC236}">
                  <a16:creationId xmlns:a16="http://schemas.microsoft.com/office/drawing/2014/main" id="{A8176055-9300-E77C-0217-E8E1C28726B4}"/>
                </a:ext>
              </a:extLst>
            </p:cNvPr>
            <p:cNvSpPr/>
            <p:nvPr/>
          </p:nvSpPr>
          <p:spPr>
            <a:xfrm rot="8125434">
              <a:off x="2860047" y="-599433"/>
              <a:ext cx="434501" cy="434501"/>
            </a:xfrm>
            <a:prstGeom prst="teardrop">
              <a:avLst/>
            </a:prstGeom>
            <a:solidFill>
              <a:schemeClr val="tx2">
                <a:lumMod val="90000"/>
                <a:lumOff val="10000"/>
              </a:schemeClr>
            </a:solidFill>
            <a:ln w="10795" cap="flat" cmpd="sng" algn="ctr">
              <a:noFill/>
              <a:prstDash val="solid"/>
            </a:ln>
            <a:effectLst/>
          </p:spPr>
          <p:txBody>
            <a:bodyPr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9" name="Oval 28">
              <a:extLst>
                <a:ext uri="{FF2B5EF4-FFF2-40B4-BE49-F238E27FC236}">
                  <a16:creationId xmlns:a16="http://schemas.microsoft.com/office/drawing/2014/main" id="{3B51EE4B-FC24-9863-3A38-38BFB09BA3A8}"/>
                </a:ext>
              </a:extLst>
            </p:cNvPr>
            <p:cNvSpPr/>
            <p:nvPr/>
          </p:nvSpPr>
          <p:spPr>
            <a:xfrm>
              <a:off x="2977201" y="-481238"/>
              <a:ext cx="198110" cy="198110"/>
            </a:xfrm>
            <a:prstGeom prst="ellipse">
              <a:avLst/>
            </a:prstGeom>
            <a:grpFill/>
            <a:ln w="10795" cap="flat" cmpd="sng" algn="ctr">
              <a:solidFill>
                <a:schemeClr val="bg1"/>
              </a:solidFill>
              <a:prstDash val="solid"/>
            </a:ln>
            <a:effectLst/>
          </p:spPr>
          <p:txBody>
            <a:bodyPr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30" name="Group 29">
            <a:extLst>
              <a:ext uri="{FF2B5EF4-FFF2-40B4-BE49-F238E27FC236}">
                <a16:creationId xmlns:a16="http://schemas.microsoft.com/office/drawing/2014/main" id="{7265144B-53DE-3632-7369-ACE1A540AC2C}"/>
              </a:ext>
              <a:ext uri="{C183D7F6-B498-43B3-948B-1728B52AA6E4}">
                <adec:decorative xmlns:adec="http://schemas.microsoft.com/office/drawing/2017/decorative" val="1"/>
              </a:ext>
            </a:extLst>
          </p:cNvPr>
          <p:cNvGrpSpPr/>
          <p:nvPr/>
        </p:nvGrpSpPr>
        <p:grpSpPr>
          <a:xfrm>
            <a:off x="419405" y="3050742"/>
            <a:ext cx="175656" cy="160013"/>
            <a:chOff x="2860047" y="-599433"/>
            <a:chExt cx="434501" cy="434501"/>
          </a:xfrm>
          <a:solidFill>
            <a:schemeClr val="accent4"/>
          </a:solidFill>
        </p:grpSpPr>
        <p:sp>
          <p:nvSpPr>
            <p:cNvPr id="31" name="Teardrop 30">
              <a:extLst>
                <a:ext uri="{FF2B5EF4-FFF2-40B4-BE49-F238E27FC236}">
                  <a16:creationId xmlns:a16="http://schemas.microsoft.com/office/drawing/2014/main" id="{B61C9E16-639A-76D8-AC71-77FEE4DA8990}"/>
                </a:ext>
              </a:extLst>
            </p:cNvPr>
            <p:cNvSpPr/>
            <p:nvPr/>
          </p:nvSpPr>
          <p:spPr>
            <a:xfrm rot="8125434">
              <a:off x="2860047" y="-599433"/>
              <a:ext cx="434501" cy="434501"/>
            </a:xfrm>
            <a:prstGeom prst="teardrop">
              <a:avLst/>
            </a:prstGeom>
            <a:solidFill>
              <a:schemeClr val="tx2">
                <a:lumMod val="90000"/>
                <a:lumOff val="10000"/>
              </a:schemeClr>
            </a:solidFill>
            <a:ln w="10795" cap="flat" cmpd="sng" algn="ctr">
              <a:noFill/>
              <a:prstDash val="solid"/>
            </a:ln>
            <a:effectLst/>
          </p:spPr>
          <p:txBody>
            <a:bodyPr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2" name="Oval 31">
              <a:extLst>
                <a:ext uri="{FF2B5EF4-FFF2-40B4-BE49-F238E27FC236}">
                  <a16:creationId xmlns:a16="http://schemas.microsoft.com/office/drawing/2014/main" id="{E6AD0F85-E519-82A8-FD1B-4F2AFD349F93}"/>
                </a:ext>
              </a:extLst>
            </p:cNvPr>
            <p:cNvSpPr/>
            <p:nvPr/>
          </p:nvSpPr>
          <p:spPr>
            <a:xfrm>
              <a:off x="2977201" y="-481238"/>
              <a:ext cx="198110" cy="198110"/>
            </a:xfrm>
            <a:prstGeom prst="ellipse">
              <a:avLst/>
            </a:prstGeom>
            <a:grpFill/>
            <a:ln w="10795" cap="flat" cmpd="sng" algn="ctr">
              <a:solidFill>
                <a:schemeClr val="bg1"/>
              </a:solidFill>
              <a:prstDash val="solid"/>
            </a:ln>
            <a:effectLst/>
          </p:spPr>
          <p:txBody>
            <a:bodyPr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33" name="Group 32">
            <a:extLst>
              <a:ext uri="{FF2B5EF4-FFF2-40B4-BE49-F238E27FC236}">
                <a16:creationId xmlns:a16="http://schemas.microsoft.com/office/drawing/2014/main" id="{C3ACBDA1-0B0F-79C2-BB0D-78E1B4CB7CBB}"/>
              </a:ext>
              <a:ext uri="{C183D7F6-B498-43B3-948B-1728B52AA6E4}">
                <adec:decorative xmlns:adec="http://schemas.microsoft.com/office/drawing/2017/decorative" val="1"/>
              </a:ext>
            </a:extLst>
          </p:cNvPr>
          <p:cNvGrpSpPr/>
          <p:nvPr/>
        </p:nvGrpSpPr>
        <p:grpSpPr>
          <a:xfrm>
            <a:off x="418984" y="3854786"/>
            <a:ext cx="175656" cy="160013"/>
            <a:chOff x="2860047" y="-599433"/>
            <a:chExt cx="434501" cy="434501"/>
          </a:xfrm>
          <a:solidFill>
            <a:schemeClr val="accent4"/>
          </a:solidFill>
        </p:grpSpPr>
        <p:sp>
          <p:nvSpPr>
            <p:cNvPr id="34" name="Teardrop 33">
              <a:extLst>
                <a:ext uri="{FF2B5EF4-FFF2-40B4-BE49-F238E27FC236}">
                  <a16:creationId xmlns:a16="http://schemas.microsoft.com/office/drawing/2014/main" id="{C808DCA7-DBFB-CDDE-E6E4-B724C59EBD9C}"/>
                </a:ext>
              </a:extLst>
            </p:cNvPr>
            <p:cNvSpPr/>
            <p:nvPr/>
          </p:nvSpPr>
          <p:spPr>
            <a:xfrm rot="8125434">
              <a:off x="2860047" y="-599433"/>
              <a:ext cx="434501" cy="434501"/>
            </a:xfrm>
            <a:prstGeom prst="teardrop">
              <a:avLst/>
            </a:prstGeom>
            <a:solidFill>
              <a:schemeClr val="tx2">
                <a:lumMod val="90000"/>
                <a:lumOff val="10000"/>
              </a:schemeClr>
            </a:solidFill>
            <a:ln w="10795" cap="flat" cmpd="sng" algn="ctr">
              <a:noFill/>
              <a:prstDash val="solid"/>
            </a:ln>
            <a:effectLst/>
          </p:spPr>
          <p:txBody>
            <a:bodyPr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5" name="Oval 34">
              <a:extLst>
                <a:ext uri="{FF2B5EF4-FFF2-40B4-BE49-F238E27FC236}">
                  <a16:creationId xmlns:a16="http://schemas.microsoft.com/office/drawing/2014/main" id="{211C7F15-6026-5369-84E9-E0455429C8E1}"/>
                </a:ext>
              </a:extLst>
            </p:cNvPr>
            <p:cNvSpPr/>
            <p:nvPr/>
          </p:nvSpPr>
          <p:spPr>
            <a:xfrm>
              <a:off x="2977201" y="-481238"/>
              <a:ext cx="198110" cy="198110"/>
            </a:xfrm>
            <a:prstGeom prst="ellipse">
              <a:avLst/>
            </a:prstGeom>
            <a:grpFill/>
            <a:ln w="10795" cap="flat" cmpd="sng" algn="ctr">
              <a:solidFill>
                <a:schemeClr val="bg1"/>
              </a:solidFill>
              <a:prstDash val="solid"/>
            </a:ln>
            <a:effectLst/>
          </p:spPr>
          <p:txBody>
            <a:bodyPr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36" name="Group 35">
            <a:extLst>
              <a:ext uri="{FF2B5EF4-FFF2-40B4-BE49-F238E27FC236}">
                <a16:creationId xmlns:a16="http://schemas.microsoft.com/office/drawing/2014/main" id="{F41B65A3-5F22-6479-8D8B-017C0262484E}"/>
              </a:ext>
              <a:ext uri="{C183D7F6-B498-43B3-948B-1728B52AA6E4}">
                <adec:decorative xmlns:adec="http://schemas.microsoft.com/office/drawing/2017/decorative" val="1"/>
              </a:ext>
            </a:extLst>
          </p:cNvPr>
          <p:cNvGrpSpPr/>
          <p:nvPr/>
        </p:nvGrpSpPr>
        <p:grpSpPr>
          <a:xfrm>
            <a:off x="418563" y="4658831"/>
            <a:ext cx="175656" cy="160013"/>
            <a:chOff x="2860047" y="-599433"/>
            <a:chExt cx="434501" cy="434501"/>
          </a:xfrm>
          <a:solidFill>
            <a:schemeClr val="accent4"/>
          </a:solidFill>
        </p:grpSpPr>
        <p:sp>
          <p:nvSpPr>
            <p:cNvPr id="37" name="Teardrop 36">
              <a:extLst>
                <a:ext uri="{FF2B5EF4-FFF2-40B4-BE49-F238E27FC236}">
                  <a16:creationId xmlns:a16="http://schemas.microsoft.com/office/drawing/2014/main" id="{010746B2-CA9C-4AAE-DC1F-E5EB0E4877A2}"/>
                </a:ext>
              </a:extLst>
            </p:cNvPr>
            <p:cNvSpPr/>
            <p:nvPr/>
          </p:nvSpPr>
          <p:spPr>
            <a:xfrm rot="8125434">
              <a:off x="2860047" y="-599433"/>
              <a:ext cx="434501" cy="434501"/>
            </a:xfrm>
            <a:prstGeom prst="teardrop">
              <a:avLst/>
            </a:prstGeom>
            <a:solidFill>
              <a:schemeClr val="tx2">
                <a:lumMod val="90000"/>
                <a:lumOff val="10000"/>
              </a:schemeClr>
            </a:solidFill>
            <a:ln w="10795" cap="flat" cmpd="sng" algn="ctr">
              <a:noFill/>
              <a:prstDash val="solid"/>
            </a:ln>
            <a:effectLst/>
          </p:spPr>
          <p:txBody>
            <a:bodyPr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8" name="Oval 37">
              <a:extLst>
                <a:ext uri="{FF2B5EF4-FFF2-40B4-BE49-F238E27FC236}">
                  <a16:creationId xmlns:a16="http://schemas.microsoft.com/office/drawing/2014/main" id="{1836C5E0-5639-1E10-7F4C-D86151247ACB}"/>
                </a:ext>
              </a:extLst>
            </p:cNvPr>
            <p:cNvSpPr/>
            <p:nvPr/>
          </p:nvSpPr>
          <p:spPr>
            <a:xfrm>
              <a:off x="2977201" y="-481238"/>
              <a:ext cx="198110" cy="198110"/>
            </a:xfrm>
            <a:prstGeom prst="ellipse">
              <a:avLst/>
            </a:prstGeom>
            <a:grpFill/>
            <a:ln w="10795" cap="flat" cmpd="sng" algn="ctr">
              <a:solidFill>
                <a:schemeClr val="bg1"/>
              </a:solidFill>
              <a:prstDash val="solid"/>
            </a:ln>
            <a:effectLst/>
          </p:spPr>
          <p:txBody>
            <a:bodyPr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sp>
        <p:nvSpPr>
          <p:cNvPr id="4" name="Freeform 324">
            <a:extLst>
              <a:ext uri="{FF2B5EF4-FFF2-40B4-BE49-F238E27FC236}">
                <a16:creationId xmlns:a16="http://schemas.microsoft.com/office/drawing/2014/main" id="{CD72CC79-D4C2-56BB-6577-8C29385E5BAC}"/>
              </a:ext>
              <a:ext uri="{C183D7F6-B498-43B3-948B-1728B52AA6E4}">
                <adec:decorative xmlns:adec="http://schemas.microsoft.com/office/drawing/2017/decorative" val="1"/>
              </a:ext>
            </a:extLst>
          </p:cNvPr>
          <p:cNvSpPr>
            <a:spLocks noChangeAspect="1" noEditPoints="1"/>
          </p:cNvSpPr>
          <p:nvPr/>
        </p:nvSpPr>
        <p:spPr bwMode="auto">
          <a:xfrm>
            <a:off x="268262" y="1412693"/>
            <a:ext cx="457200" cy="457200"/>
          </a:xfrm>
          <a:custGeom>
            <a:avLst/>
            <a:gdLst>
              <a:gd name="T0" fmla="*/ 264 w 512"/>
              <a:gd name="T1" fmla="*/ 120 h 512"/>
              <a:gd name="T2" fmla="*/ 343 w 512"/>
              <a:gd name="T3" fmla="*/ 151 h 512"/>
              <a:gd name="T4" fmla="*/ 341 w 512"/>
              <a:gd name="T5" fmla="*/ 156 h 512"/>
              <a:gd name="T6" fmla="*/ 331 w 512"/>
              <a:gd name="T7" fmla="*/ 161 h 512"/>
              <a:gd name="T8" fmla="*/ 326 w 512"/>
              <a:gd name="T9" fmla="*/ 167 h 512"/>
              <a:gd name="T10" fmla="*/ 291 w 512"/>
              <a:gd name="T11" fmla="*/ 256 h 512"/>
              <a:gd name="T12" fmla="*/ 294 w 512"/>
              <a:gd name="T13" fmla="*/ 268 h 512"/>
              <a:gd name="T14" fmla="*/ 315 w 512"/>
              <a:gd name="T15" fmla="*/ 285 h 512"/>
              <a:gd name="T16" fmla="*/ 306 w 512"/>
              <a:gd name="T17" fmla="*/ 308 h 512"/>
              <a:gd name="T18" fmla="*/ 186 w 512"/>
              <a:gd name="T19" fmla="*/ 262 h 512"/>
              <a:gd name="T20" fmla="*/ 195 w 512"/>
              <a:gd name="T21" fmla="*/ 239 h 512"/>
              <a:gd name="T22" fmla="*/ 221 w 512"/>
              <a:gd name="T23" fmla="*/ 240 h 512"/>
              <a:gd name="T24" fmla="*/ 232 w 512"/>
              <a:gd name="T25" fmla="*/ 233 h 512"/>
              <a:gd name="T26" fmla="*/ 266 w 512"/>
              <a:gd name="T27" fmla="*/ 144 h 512"/>
              <a:gd name="T28" fmla="*/ 266 w 512"/>
              <a:gd name="T29" fmla="*/ 136 h 512"/>
              <a:gd name="T30" fmla="*/ 261 w 512"/>
              <a:gd name="T31" fmla="*/ 126 h 512"/>
              <a:gd name="T32" fmla="*/ 264 w 512"/>
              <a:gd name="T33" fmla="*/ 120 h 512"/>
              <a:gd name="T34" fmla="*/ 512 w 512"/>
              <a:gd name="T35" fmla="*/ 256 h 512"/>
              <a:gd name="T36" fmla="*/ 256 w 512"/>
              <a:gd name="T37" fmla="*/ 512 h 512"/>
              <a:gd name="T38" fmla="*/ 0 w 512"/>
              <a:gd name="T39" fmla="*/ 256 h 512"/>
              <a:gd name="T40" fmla="*/ 256 w 512"/>
              <a:gd name="T41" fmla="*/ 0 h 512"/>
              <a:gd name="T42" fmla="*/ 512 w 512"/>
              <a:gd name="T43" fmla="*/ 256 h 512"/>
              <a:gd name="T44" fmla="*/ 361 w 512"/>
              <a:gd name="T45" fmla="*/ 134 h 512"/>
              <a:gd name="T46" fmla="*/ 261 w 512"/>
              <a:gd name="T47" fmla="*/ 96 h 512"/>
              <a:gd name="T48" fmla="*/ 247 w 512"/>
              <a:gd name="T49" fmla="*/ 102 h 512"/>
              <a:gd name="T50" fmla="*/ 240 w 512"/>
              <a:gd name="T51" fmla="*/ 122 h 512"/>
              <a:gd name="T52" fmla="*/ 240 w 512"/>
              <a:gd name="T53" fmla="*/ 131 h 512"/>
              <a:gd name="T54" fmla="*/ 244 w 512"/>
              <a:gd name="T55" fmla="*/ 140 h 512"/>
              <a:gd name="T56" fmla="*/ 214 w 512"/>
              <a:gd name="T57" fmla="*/ 219 h 512"/>
              <a:gd name="T58" fmla="*/ 188 w 512"/>
              <a:gd name="T59" fmla="*/ 218 h 512"/>
              <a:gd name="T60" fmla="*/ 178 w 512"/>
              <a:gd name="T61" fmla="*/ 224 h 512"/>
              <a:gd name="T62" fmla="*/ 163 w 512"/>
              <a:gd name="T63" fmla="*/ 264 h 512"/>
              <a:gd name="T64" fmla="*/ 163 w 512"/>
              <a:gd name="T65" fmla="*/ 272 h 512"/>
              <a:gd name="T66" fmla="*/ 169 w 512"/>
              <a:gd name="T67" fmla="*/ 278 h 512"/>
              <a:gd name="T68" fmla="*/ 229 w 512"/>
              <a:gd name="T69" fmla="*/ 301 h 512"/>
              <a:gd name="T70" fmla="*/ 194 w 512"/>
              <a:gd name="T71" fmla="*/ 391 h 512"/>
              <a:gd name="T72" fmla="*/ 200 w 512"/>
              <a:gd name="T73" fmla="*/ 404 h 512"/>
              <a:gd name="T74" fmla="*/ 204 w 512"/>
              <a:gd name="T75" fmla="*/ 405 h 512"/>
              <a:gd name="T76" fmla="*/ 214 w 512"/>
              <a:gd name="T77" fmla="*/ 398 h 512"/>
              <a:gd name="T78" fmla="*/ 248 w 512"/>
              <a:gd name="T79" fmla="*/ 308 h 512"/>
              <a:gd name="T80" fmla="*/ 308 w 512"/>
              <a:gd name="T81" fmla="*/ 331 h 512"/>
              <a:gd name="T82" fmla="*/ 312 w 512"/>
              <a:gd name="T83" fmla="*/ 332 h 512"/>
              <a:gd name="T84" fmla="*/ 322 w 512"/>
              <a:gd name="T85" fmla="*/ 325 h 512"/>
              <a:gd name="T86" fmla="*/ 337 w 512"/>
              <a:gd name="T87" fmla="*/ 285 h 512"/>
              <a:gd name="T88" fmla="*/ 334 w 512"/>
              <a:gd name="T89" fmla="*/ 273 h 512"/>
              <a:gd name="T90" fmla="*/ 314 w 512"/>
              <a:gd name="T91" fmla="*/ 257 h 512"/>
              <a:gd name="T92" fmla="*/ 344 w 512"/>
              <a:gd name="T93" fmla="*/ 178 h 512"/>
              <a:gd name="T94" fmla="*/ 354 w 512"/>
              <a:gd name="T95" fmla="*/ 174 h 512"/>
              <a:gd name="T96" fmla="*/ 359 w 512"/>
              <a:gd name="T97" fmla="*/ 168 h 512"/>
              <a:gd name="T98" fmla="*/ 367 w 512"/>
              <a:gd name="T99" fmla="*/ 148 h 512"/>
              <a:gd name="T100" fmla="*/ 361 w 512"/>
              <a:gd name="T101" fmla="*/ 134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2" h="512">
                <a:moveTo>
                  <a:pt x="264" y="120"/>
                </a:moveTo>
                <a:cubicBezTo>
                  <a:pt x="343" y="151"/>
                  <a:pt x="343" y="151"/>
                  <a:pt x="343" y="151"/>
                </a:cubicBezTo>
                <a:cubicBezTo>
                  <a:pt x="341" y="156"/>
                  <a:pt x="341" y="156"/>
                  <a:pt x="341" y="156"/>
                </a:cubicBezTo>
                <a:cubicBezTo>
                  <a:pt x="331" y="161"/>
                  <a:pt x="331" y="161"/>
                  <a:pt x="331" y="161"/>
                </a:cubicBezTo>
                <a:cubicBezTo>
                  <a:pt x="329" y="162"/>
                  <a:pt x="327" y="164"/>
                  <a:pt x="326" y="167"/>
                </a:cubicBezTo>
                <a:cubicBezTo>
                  <a:pt x="291" y="256"/>
                  <a:pt x="291" y="256"/>
                  <a:pt x="291" y="256"/>
                </a:cubicBezTo>
                <a:cubicBezTo>
                  <a:pt x="290" y="261"/>
                  <a:pt x="291" y="266"/>
                  <a:pt x="294" y="268"/>
                </a:cubicBezTo>
                <a:cubicBezTo>
                  <a:pt x="315" y="285"/>
                  <a:pt x="315" y="285"/>
                  <a:pt x="315" y="285"/>
                </a:cubicBezTo>
                <a:cubicBezTo>
                  <a:pt x="306" y="308"/>
                  <a:pt x="306" y="308"/>
                  <a:pt x="306" y="308"/>
                </a:cubicBezTo>
                <a:cubicBezTo>
                  <a:pt x="186" y="262"/>
                  <a:pt x="186" y="262"/>
                  <a:pt x="186" y="262"/>
                </a:cubicBezTo>
                <a:cubicBezTo>
                  <a:pt x="195" y="239"/>
                  <a:pt x="195" y="239"/>
                  <a:pt x="195" y="239"/>
                </a:cubicBezTo>
                <a:cubicBezTo>
                  <a:pt x="221" y="240"/>
                  <a:pt x="221" y="240"/>
                  <a:pt x="221" y="240"/>
                </a:cubicBezTo>
                <a:cubicBezTo>
                  <a:pt x="226" y="241"/>
                  <a:pt x="230" y="238"/>
                  <a:pt x="232" y="233"/>
                </a:cubicBezTo>
                <a:cubicBezTo>
                  <a:pt x="266" y="144"/>
                  <a:pt x="266" y="144"/>
                  <a:pt x="266" y="144"/>
                </a:cubicBezTo>
                <a:cubicBezTo>
                  <a:pt x="267" y="141"/>
                  <a:pt x="267" y="138"/>
                  <a:pt x="266" y="136"/>
                </a:cubicBezTo>
                <a:cubicBezTo>
                  <a:pt x="261" y="126"/>
                  <a:pt x="261" y="126"/>
                  <a:pt x="261" y="126"/>
                </a:cubicBezTo>
                <a:lnTo>
                  <a:pt x="264" y="120"/>
                </a:ln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361" y="134"/>
                </a:moveTo>
                <a:cubicBezTo>
                  <a:pt x="261" y="96"/>
                  <a:pt x="261" y="96"/>
                  <a:pt x="261" y="96"/>
                </a:cubicBezTo>
                <a:cubicBezTo>
                  <a:pt x="256" y="94"/>
                  <a:pt x="250" y="97"/>
                  <a:pt x="247" y="102"/>
                </a:cubicBezTo>
                <a:cubicBezTo>
                  <a:pt x="240" y="122"/>
                  <a:pt x="240" y="122"/>
                  <a:pt x="240" y="122"/>
                </a:cubicBezTo>
                <a:cubicBezTo>
                  <a:pt x="239" y="125"/>
                  <a:pt x="239" y="128"/>
                  <a:pt x="240" y="131"/>
                </a:cubicBezTo>
                <a:cubicBezTo>
                  <a:pt x="244" y="140"/>
                  <a:pt x="244" y="140"/>
                  <a:pt x="244" y="140"/>
                </a:cubicBezTo>
                <a:cubicBezTo>
                  <a:pt x="214" y="219"/>
                  <a:pt x="214" y="219"/>
                  <a:pt x="214" y="219"/>
                </a:cubicBezTo>
                <a:cubicBezTo>
                  <a:pt x="188" y="218"/>
                  <a:pt x="188" y="218"/>
                  <a:pt x="188" y="218"/>
                </a:cubicBezTo>
                <a:cubicBezTo>
                  <a:pt x="184" y="217"/>
                  <a:pt x="180" y="220"/>
                  <a:pt x="178" y="224"/>
                </a:cubicBezTo>
                <a:cubicBezTo>
                  <a:pt x="163" y="264"/>
                  <a:pt x="163" y="264"/>
                  <a:pt x="163" y="264"/>
                </a:cubicBezTo>
                <a:cubicBezTo>
                  <a:pt x="162" y="267"/>
                  <a:pt x="162" y="270"/>
                  <a:pt x="163" y="272"/>
                </a:cubicBezTo>
                <a:cubicBezTo>
                  <a:pt x="164" y="275"/>
                  <a:pt x="166" y="277"/>
                  <a:pt x="169" y="278"/>
                </a:cubicBezTo>
                <a:cubicBezTo>
                  <a:pt x="229" y="301"/>
                  <a:pt x="229" y="301"/>
                  <a:pt x="229" y="301"/>
                </a:cubicBezTo>
                <a:cubicBezTo>
                  <a:pt x="194" y="391"/>
                  <a:pt x="194" y="391"/>
                  <a:pt x="194" y="391"/>
                </a:cubicBezTo>
                <a:cubicBezTo>
                  <a:pt x="192" y="396"/>
                  <a:pt x="195" y="402"/>
                  <a:pt x="200" y="404"/>
                </a:cubicBezTo>
                <a:cubicBezTo>
                  <a:pt x="202" y="405"/>
                  <a:pt x="203" y="405"/>
                  <a:pt x="204" y="405"/>
                </a:cubicBezTo>
                <a:cubicBezTo>
                  <a:pt x="208" y="405"/>
                  <a:pt x="212" y="402"/>
                  <a:pt x="214" y="398"/>
                </a:cubicBezTo>
                <a:cubicBezTo>
                  <a:pt x="248" y="308"/>
                  <a:pt x="248" y="308"/>
                  <a:pt x="248" y="308"/>
                </a:cubicBezTo>
                <a:cubicBezTo>
                  <a:pt x="308" y="331"/>
                  <a:pt x="308" y="331"/>
                  <a:pt x="308" y="331"/>
                </a:cubicBezTo>
                <a:cubicBezTo>
                  <a:pt x="309" y="332"/>
                  <a:pt x="311" y="332"/>
                  <a:pt x="312" y="332"/>
                </a:cubicBezTo>
                <a:cubicBezTo>
                  <a:pt x="316" y="332"/>
                  <a:pt x="320" y="329"/>
                  <a:pt x="322" y="325"/>
                </a:cubicBezTo>
                <a:cubicBezTo>
                  <a:pt x="337" y="285"/>
                  <a:pt x="337" y="285"/>
                  <a:pt x="337" y="285"/>
                </a:cubicBezTo>
                <a:cubicBezTo>
                  <a:pt x="339" y="281"/>
                  <a:pt x="338" y="276"/>
                  <a:pt x="334" y="273"/>
                </a:cubicBezTo>
                <a:cubicBezTo>
                  <a:pt x="314" y="257"/>
                  <a:pt x="314" y="257"/>
                  <a:pt x="314" y="257"/>
                </a:cubicBezTo>
                <a:cubicBezTo>
                  <a:pt x="344" y="178"/>
                  <a:pt x="344" y="178"/>
                  <a:pt x="344" y="178"/>
                </a:cubicBezTo>
                <a:cubicBezTo>
                  <a:pt x="354" y="174"/>
                  <a:pt x="354" y="174"/>
                  <a:pt x="354" y="174"/>
                </a:cubicBezTo>
                <a:cubicBezTo>
                  <a:pt x="356" y="173"/>
                  <a:pt x="358" y="171"/>
                  <a:pt x="359" y="168"/>
                </a:cubicBezTo>
                <a:cubicBezTo>
                  <a:pt x="367" y="148"/>
                  <a:pt x="367" y="148"/>
                  <a:pt x="367" y="148"/>
                </a:cubicBezTo>
                <a:cubicBezTo>
                  <a:pt x="369" y="143"/>
                  <a:pt x="366" y="137"/>
                  <a:pt x="361" y="134"/>
                </a:cubicBezTo>
                <a:close/>
              </a:path>
            </a:pathLst>
          </a:custGeom>
          <a:solidFill>
            <a:schemeClr val="tx2">
              <a:lumMod val="90000"/>
              <a:lumOff val="10000"/>
            </a:schemeClr>
          </a:solidFill>
          <a:ln>
            <a:noFill/>
          </a:ln>
        </p:spPr>
        <p:txBody>
          <a:bodyPr vert="horz" wrap="square" lIns="91440" tIns="45720" rIns="91440" bIns="45720" numCol="1" anchor="t" anchorCtr="0" compatLnSpc="1">
            <a:prstTxWarp prst="textNoShape">
              <a:avLst/>
            </a:prstTxWarp>
          </a:bodyPr>
          <a:lstStyle/>
          <a:p>
            <a:endParaRPr lang="en-GB"/>
          </a:p>
        </p:txBody>
      </p:sp>
      <p:pic>
        <p:nvPicPr>
          <p:cNvPr id="12" name="Picture 11" descr="MassHealth Federal Updates and Impact landing page.">
            <a:extLst>
              <a:ext uri="{FF2B5EF4-FFF2-40B4-BE49-F238E27FC236}">
                <a16:creationId xmlns:a16="http://schemas.microsoft.com/office/drawing/2014/main" id="{6C61CCD0-5C36-D9F7-CE0D-5769D1A89986}"/>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7878146" y="1391509"/>
            <a:ext cx="3924915" cy="1702760"/>
          </a:xfrm>
          <a:prstGeom prst="rect">
            <a:avLst/>
          </a:prstGeom>
          <a:ln>
            <a:solidFill>
              <a:schemeClr val="bg1">
                <a:lumMod val="75000"/>
              </a:schemeClr>
            </a:solidFill>
          </a:ln>
          <a:effectLst>
            <a:outerShdw blurRad="50800" dist="38100" dir="2700000" algn="tl" rotWithShape="0">
              <a:prstClr val="black">
                <a:alpha val="40000"/>
              </a:prstClr>
            </a:outerShdw>
          </a:effectLst>
        </p:spPr>
      </p:pic>
      <p:pic>
        <p:nvPicPr>
          <p:cNvPr id="9" name="Picture 2" descr="QR code directing to mass.gov/masshealth-federal-updates-and-impact.">
            <a:extLst>
              <a:ext uri="{FF2B5EF4-FFF2-40B4-BE49-F238E27FC236}">
                <a16:creationId xmlns:a16="http://schemas.microsoft.com/office/drawing/2014/main" id="{CD0EAC19-D04F-F91D-C532-64079017AB4C}"/>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a:fillRect/>
          </a:stretch>
        </p:blipFill>
        <p:spPr bwMode="auto">
          <a:xfrm>
            <a:off x="8826378" y="3187609"/>
            <a:ext cx="1905259" cy="1598037"/>
          </a:xfrm>
          <a:prstGeom prst="rect">
            <a:avLst/>
          </a:prstGeom>
          <a:noFill/>
          <a:extLst>
            <a:ext uri="{909E8E84-426E-40DD-AFC4-6F175D3DCCD1}">
              <a14:hiddenFill xmlns:a14="http://schemas.microsoft.com/office/drawing/2010/main">
                <a:solidFill>
                  <a:srgbClr val="FFFFFF"/>
                </a:solidFill>
              </a14:hiddenFill>
            </a:ext>
          </a:extLst>
        </p:spPr>
      </p:pic>
      <p:sp>
        <p:nvSpPr>
          <p:cNvPr id="43" name="Rectangle 42">
            <a:extLst>
              <a:ext uri="{FF2B5EF4-FFF2-40B4-BE49-F238E27FC236}">
                <a16:creationId xmlns:a16="http://schemas.microsoft.com/office/drawing/2014/main" id="{9B4BE280-AABE-29E4-FFEE-58881C344A17}"/>
              </a:ext>
              <a:ext uri="{C183D7F6-B498-43B3-948B-1728B52AA6E4}">
                <adec:decorative xmlns:adec="http://schemas.microsoft.com/office/drawing/2017/decorative" val="1"/>
              </a:ext>
            </a:extLst>
          </p:cNvPr>
          <p:cNvSpPr/>
          <p:nvPr/>
        </p:nvSpPr>
        <p:spPr>
          <a:xfrm>
            <a:off x="7901843" y="4933115"/>
            <a:ext cx="3924911" cy="1275762"/>
          </a:xfrm>
          <a:prstGeom prst="rect">
            <a:avLst/>
          </a:prstGeom>
          <a:solidFill>
            <a:schemeClr val="tx2">
              <a:lumMod val="10000"/>
              <a:lumOff val="90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73200BF0-0BF5-0413-1E60-7A93AB93072B}"/>
              </a:ext>
            </a:extLst>
          </p:cNvPr>
          <p:cNvSpPr txBox="1"/>
          <p:nvPr/>
        </p:nvSpPr>
        <p:spPr>
          <a:xfrm>
            <a:off x="7972531" y="5032387"/>
            <a:ext cx="3717107" cy="923330"/>
          </a:xfrm>
          <a:prstGeom prst="rect">
            <a:avLst/>
          </a:prstGeom>
          <a:noFill/>
        </p:spPr>
        <p:txBody>
          <a:bodyPr wrap="square" rtlCol="0">
            <a:spAutoFit/>
          </a:bodyPr>
          <a:lstStyle/>
          <a:p>
            <a:pPr algn="ctr">
              <a:defRPr/>
            </a:pPr>
            <a:r>
              <a:rPr kumimoji="0" lang="en-US" sz="1800" b="1"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More information is available at </a:t>
            </a:r>
            <a:r>
              <a:rPr lang="en-US" sz="1800" b="1" dirty="0">
                <a:solidFill>
                  <a:srgbClr val="000000"/>
                </a:solidFill>
                <a:latin typeface="Arial" panose="020B0604020202020204" pitchFamily="34" charset="0"/>
                <a:cs typeface="Arial" panose="020B0604020202020204" pitchFamily="34" charset="0"/>
                <a:hlinkClick r:id="rId5"/>
              </a:rPr>
              <a:t>MassHealth Federal Updates and Impact | Mass.gov</a:t>
            </a:r>
            <a:endParaRPr lang="en-US" sz="1800" b="1" dirty="0">
              <a:solidFill>
                <a:srgbClr val="000000"/>
              </a:solidFill>
              <a:latin typeface="Arial" panose="020B0604020202020204" pitchFamily="34" charset="0"/>
              <a:cs typeface="Arial" panose="020B0604020202020204" pitchFamily="34" charset="0"/>
            </a:endParaRPr>
          </a:p>
        </p:txBody>
      </p:sp>
      <p:cxnSp>
        <p:nvCxnSpPr>
          <p:cNvPr id="14" name="Straight Connector 13">
            <a:extLst>
              <a:ext uri="{FF2B5EF4-FFF2-40B4-BE49-F238E27FC236}">
                <a16:creationId xmlns:a16="http://schemas.microsoft.com/office/drawing/2014/main" id="{03408965-2F59-F0A0-61B9-471AD6E9A56B}"/>
              </a:ext>
              <a:ext uri="{C183D7F6-B498-43B3-948B-1728B52AA6E4}">
                <adec:decorative xmlns:adec="http://schemas.microsoft.com/office/drawing/2017/decorative" val="1"/>
              </a:ext>
            </a:extLst>
          </p:cNvPr>
          <p:cNvCxnSpPr/>
          <p:nvPr/>
        </p:nvCxnSpPr>
        <p:spPr>
          <a:xfrm>
            <a:off x="7515073" y="1093729"/>
            <a:ext cx="0" cy="4922648"/>
          </a:xfrm>
          <a:prstGeom prst="line">
            <a:avLst/>
          </a:prstGeom>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4E70B0FE-5916-7FA8-A00D-A8469EA6E4B2}"/>
              </a:ext>
              <a:ext uri="{C183D7F6-B498-43B3-948B-1728B52AA6E4}">
                <adec:decorative xmlns:adec="http://schemas.microsoft.com/office/drawing/2017/decorative" val="1"/>
              </a:ext>
            </a:extLst>
          </p:cNvPr>
          <p:cNvSpPr>
            <a:spLocks noGrp="1"/>
          </p:cNvSpPr>
          <p:nvPr>
            <p:ph type="sldNum" sz="quarter" idx="13"/>
          </p:nvPr>
        </p:nvSpPr>
        <p:spPr/>
        <p:txBody>
          <a:bodyPr/>
          <a:lstStyle/>
          <a:p>
            <a:pPr>
              <a:defRPr/>
            </a:pPr>
            <a:fld id="{B543FC28-71BB-4923-9EC4-7D01669BF51C}" type="slidenum">
              <a:rPr lang="en-US" smtClean="0"/>
              <a:pPr>
                <a:defRPr/>
              </a:pPr>
              <a:t>26</a:t>
            </a:fld>
            <a:endParaRPr lang="en-US"/>
          </a:p>
        </p:txBody>
      </p:sp>
    </p:spTree>
    <p:extLst>
      <p:ext uri="{BB962C8B-B14F-4D97-AF65-F5344CB8AC3E}">
        <p14:creationId xmlns:p14="http://schemas.microsoft.com/office/powerpoint/2010/main" val="24568936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6067C-6D19-2770-F118-460730B3338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6E61C0D-7E35-E457-4B6E-F71ADAD8D31D}"/>
              </a:ext>
            </a:extLst>
          </p:cNvPr>
          <p:cNvSpPr>
            <a:spLocks noGrp="1"/>
          </p:cNvSpPr>
          <p:nvPr>
            <p:ph type="title"/>
          </p:nvPr>
        </p:nvSpPr>
        <p:spPr>
          <a:xfrm>
            <a:off x="1888958" y="2445561"/>
            <a:ext cx="8018282" cy="2816352"/>
          </a:xfrm>
        </p:spPr>
        <p:txBody>
          <a:bodyPr/>
          <a:lstStyle/>
          <a:p>
            <a:pPr algn="ctr"/>
            <a:r>
              <a:rPr lang="en-US" sz="3200" dirty="0"/>
              <a:t>Health Connector Enrollment</a:t>
            </a:r>
            <a:r>
              <a:rPr lang="en-US" sz="3200" spc="-95" dirty="0"/>
              <a:t> </a:t>
            </a:r>
            <a:r>
              <a:rPr lang="en-US" sz="3200" spc="-10" dirty="0"/>
              <a:t>2027: </a:t>
            </a:r>
            <a:r>
              <a:rPr lang="en-US" sz="3200" dirty="0"/>
              <a:t>Federal</a:t>
            </a:r>
            <a:r>
              <a:rPr lang="en-US" sz="3200" spc="-45" dirty="0"/>
              <a:t> </a:t>
            </a:r>
            <a:r>
              <a:rPr lang="en-US" sz="3200" dirty="0"/>
              <a:t>Changes</a:t>
            </a:r>
            <a:r>
              <a:rPr lang="en-US" sz="3200" spc="-80" dirty="0"/>
              <a:t> </a:t>
            </a:r>
            <a:r>
              <a:rPr lang="en-US" sz="3200" dirty="0"/>
              <a:t>&amp;</a:t>
            </a:r>
            <a:r>
              <a:rPr lang="en-US" sz="3200" spc="165" dirty="0"/>
              <a:t> </a:t>
            </a:r>
            <a:r>
              <a:rPr lang="en-US" sz="3200" dirty="0"/>
              <a:t>Community</a:t>
            </a:r>
            <a:r>
              <a:rPr lang="en-US" sz="3200" spc="-75" dirty="0"/>
              <a:t> </a:t>
            </a:r>
            <a:r>
              <a:rPr lang="en-US" sz="3200" spc="-10" dirty="0"/>
              <a:t>Impacts </a:t>
            </a:r>
            <a:br>
              <a:rPr lang="en-US" sz="3200" spc="-10" dirty="0"/>
            </a:br>
            <a:br>
              <a:rPr lang="en-US" spc="-10" dirty="0"/>
            </a:br>
            <a:r>
              <a:rPr lang="en-US" sz="2400" spc="-10" dirty="0"/>
              <a:t>Presented by </a:t>
            </a:r>
            <a:r>
              <a:rPr lang="en-US" sz="2400" b="0" spc="-10" dirty="0"/>
              <a:t>– </a:t>
            </a:r>
            <a:r>
              <a:rPr lang="en-US" sz="2400" b="0" dirty="0"/>
              <a:t>Niki Conte Director of Outreach and Education, Massachusetts Health Connector</a:t>
            </a:r>
            <a:br>
              <a:rPr lang="en-US" b="0" spc="-10" dirty="0">
                <a:solidFill>
                  <a:prstClr val="black"/>
                </a:solidFill>
              </a:rPr>
            </a:br>
            <a:br>
              <a:rPr lang="en-US" sz="3200" dirty="0">
                <a:latin typeface="Calibri" panose="020F0502020204030204" pitchFamily="34" charset="0"/>
                <a:ea typeface="Calibri" panose="020F0502020204030204" pitchFamily="34" charset="0"/>
                <a:cs typeface="Calibri" panose="020F0502020204030204" pitchFamily="34" charset="0"/>
              </a:rPr>
            </a:br>
            <a:endParaRPr lang="en-US" sz="3200" dirty="0">
              <a:latin typeface="Calibri" panose="020F0502020204030204" pitchFamily="34" charset="0"/>
              <a:ea typeface="Calibri" panose="020F0502020204030204" pitchFamily="34" charset="0"/>
              <a:cs typeface="Calibri" panose="020F0502020204030204" pitchFamily="34" charset="0"/>
            </a:endParaRPr>
          </a:p>
        </p:txBody>
      </p:sp>
      <p:sp>
        <p:nvSpPr>
          <p:cNvPr id="2" name="Slide Number Placeholder 1">
            <a:extLst>
              <a:ext uri="{FF2B5EF4-FFF2-40B4-BE49-F238E27FC236}">
                <a16:creationId xmlns:a16="http://schemas.microsoft.com/office/drawing/2014/main" id="{B5EAB09D-9A77-2C90-9414-726C31DC119B}"/>
              </a:ext>
              <a:ext uri="{C183D7F6-B498-43B3-948B-1728B52AA6E4}">
                <adec:decorative xmlns:adec="http://schemas.microsoft.com/office/drawing/2017/decorative" val="1"/>
              </a:ext>
            </a:extLst>
          </p:cNvPr>
          <p:cNvSpPr>
            <a:spLocks noGrp="1"/>
          </p:cNvSpPr>
          <p:nvPr>
            <p:ph type="sldNum" sz="quarter" idx="12"/>
          </p:nvPr>
        </p:nvSpPr>
        <p:spPr/>
        <p:txBody>
          <a:bodyPr/>
          <a:lstStyle/>
          <a:p>
            <a:pPr defTabSz="457200" fontAlgn="auto">
              <a:spcBef>
                <a:spcPts val="0"/>
              </a:spcBef>
              <a:spcAft>
                <a:spcPts val="0"/>
              </a:spcAft>
              <a:defRPr/>
            </a:pPr>
            <a:fld id="{B543FC28-71BB-4923-9EC4-7D01669BF51C}" type="slidenum">
              <a:rPr lang="en-US" b="0">
                <a:latin typeface="Calibri"/>
                <a:ea typeface="+mn-ea"/>
                <a:cs typeface="+mn-cs"/>
              </a:rPr>
              <a:pPr defTabSz="457200" fontAlgn="auto">
                <a:spcBef>
                  <a:spcPts val="0"/>
                </a:spcBef>
                <a:spcAft>
                  <a:spcPts val="0"/>
                </a:spcAft>
                <a:defRPr/>
              </a:pPr>
              <a:t>27</a:t>
            </a:fld>
            <a:endParaRPr lang="en-US" b="0">
              <a:latin typeface="Calibri"/>
              <a:ea typeface="+mn-ea"/>
              <a:cs typeface="+mn-cs"/>
            </a:endParaRPr>
          </a:p>
        </p:txBody>
      </p:sp>
    </p:spTree>
    <p:extLst>
      <p:ext uri="{BB962C8B-B14F-4D97-AF65-F5344CB8AC3E}">
        <p14:creationId xmlns:p14="http://schemas.microsoft.com/office/powerpoint/2010/main" val="35645392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9CFFEB4-9FA6-BABB-D64C-627F6DE7C407}"/>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9127646D-F523-1BBD-6908-B216A5FB049E}"/>
              </a:ext>
              <a:ext uri="{C183D7F6-B498-43B3-948B-1728B52AA6E4}">
                <adec:decorative xmlns:adec="http://schemas.microsoft.com/office/drawing/2017/decorative" val="1"/>
              </a:ext>
            </a:extLst>
          </p:cNvPr>
          <p:cNvGrpSpPr/>
          <p:nvPr/>
        </p:nvGrpSpPr>
        <p:grpSpPr>
          <a:xfrm>
            <a:off x="34564" y="0"/>
            <a:ext cx="12192000" cy="6858000"/>
            <a:chOff x="0" y="0"/>
            <a:chExt cx="12192000" cy="6858000"/>
          </a:xfrm>
        </p:grpSpPr>
        <p:sp>
          <p:nvSpPr>
            <p:cNvPr id="3" name="object 3">
              <a:extLst>
                <a:ext uri="{FF2B5EF4-FFF2-40B4-BE49-F238E27FC236}">
                  <a16:creationId xmlns:a16="http://schemas.microsoft.com/office/drawing/2014/main" id="{9A5B2B4D-C914-E015-FA67-8829BC66C970}"/>
                </a:ext>
              </a:extLst>
            </p:cNvPr>
            <p:cNvSpPr/>
            <p:nvPr/>
          </p:nvSpPr>
          <p:spPr>
            <a:xfrm>
              <a:off x="0" y="0"/>
              <a:ext cx="10755630" cy="6858000"/>
            </a:xfrm>
            <a:custGeom>
              <a:avLst/>
              <a:gdLst/>
              <a:ahLst/>
              <a:cxnLst/>
              <a:rect l="l" t="t" r="r" b="b"/>
              <a:pathLst>
                <a:path w="10755630" h="6858000">
                  <a:moveTo>
                    <a:pt x="10755122" y="0"/>
                  </a:moveTo>
                  <a:lnTo>
                    <a:pt x="0" y="0"/>
                  </a:lnTo>
                  <a:lnTo>
                    <a:pt x="0" y="6858000"/>
                  </a:lnTo>
                  <a:lnTo>
                    <a:pt x="10755122" y="6858000"/>
                  </a:lnTo>
                  <a:lnTo>
                    <a:pt x="10755122" y="0"/>
                  </a:lnTo>
                  <a:close/>
                </a:path>
              </a:pathLst>
            </a:custGeom>
            <a:solidFill>
              <a:srgbClr val="00639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 name="object 4">
              <a:extLst>
                <a:ext uri="{FF2B5EF4-FFF2-40B4-BE49-F238E27FC236}">
                  <a16:creationId xmlns:a16="http://schemas.microsoft.com/office/drawing/2014/main" id="{5B89D058-C166-10B8-70CF-5A1385A844AA}"/>
                </a:ext>
              </a:extLst>
            </p:cNvPr>
            <p:cNvSpPr/>
            <p:nvPr/>
          </p:nvSpPr>
          <p:spPr>
            <a:xfrm>
              <a:off x="10755121" y="0"/>
              <a:ext cx="713740" cy="6858000"/>
            </a:xfrm>
            <a:custGeom>
              <a:avLst/>
              <a:gdLst/>
              <a:ahLst/>
              <a:cxnLst/>
              <a:rect l="l" t="t" r="r" b="b"/>
              <a:pathLst>
                <a:path w="713740" h="6858000">
                  <a:moveTo>
                    <a:pt x="713435" y="0"/>
                  </a:moveTo>
                  <a:lnTo>
                    <a:pt x="0" y="0"/>
                  </a:lnTo>
                  <a:lnTo>
                    <a:pt x="0" y="6858000"/>
                  </a:lnTo>
                  <a:lnTo>
                    <a:pt x="713435" y="6858000"/>
                  </a:lnTo>
                  <a:lnTo>
                    <a:pt x="713435" y="0"/>
                  </a:lnTo>
                  <a:close/>
                </a:path>
              </a:pathLst>
            </a:custGeom>
            <a:solidFill>
              <a:srgbClr val="006392">
                <a:alpha val="74900"/>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a:extLst>
                <a:ext uri="{FF2B5EF4-FFF2-40B4-BE49-F238E27FC236}">
                  <a16:creationId xmlns:a16="http://schemas.microsoft.com/office/drawing/2014/main" id="{7F81CDD9-8271-48F5-EDDD-A2FE07859953}"/>
                </a:ext>
              </a:extLst>
            </p:cNvPr>
            <p:cNvSpPr/>
            <p:nvPr/>
          </p:nvSpPr>
          <p:spPr>
            <a:xfrm>
              <a:off x="11468481" y="0"/>
              <a:ext cx="422275" cy="6858000"/>
            </a:xfrm>
            <a:custGeom>
              <a:avLst/>
              <a:gdLst/>
              <a:ahLst/>
              <a:cxnLst/>
              <a:rect l="l" t="t" r="r" b="b"/>
              <a:pathLst>
                <a:path w="422275" h="6858000">
                  <a:moveTo>
                    <a:pt x="422033" y="0"/>
                  </a:moveTo>
                  <a:lnTo>
                    <a:pt x="0" y="0"/>
                  </a:lnTo>
                  <a:lnTo>
                    <a:pt x="0" y="6858000"/>
                  </a:lnTo>
                  <a:lnTo>
                    <a:pt x="422033" y="6858000"/>
                  </a:lnTo>
                  <a:lnTo>
                    <a:pt x="422033" y="0"/>
                  </a:lnTo>
                  <a:close/>
                </a:path>
              </a:pathLst>
            </a:custGeom>
            <a:solidFill>
              <a:srgbClr val="006392">
                <a:alpha val="50195"/>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 name="object 6">
              <a:extLst>
                <a:ext uri="{FF2B5EF4-FFF2-40B4-BE49-F238E27FC236}">
                  <a16:creationId xmlns:a16="http://schemas.microsoft.com/office/drawing/2014/main" id="{D3F004CC-3FED-2078-D5E9-690C85B713B9}"/>
                </a:ext>
              </a:extLst>
            </p:cNvPr>
            <p:cNvSpPr/>
            <p:nvPr/>
          </p:nvSpPr>
          <p:spPr>
            <a:xfrm>
              <a:off x="11890502" y="0"/>
              <a:ext cx="301625" cy="6858000"/>
            </a:xfrm>
            <a:custGeom>
              <a:avLst/>
              <a:gdLst/>
              <a:ahLst/>
              <a:cxnLst/>
              <a:rect l="l" t="t" r="r" b="b"/>
              <a:pathLst>
                <a:path w="301625" h="6858000">
                  <a:moveTo>
                    <a:pt x="301447" y="0"/>
                  </a:moveTo>
                  <a:lnTo>
                    <a:pt x="0" y="0"/>
                  </a:lnTo>
                  <a:lnTo>
                    <a:pt x="0" y="6858000"/>
                  </a:lnTo>
                  <a:lnTo>
                    <a:pt x="301447" y="6858000"/>
                  </a:lnTo>
                  <a:lnTo>
                    <a:pt x="301447" y="0"/>
                  </a:lnTo>
                  <a:close/>
                </a:path>
              </a:pathLst>
            </a:custGeom>
            <a:solidFill>
              <a:srgbClr val="006392">
                <a:alpha val="25097"/>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7" name="object 7">
              <a:extLst>
                <a:ext uri="{FF2B5EF4-FFF2-40B4-BE49-F238E27FC236}">
                  <a16:creationId xmlns:a16="http://schemas.microsoft.com/office/drawing/2014/main" id="{D386B199-7FEB-7931-2538-133ABFDCC039}"/>
                </a:ext>
              </a:extLst>
            </p:cNvPr>
            <p:cNvSpPr/>
            <p:nvPr/>
          </p:nvSpPr>
          <p:spPr>
            <a:xfrm>
              <a:off x="831850" y="864108"/>
              <a:ext cx="1339850" cy="0"/>
            </a:xfrm>
            <a:custGeom>
              <a:avLst/>
              <a:gdLst/>
              <a:ahLst/>
              <a:cxnLst/>
              <a:rect l="l" t="t" r="r" b="b"/>
              <a:pathLst>
                <a:path w="1339850">
                  <a:moveTo>
                    <a:pt x="0" y="0"/>
                  </a:moveTo>
                  <a:lnTo>
                    <a:pt x="1339723" y="0"/>
                  </a:lnTo>
                </a:path>
              </a:pathLst>
            </a:custGeom>
            <a:ln w="3810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a:extLst>
                <a:ext uri="{FF2B5EF4-FFF2-40B4-BE49-F238E27FC236}">
                  <a16:creationId xmlns:a16="http://schemas.microsoft.com/office/drawing/2014/main" id="{51DBA263-587B-D61B-C202-6F90BD8FD5EB}"/>
                </a:ext>
              </a:extLst>
            </p:cNvPr>
            <p:cNvSpPr/>
            <p:nvPr/>
          </p:nvSpPr>
          <p:spPr>
            <a:xfrm>
              <a:off x="1456626" y="5736704"/>
              <a:ext cx="859790" cy="267970"/>
            </a:xfrm>
            <a:custGeom>
              <a:avLst/>
              <a:gdLst/>
              <a:ahLst/>
              <a:cxnLst/>
              <a:rect l="l" t="t" r="r" b="b"/>
              <a:pathLst>
                <a:path w="859789" h="267970">
                  <a:moveTo>
                    <a:pt x="55486" y="1193"/>
                  </a:moveTo>
                  <a:lnTo>
                    <a:pt x="55206" y="876"/>
                  </a:lnTo>
                  <a:lnTo>
                    <a:pt x="44310" y="876"/>
                  </a:lnTo>
                  <a:lnTo>
                    <a:pt x="44030" y="1193"/>
                  </a:lnTo>
                  <a:lnTo>
                    <a:pt x="43713" y="1803"/>
                  </a:lnTo>
                  <a:lnTo>
                    <a:pt x="29552" y="33604"/>
                  </a:lnTo>
                  <a:lnTo>
                    <a:pt x="29235" y="33604"/>
                  </a:lnTo>
                  <a:lnTo>
                    <a:pt x="14478" y="1193"/>
                  </a:lnTo>
                  <a:lnTo>
                    <a:pt x="14147" y="876"/>
                  </a:lnTo>
                  <a:lnTo>
                    <a:pt x="3009" y="876"/>
                  </a:lnTo>
                  <a:lnTo>
                    <a:pt x="2692" y="1193"/>
                  </a:lnTo>
                  <a:lnTo>
                    <a:pt x="2692" y="1803"/>
                  </a:lnTo>
                  <a:lnTo>
                    <a:pt x="2692" y="56718"/>
                  </a:lnTo>
                  <a:lnTo>
                    <a:pt x="3009" y="56997"/>
                  </a:lnTo>
                  <a:lnTo>
                    <a:pt x="13550" y="56997"/>
                  </a:lnTo>
                  <a:lnTo>
                    <a:pt x="13868" y="56718"/>
                  </a:lnTo>
                  <a:lnTo>
                    <a:pt x="13868" y="24320"/>
                  </a:lnTo>
                  <a:lnTo>
                    <a:pt x="14147" y="24320"/>
                  </a:lnTo>
                  <a:lnTo>
                    <a:pt x="25006" y="48920"/>
                  </a:lnTo>
                  <a:lnTo>
                    <a:pt x="25615" y="49199"/>
                  </a:lnTo>
                  <a:lnTo>
                    <a:pt x="32854" y="49199"/>
                  </a:lnTo>
                  <a:lnTo>
                    <a:pt x="33172" y="48920"/>
                  </a:lnTo>
                  <a:lnTo>
                    <a:pt x="44030" y="24320"/>
                  </a:lnTo>
                  <a:lnTo>
                    <a:pt x="44310" y="24320"/>
                  </a:lnTo>
                  <a:lnTo>
                    <a:pt x="44310" y="56718"/>
                  </a:lnTo>
                  <a:lnTo>
                    <a:pt x="44919" y="56997"/>
                  </a:lnTo>
                  <a:lnTo>
                    <a:pt x="55206" y="56997"/>
                  </a:lnTo>
                  <a:lnTo>
                    <a:pt x="55486" y="56718"/>
                  </a:lnTo>
                  <a:lnTo>
                    <a:pt x="55486" y="1193"/>
                  </a:lnTo>
                  <a:close/>
                </a:path>
                <a:path w="859789" h="267970">
                  <a:moveTo>
                    <a:pt x="130289" y="56121"/>
                  </a:moveTo>
                  <a:lnTo>
                    <a:pt x="126771" y="46202"/>
                  </a:lnTo>
                  <a:lnTo>
                    <a:pt x="123139" y="36004"/>
                  </a:lnTo>
                  <a:lnTo>
                    <a:pt x="116103" y="16205"/>
                  </a:lnTo>
                  <a:lnTo>
                    <a:pt x="110985" y="1803"/>
                  </a:lnTo>
                  <a:lnTo>
                    <a:pt x="110985" y="36004"/>
                  </a:lnTo>
                  <a:lnTo>
                    <a:pt x="98044" y="36004"/>
                  </a:lnTo>
                  <a:lnTo>
                    <a:pt x="104355" y="16205"/>
                  </a:lnTo>
                  <a:lnTo>
                    <a:pt x="104673" y="16205"/>
                  </a:lnTo>
                  <a:lnTo>
                    <a:pt x="110985" y="36004"/>
                  </a:lnTo>
                  <a:lnTo>
                    <a:pt x="110985" y="1803"/>
                  </a:lnTo>
                  <a:lnTo>
                    <a:pt x="110985" y="1193"/>
                  </a:lnTo>
                  <a:lnTo>
                    <a:pt x="110388" y="876"/>
                  </a:lnTo>
                  <a:lnTo>
                    <a:pt x="98920" y="876"/>
                  </a:lnTo>
                  <a:lnTo>
                    <a:pt x="98640" y="1193"/>
                  </a:lnTo>
                  <a:lnTo>
                    <a:pt x="98323" y="1803"/>
                  </a:lnTo>
                  <a:lnTo>
                    <a:pt x="78740" y="56121"/>
                  </a:lnTo>
                  <a:lnTo>
                    <a:pt x="78740" y="56997"/>
                  </a:lnTo>
                  <a:lnTo>
                    <a:pt x="90805" y="56997"/>
                  </a:lnTo>
                  <a:lnTo>
                    <a:pt x="91401" y="56718"/>
                  </a:lnTo>
                  <a:lnTo>
                    <a:pt x="91401" y="56121"/>
                  </a:lnTo>
                  <a:lnTo>
                    <a:pt x="94703" y="46202"/>
                  </a:lnTo>
                  <a:lnTo>
                    <a:pt x="114604" y="46202"/>
                  </a:lnTo>
                  <a:lnTo>
                    <a:pt x="117627" y="56121"/>
                  </a:lnTo>
                  <a:lnTo>
                    <a:pt x="117944" y="56718"/>
                  </a:lnTo>
                  <a:lnTo>
                    <a:pt x="118224" y="56997"/>
                  </a:lnTo>
                  <a:lnTo>
                    <a:pt x="130289" y="56997"/>
                  </a:lnTo>
                  <a:lnTo>
                    <a:pt x="130289" y="56121"/>
                  </a:lnTo>
                  <a:close/>
                </a:path>
                <a:path w="859789" h="267970">
                  <a:moveTo>
                    <a:pt x="132105" y="99415"/>
                  </a:moveTo>
                  <a:lnTo>
                    <a:pt x="131470" y="99415"/>
                  </a:lnTo>
                  <a:lnTo>
                    <a:pt x="131470" y="98145"/>
                  </a:lnTo>
                  <a:lnTo>
                    <a:pt x="96151" y="98145"/>
                  </a:lnTo>
                  <a:lnTo>
                    <a:pt x="96151" y="99415"/>
                  </a:lnTo>
                  <a:lnTo>
                    <a:pt x="95300" y="99415"/>
                  </a:lnTo>
                  <a:lnTo>
                    <a:pt x="95300" y="100685"/>
                  </a:lnTo>
                  <a:lnTo>
                    <a:pt x="95300" y="165277"/>
                  </a:lnTo>
                  <a:lnTo>
                    <a:pt x="95034" y="165277"/>
                  </a:lnTo>
                  <a:lnTo>
                    <a:pt x="95034" y="166547"/>
                  </a:lnTo>
                  <a:lnTo>
                    <a:pt x="37363" y="166547"/>
                  </a:lnTo>
                  <a:lnTo>
                    <a:pt x="37363" y="165277"/>
                  </a:lnTo>
                  <a:lnTo>
                    <a:pt x="36791" y="165277"/>
                  </a:lnTo>
                  <a:lnTo>
                    <a:pt x="36791" y="100685"/>
                  </a:lnTo>
                  <a:lnTo>
                    <a:pt x="36791" y="99415"/>
                  </a:lnTo>
                  <a:lnTo>
                    <a:pt x="36144" y="99415"/>
                  </a:lnTo>
                  <a:lnTo>
                    <a:pt x="36144" y="98145"/>
                  </a:lnTo>
                  <a:lnTo>
                    <a:pt x="850" y="98145"/>
                  </a:lnTo>
                  <a:lnTo>
                    <a:pt x="850" y="99415"/>
                  </a:lnTo>
                  <a:lnTo>
                    <a:pt x="0" y="99415"/>
                  </a:lnTo>
                  <a:lnTo>
                    <a:pt x="0" y="266611"/>
                  </a:lnTo>
                  <a:lnTo>
                    <a:pt x="622" y="266611"/>
                  </a:lnTo>
                  <a:lnTo>
                    <a:pt x="622" y="267881"/>
                  </a:lnTo>
                  <a:lnTo>
                    <a:pt x="36309" y="267881"/>
                  </a:lnTo>
                  <a:lnTo>
                    <a:pt x="36309" y="266611"/>
                  </a:lnTo>
                  <a:lnTo>
                    <a:pt x="36791" y="266611"/>
                  </a:lnTo>
                  <a:lnTo>
                    <a:pt x="36791" y="199478"/>
                  </a:lnTo>
                  <a:lnTo>
                    <a:pt x="37020" y="199478"/>
                  </a:lnTo>
                  <a:lnTo>
                    <a:pt x="37020" y="198221"/>
                  </a:lnTo>
                  <a:lnTo>
                    <a:pt x="95199" y="198221"/>
                  </a:lnTo>
                  <a:lnTo>
                    <a:pt x="95199" y="199478"/>
                  </a:lnTo>
                  <a:lnTo>
                    <a:pt x="95300" y="266611"/>
                  </a:lnTo>
                  <a:lnTo>
                    <a:pt x="95923" y="266611"/>
                  </a:lnTo>
                  <a:lnTo>
                    <a:pt x="95923" y="267881"/>
                  </a:lnTo>
                  <a:lnTo>
                    <a:pt x="131648" y="267881"/>
                  </a:lnTo>
                  <a:lnTo>
                    <a:pt x="131648" y="266611"/>
                  </a:lnTo>
                  <a:lnTo>
                    <a:pt x="132105" y="266611"/>
                  </a:lnTo>
                  <a:lnTo>
                    <a:pt x="132105" y="100685"/>
                  </a:lnTo>
                  <a:lnTo>
                    <a:pt x="132105" y="99415"/>
                  </a:lnTo>
                  <a:close/>
                </a:path>
                <a:path w="859789" h="267970">
                  <a:moveTo>
                    <a:pt x="194881" y="29997"/>
                  </a:moveTo>
                  <a:lnTo>
                    <a:pt x="188849" y="24599"/>
                  </a:lnTo>
                  <a:lnTo>
                    <a:pt x="177063" y="23126"/>
                  </a:lnTo>
                  <a:lnTo>
                    <a:pt x="174040" y="22796"/>
                  </a:lnTo>
                  <a:lnTo>
                    <a:pt x="167411" y="21602"/>
                  </a:lnTo>
                  <a:lnTo>
                    <a:pt x="165315" y="19799"/>
                  </a:lnTo>
                  <a:lnTo>
                    <a:pt x="165315" y="12915"/>
                  </a:lnTo>
                  <a:lnTo>
                    <a:pt x="167728" y="10198"/>
                  </a:lnTo>
                  <a:lnTo>
                    <a:pt x="177380" y="10198"/>
                  </a:lnTo>
                  <a:lnTo>
                    <a:pt x="181610" y="11722"/>
                  </a:lnTo>
                  <a:lnTo>
                    <a:pt x="186105" y="14719"/>
                  </a:lnTo>
                  <a:lnTo>
                    <a:pt x="186436" y="14998"/>
                  </a:lnTo>
                  <a:lnTo>
                    <a:pt x="187032" y="14401"/>
                  </a:lnTo>
                  <a:lnTo>
                    <a:pt x="192138" y="6883"/>
                  </a:lnTo>
                  <a:lnTo>
                    <a:pt x="192747" y="6273"/>
                  </a:lnTo>
                  <a:lnTo>
                    <a:pt x="192138" y="5676"/>
                  </a:lnTo>
                  <a:lnTo>
                    <a:pt x="187312" y="2082"/>
                  </a:lnTo>
                  <a:lnTo>
                    <a:pt x="180403" y="0"/>
                  </a:lnTo>
                  <a:lnTo>
                    <a:pt x="172834" y="0"/>
                  </a:lnTo>
                  <a:lnTo>
                    <a:pt x="164477" y="1193"/>
                  </a:lnTo>
                  <a:lnTo>
                    <a:pt x="158115" y="4572"/>
                  </a:lnTo>
                  <a:lnTo>
                    <a:pt x="154063" y="9867"/>
                  </a:lnTo>
                  <a:lnTo>
                    <a:pt x="152654" y="16802"/>
                  </a:lnTo>
                  <a:lnTo>
                    <a:pt x="152654" y="27000"/>
                  </a:lnTo>
                  <a:lnTo>
                    <a:pt x="159283" y="32397"/>
                  </a:lnTo>
                  <a:lnTo>
                    <a:pt x="170751" y="33921"/>
                  </a:lnTo>
                  <a:lnTo>
                    <a:pt x="173761" y="34201"/>
                  </a:lnTo>
                  <a:lnTo>
                    <a:pt x="180403" y="35115"/>
                  </a:lnTo>
                  <a:lnTo>
                    <a:pt x="182486" y="37198"/>
                  </a:lnTo>
                  <a:lnTo>
                    <a:pt x="182486" y="44716"/>
                  </a:lnTo>
                  <a:lnTo>
                    <a:pt x="179197" y="47396"/>
                  </a:lnTo>
                  <a:lnTo>
                    <a:pt x="167132" y="47396"/>
                  </a:lnTo>
                  <a:lnTo>
                    <a:pt x="161975" y="44399"/>
                  </a:lnTo>
                  <a:lnTo>
                    <a:pt x="158356" y="41402"/>
                  </a:lnTo>
                  <a:lnTo>
                    <a:pt x="157759" y="41122"/>
                  </a:lnTo>
                  <a:lnTo>
                    <a:pt x="157480" y="41122"/>
                  </a:lnTo>
                  <a:lnTo>
                    <a:pt x="157149" y="41719"/>
                  </a:lnTo>
                  <a:lnTo>
                    <a:pt x="150837" y="48920"/>
                  </a:lnTo>
                  <a:lnTo>
                    <a:pt x="150241" y="49199"/>
                  </a:lnTo>
                  <a:lnTo>
                    <a:pt x="150520" y="49796"/>
                  </a:lnTo>
                  <a:lnTo>
                    <a:pt x="150837" y="50126"/>
                  </a:lnTo>
                  <a:lnTo>
                    <a:pt x="155067" y="54317"/>
                  </a:lnTo>
                  <a:lnTo>
                    <a:pt x="163791" y="57924"/>
                  </a:lnTo>
                  <a:lnTo>
                    <a:pt x="172554" y="57924"/>
                  </a:lnTo>
                  <a:lnTo>
                    <a:pt x="182270" y="56591"/>
                  </a:lnTo>
                  <a:lnTo>
                    <a:pt x="189255" y="52882"/>
                  </a:lnTo>
                  <a:lnTo>
                    <a:pt x="193459" y="47269"/>
                  </a:lnTo>
                  <a:lnTo>
                    <a:pt x="194881" y="40208"/>
                  </a:lnTo>
                  <a:lnTo>
                    <a:pt x="194881" y="29997"/>
                  </a:lnTo>
                  <a:close/>
                </a:path>
                <a:path w="859789" h="267970">
                  <a:moveTo>
                    <a:pt x="261226" y="29997"/>
                  </a:moveTo>
                  <a:lnTo>
                    <a:pt x="255193" y="24599"/>
                  </a:lnTo>
                  <a:lnTo>
                    <a:pt x="243459" y="23126"/>
                  </a:lnTo>
                  <a:lnTo>
                    <a:pt x="240436" y="22796"/>
                  </a:lnTo>
                  <a:lnTo>
                    <a:pt x="233807" y="21602"/>
                  </a:lnTo>
                  <a:lnTo>
                    <a:pt x="231673" y="19799"/>
                  </a:lnTo>
                  <a:lnTo>
                    <a:pt x="231673" y="12915"/>
                  </a:lnTo>
                  <a:lnTo>
                    <a:pt x="234086" y="10198"/>
                  </a:lnTo>
                  <a:lnTo>
                    <a:pt x="243738" y="10198"/>
                  </a:lnTo>
                  <a:lnTo>
                    <a:pt x="247954" y="11722"/>
                  </a:lnTo>
                  <a:lnTo>
                    <a:pt x="252183" y="14719"/>
                  </a:lnTo>
                  <a:lnTo>
                    <a:pt x="252780" y="14998"/>
                  </a:lnTo>
                  <a:lnTo>
                    <a:pt x="253390" y="14401"/>
                  </a:lnTo>
                  <a:lnTo>
                    <a:pt x="258533" y="6883"/>
                  </a:lnTo>
                  <a:lnTo>
                    <a:pt x="259143" y="6273"/>
                  </a:lnTo>
                  <a:lnTo>
                    <a:pt x="258533" y="5676"/>
                  </a:lnTo>
                  <a:lnTo>
                    <a:pt x="253707" y="2082"/>
                  </a:lnTo>
                  <a:lnTo>
                    <a:pt x="246748" y="0"/>
                  </a:lnTo>
                  <a:lnTo>
                    <a:pt x="239229" y="0"/>
                  </a:lnTo>
                  <a:lnTo>
                    <a:pt x="230847" y="1193"/>
                  </a:lnTo>
                  <a:lnTo>
                    <a:pt x="224472" y="4572"/>
                  </a:lnTo>
                  <a:lnTo>
                    <a:pt x="220421" y="9867"/>
                  </a:lnTo>
                  <a:lnTo>
                    <a:pt x="218998" y="16802"/>
                  </a:lnTo>
                  <a:lnTo>
                    <a:pt x="218998" y="27000"/>
                  </a:lnTo>
                  <a:lnTo>
                    <a:pt x="225323" y="32397"/>
                  </a:lnTo>
                  <a:lnTo>
                    <a:pt x="237096" y="33921"/>
                  </a:lnTo>
                  <a:lnTo>
                    <a:pt x="239839" y="34201"/>
                  </a:lnTo>
                  <a:lnTo>
                    <a:pt x="246748" y="35115"/>
                  </a:lnTo>
                  <a:lnTo>
                    <a:pt x="248881" y="37198"/>
                  </a:lnTo>
                  <a:lnTo>
                    <a:pt x="248881" y="44716"/>
                  </a:lnTo>
                  <a:lnTo>
                    <a:pt x="245262" y="47396"/>
                  </a:lnTo>
                  <a:lnTo>
                    <a:pt x="233476" y="47396"/>
                  </a:lnTo>
                  <a:lnTo>
                    <a:pt x="228333" y="44399"/>
                  </a:lnTo>
                  <a:lnTo>
                    <a:pt x="224713" y="41402"/>
                  </a:lnTo>
                  <a:lnTo>
                    <a:pt x="224116" y="41122"/>
                  </a:lnTo>
                  <a:lnTo>
                    <a:pt x="223824" y="41122"/>
                  </a:lnTo>
                  <a:lnTo>
                    <a:pt x="223227" y="41719"/>
                  </a:lnTo>
                  <a:lnTo>
                    <a:pt x="216585" y="49199"/>
                  </a:lnTo>
                  <a:lnTo>
                    <a:pt x="216877" y="49796"/>
                  </a:lnTo>
                  <a:lnTo>
                    <a:pt x="217195" y="50126"/>
                  </a:lnTo>
                  <a:lnTo>
                    <a:pt x="221411" y="54317"/>
                  </a:lnTo>
                  <a:lnTo>
                    <a:pt x="230187" y="57924"/>
                  </a:lnTo>
                  <a:lnTo>
                    <a:pt x="238912" y="57924"/>
                  </a:lnTo>
                  <a:lnTo>
                    <a:pt x="248640" y="56591"/>
                  </a:lnTo>
                  <a:lnTo>
                    <a:pt x="255625" y="52882"/>
                  </a:lnTo>
                  <a:lnTo>
                    <a:pt x="259829" y="47269"/>
                  </a:lnTo>
                  <a:lnTo>
                    <a:pt x="261226" y="40208"/>
                  </a:lnTo>
                  <a:lnTo>
                    <a:pt x="261226" y="29997"/>
                  </a:lnTo>
                  <a:close/>
                </a:path>
                <a:path w="859789" h="267970">
                  <a:moveTo>
                    <a:pt x="333057" y="56718"/>
                  </a:moveTo>
                  <a:lnTo>
                    <a:pt x="332727" y="56121"/>
                  </a:lnTo>
                  <a:lnTo>
                    <a:pt x="329209" y="46202"/>
                  </a:lnTo>
                  <a:lnTo>
                    <a:pt x="325577" y="36004"/>
                  </a:lnTo>
                  <a:lnTo>
                    <a:pt x="318541" y="16205"/>
                  </a:lnTo>
                  <a:lnTo>
                    <a:pt x="313715" y="2628"/>
                  </a:lnTo>
                  <a:lnTo>
                    <a:pt x="313715" y="36004"/>
                  </a:lnTo>
                  <a:lnTo>
                    <a:pt x="300443" y="36004"/>
                  </a:lnTo>
                  <a:lnTo>
                    <a:pt x="306793" y="16205"/>
                  </a:lnTo>
                  <a:lnTo>
                    <a:pt x="307073" y="16205"/>
                  </a:lnTo>
                  <a:lnTo>
                    <a:pt x="313715" y="36004"/>
                  </a:lnTo>
                  <a:lnTo>
                    <a:pt x="313715" y="2628"/>
                  </a:lnTo>
                  <a:lnTo>
                    <a:pt x="313423" y="1803"/>
                  </a:lnTo>
                  <a:lnTo>
                    <a:pt x="313423" y="1193"/>
                  </a:lnTo>
                  <a:lnTo>
                    <a:pt x="313105" y="876"/>
                  </a:lnTo>
                  <a:lnTo>
                    <a:pt x="301358" y="876"/>
                  </a:lnTo>
                  <a:lnTo>
                    <a:pt x="301040" y="1193"/>
                  </a:lnTo>
                  <a:lnTo>
                    <a:pt x="300761" y="1803"/>
                  </a:lnTo>
                  <a:lnTo>
                    <a:pt x="281457" y="56121"/>
                  </a:lnTo>
                  <a:lnTo>
                    <a:pt x="281139" y="56718"/>
                  </a:lnTo>
                  <a:lnTo>
                    <a:pt x="281457" y="56997"/>
                  </a:lnTo>
                  <a:lnTo>
                    <a:pt x="293522" y="56997"/>
                  </a:lnTo>
                  <a:lnTo>
                    <a:pt x="293801" y="56718"/>
                  </a:lnTo>
                  <a:lnTo>
                    <a:pt x="293801" y="56121"/>
                  </a:lnTo>
                  <a:lnTo>
                    <a:pt x="297141" y="46202"/>
                  </a:lnTo>
                  <a:lnTo>
                    <a:pt x="317042" y="46202"/>
                  </a:lnTo>
                  <a:lnTo>
                    <a:pt x="320344" y="56121"/>
                  </a:lnTo>
                  <a:lnTo>
                    <a:pt x="320344" y="56718"/>
                  </a:lnTo>
                  <a:lnTo>
                    <a:pt x="320662" y="56997"/>
                  </a:lnTo>
                  <a:lnTo>
                    <a:pt x="332727" y="56997"/>
                  </a:lnTo>
                  <a:lnTo>
                    <a:pt x="333057" y="56718"/>
                  </a:lnTo>
                  <a:close/>
                </a:path>
                <a:path w="859789" h="267970">
                  <a:moveTo>
                    <a:pt x="393979" y="12598"/>
                  </a:moveTo>
                  <a:lnTo>
                    <a:pt x="393661" y="12319"/>
                  </a:lnTo>
                  <a:lnTo>
                    <a:pt x="390359" y="4203"/>
                  </a:lnTo>
                  <a:lnTo>
                    <a:pt x="383400" y="0"/>
                  </a:lnTo>
                  <a:lnTo>
                    <a:pt x="363816" y="0"/>
                  </a:lnTo>
                  <a:lnTo>
                    <a:pt x="356577" y="4203"/>
                  </a:lnTo>
                  <a:lnTo>
                    <a:pt x="352361" y="17119"/>
                  </a:lnTo>
                  <a:lnTo>
                    <a:pt x="352031" y="20116"/>
                  </a:lnTo>
                  <a:lnTo>
                    <a:pt x="352031" y="28803"/>
                  </a:lnTo>
                  <a:lnTo>
                    <a:pt x="352031" y="37515"/>
                  </a:lnTo>
                  <a:lnTo>
                    <a:pt x="352361" y="40525"/>
                  </a:lnTo>
                  <a:lnTo>
                    <a:pt x="356577" y="53403"/>
                  </a:lnTo>
                  <a:lnTo>
                    <a:pt x="363816" y="57924"/>
                  </a:lnTo>
                  <a:lnTo>
                    <a:pt x="383400" y="57924"/>
                  </a:lnTo>
                  <a:lnTo>
                    <a:pt x="390359" y="53403"/>
                  </a:lnTo>
                  <a:lnTo>
                    <a:pt x="393661" y="45326"/>
                  </a:lnTo>
                  <a:lnTo>
                    <a:pt x="393979" y="44996"/>
                  </a:lnTo>
                  <a:lnTo>
                    <a:pt x="393661" y="44716"/>
                  </a:lnTo>
                  <a:lnTo>
                    <a:pt x="384009" y="40208"/>
                  </a:lnTo>
                  <a:lnTo>
                    <a:pt x="383120" y="40208"/>
                  </a:lnTo>
                  <a:lnTo>
                    <a:pt x="382803" y="40805"/>
                  </a:lnTo>
                  <a:lnTo>
                    <a:pt x="381304" y="44399"/>
                  </a:lnTo>
                  <a:lnTo>
                    <a:pt x="378574" y="47117"/>
                  </a:lnTo>
                  <a:lnTo>
                    <a:pt x="369531" y="47117"/>
                  </a:lnTo>
                  <a:lnTo>
                    <a:pt x="366839" y="44716"/>
                  </a:lnTo>
                  <a:lnTo>
                    <a:pt x="365302" y="40805"/>
                  </a:lnTo>
                  <a:lnTo>
                    <a:pt x="364705" y="38722"/>
                  </a:lnTo>
                  <a:lnTo>
                    <a:pt x="364426" y="36918"/>
                  </a:lnTo>
                  <a:lnTo>
                    <a:pt x="364426" y="20726"/>
                  </a:lnTo>
                  <a:lnTo>
                    <a:pt x="364705" y="18923"/>
                  </a:lnTo>
                  <a:lnTo>
                    <a:pt x="365302" y="16802"/>
                  </a:lnTo>
                  <a:lnTo>
                    <a:pt x="366839" y="12915"/>
                  </a:lnTo>
                  <a:lnTo>
                    <a:pt x="369531" y="10515"/>
                  </a:lnTo>
                  <a:lnTo>
                    <a:pt x="378574" y="10515"/>
                  </a:lnTo>
                  <a:lnTo>
                    <a:pt x="381304" y="13195"/>
                  </a:lnTo>
                  <a:lnTo>
                    <a:pt x="382803" y="16802"/>
                  </a:lnTo>
                  <a:lnTo>
                    <a:pt x="383120" y="17399"/>
                  </a:lnTo>
                  <a:lnTo>
                    <a:pt x="384009" y="17399"/>
                  </a:lnTo>
                  <a:lnTo>
                    <a:pt x="393661" y="12915"/>
                  </a:lnTo>
                  <a:lnTo>
                    <a:pt x="393979" y="12598"/>
                  </a:lnTo>
                  <a:close/>
                </a:path>
                <a:path w="859789" h="267970">
                  <a:moveTo>
                    <a:pt x="462140" y="1193"/>
                  </a:moveTo>
                  <a:lnTo>
                    <a:pt x="461860" y="876"/>
                  </a:lnTo>
                  <a:lnTo>
                    <a:pt x="450405" y="876"/>
                  </a:lnTo>
                  <a:lnTo>
                    <a:pt x="450075" y="1193"/>
                  </a:lnTo>
                  <a:lnTo>
                    <a:pt x="450075" y="22796"/>
                  </a:lnTo>
                  <a:lnTo>
                    <a:pt x="449795" y="23126"/>
                  </a:lnTo>
                  <a:lnTo>
                    <a:pt x="430771" y="23126"/>
                  </a:lnTo>
                  <a:lnTo>
                    <a:pt x="430491" y="22796"/>
                  </a:lnTo>
                  <a:lnTo>
                    <a:pt x="430491" y="1193"/>
                  </a:lnTo>
                  <a:lnTo>
                    <a:pt x="430174" y="876"/>
                  </a:lnTo>
                  <a:lnTo>
                    <a:pt x="418426" y="876"/>
                  </a:lnTo>
                  <a:lnTo>
                    <a:pt x="418109" y="1193"/>
                  </a:lnTo>
                  <a:lnTo>
                    <a:pt x="418109" y="1803"/>
                  </a:lnTo>
                  <a:lnTo>
                    <a:pt x="418109" y="56718"/>
                  </a:lnTo>
                  <a:lnTo>
                    <a:pt x="418426" y="56997"/>
                  </a:lnTo>
                  <a:lnTo>
                    <a:pt x="430174" y="56997"/>
                  </a:lnTo>
                  <a:lnTo>
                    <a:pt x="430491" y="56718"/>
                  </a:lnTo>
                  <a:lnTo>
                    <a:pt x="430491" y="34201"/>
                  </a:lnTo>
                  <a:lnTo>
                    <a:pt x="430771" y="33921"/>
                  </a:lnTo>
                  <a:lnTo>
                    <a:pt x="449795" y="33921"/>
                  </a:lnTo>
                  <a:lnTo>
                    <a:pt x="450075" y="34201"/>
                  </a:lnTo>
                  <a:lnTo>
                    <a:pt x="450075" y="56718"/>
                  </a:lnTo>
                  <a:lnTo>
                    <a:pt x="450405" y="56997"/>
                  </a:lnTo>
                  <a:lnTo>
                    <a:pt x="461860" y="56997"/>
                  </a:lnTo>
                  <a:lnTo>
                    <a:pt x="462140" y="56718"/>
                  </a:lnTo>
                  <a:lnTo>
                    <a:pt x="462140" y="1193"/>
                  </a:lnTo>
                  <a:close/>
                </a:path>
                <a:path w="859789" h="267970">
                  <a:moveTo>
                    <a:pt x="533044" y="1193"/>
                  </a:moveTo>
                  <a:lnTo>
                    <a:pt x="532765" y="876"/>
                  </a:lnTo>
                  <a:lnTo>
                    <a:pt x="520979" y="876"/>
                  </a:lnTo>
                  <a:lnTo>
                    <a:pt x="520700" y="1193"/>
                  </a:lnTo>
                  <a:lnTo>
                    <a:pt x="520700" y="43205"/>
                  </a:lnTo>
                  <a:lnTo>
                    <a:pt x="517080" y="47117"/>
                  </a:lnTo>
                  <a:lnTo>
                    <a:pt x="505612" y="47117"/>
                  </a:lnTo>
                  <a:lnTo>
                    <a:pt x="501954" y="43205"/>
                  </a:lnTo>
                  <a:lnTo>
                    <a:pt x="501954" y="1193"/>
                  </a:lnTo>
                  <a:lnTo>
                    <a:pt x="501357" y="876"/>
                  </a:lnTo>
                  <a:lnTo>
                    <a:pt x="489889" y="876"/>
                  </a:lnTo>
                  <a:lnTo>
                    <a:pt x="489610" y="1193"/>
                  </a:lnTo>
                  <a:lnTo>
                    <a:pt x="489610" y="36322"/>
                  </a:lnTo>
                  <a:lnTo>
                    <a:pt x="491223" y="45631"/>
                  </a:lnTo>
                  <a:lnTo>
                    <a:pt x="495719" y="52400"/>
                  </a:lnTo>
                  <a:lnTo>
                    <a:pt x="502589" y="56527"/>
                  </a:lnTo>
                  <a:lnTo>
                    <a:pt x="511327" y="57924"/>
                  </a:lnTo>
                  <a:lnTo>
                    <a:pt x="520065" y="56527"/>
                  </a:lnTo>
                  <a:lnTo>
                    <a:pt x="526935" y="52400"/>
                  </a:lnTo>
                  <a:lnTo>
                    <a:pt x="531431" y="45631"/>
                  </a:lnTo>
                  <a:lnTo>
                    <a:pt x="533044" y="36322"/>
                  </a:lnTo>
                  <a:lnTo>
                    <a:pt x="533044" y="1193"/>
                  </a:lnTo>
                  <a:close/>
                </a:path>
                <a:path w="859789" h="267970">
                  <a:moveTo>
                    <a:pt x="601853" y="29997"/>
                  </a:moveTo>
                  <a:lnTo>
                    <a:pt x="595490" y="24599"/>
                  </a:lnTo>
                  <a:lnTo>
                    <a:pt x="583717" y="23126"/>
                  </a:lnTo>
                  <a:lnTo>
                    <a:pt x="580694" y="22796"/>
                  </a:lnTo>
                  <a:lnTo>
                    <a:pt x="574382" y="21602"/>
                  </a:lnTo>
                  <a:lnTo>
                    <a:pt x="571969" y="19799"/>
                  </a:lnTo>
                  <a:lnTo>
                    <a:pt x="571969" y="12915"/>
                  </a:lnTo>
                  <a:lnTo>
                    <a:pt x="574662" y="10198"/>
                  </a:lnTo>
                  <a:lnTo>
                    <a:pt x="584314" y="10198"/>
                  </a:lnTo>
                  <a:lnTo>
                    <a:pt x="588543" y="11722"/>
                  </a:lnTo>
                  <a:lnTo>
                    <a:pt x="593077" y="14998"/>
                  </a:lnTo>
                  <a:lnTo>
                    <a:pt x="593686" y="14719"/>
                  </a:lnTo>
                  <a:lnTo>
                    <a:pt x="593966" y="14401"/>
                  </a:lnTo>
                  <a:lnTo>
                    <a:pt x="599109" y="6883"/>
                  </a:lnTo>
                  <a:lnTo>
                    <a:pt x="599440" y="6273"/>
                  </a:lnTo>
                  <a:lnTo>
                    <a:pt x="599440" y="5994"/>
                  </a:lnTo>
                  <a:lnTo>
                    <a:pt x="598830" y="5676"/>
                  </a:lnTo>
                  <a:lnTo>
                    <a:pt x="593966" y="2082"/>
                  </a:lnTo>
                  <a:lnTo>
                    <a:pt x="587044" y="0"/>
                  </a:lnTo>
                  <a:lnTo>
                    <a:pt x="579488" y="0"/>
                  </a:lnTo>
                  <a:lnTo>
                    <a:pt x="571284" y="1193"/>
                  </a:lnTo>
                  <a:lnTo>
                    <a:pt x="565010" y="4572"/>
                  </a:lnTo>
                  <a:lnTo>
                    <a:pt x="560997" y="9867"/>
                  </a:lnTo>
                  <a:lnTo>
                    <a:pt x="559587" y="16802"/>
                  </a:lnTo>
                  <a:lnTo>
                    <a:pt x="559587" y="27000"/>
                  </a:lnTo>
                  <a:lnTo>
                    <a:pt x="565937" y="32397"/>
                  </a:lnTo>
                  <a:lnTo>
                    <a:pt x="577392" y="33921"/>
                  </a:lnTo>
                  <a:lnTo>
                    <a:pt x="580415" y="34201"/>
                  </a:lnTo>
                  <a:lnTo>
                    <a:pt x="587336" y="35115"/>
                  </a:lnTo>
                  <a:lnTo>
                    <a:pt x="589140" y="37198"/>
                  </a:lnTo>
                  <a:lnTo>
                    <a:pt x="589140" y="44716"/>
                  </a:lnTo>
                  <a:lnTo>
                    <a:pt x="585838" y="47396"/>
                  </a:lnTo>
                  <a:lnTo>
                    <a:pt x="574065" y="47396"/>
                  </a:lnTo>
                  <a:lnTo>
                    <a:pt x="568947" y="44399"/>
                  </a:lnTo>
                  <a:lnTo>
                    <a:pt x="565010" y="41402"/>
                  </a:lnTo>
                  <a:lnTo>
                    <a:pt x="564730" y="41122"/>
                  </a:lnTo>
                  <a:lnTo>
                    <a:pt x="564121" y="41122"/>
                  </a:lnTo>
                  <a:lnTo>
                    <a:pt x="563803" y="41719"/>
                  </a:lnTo>
                  <a:lnTo>
                    <a:pt x="557491" y="48920"/>
                  </a:lnTo>
                  <a:lnTo>
                    <a:pt x="557174" y="49199"/>
                  </a:lnTo>
                  <a:lnTo>
                    <a:pt x="557174" y="49796"/>
                  </a:lnTo>
                  <a:lnTo>
                    <a:pt x="557491" y="50126"/>
                  </a:lnTo>
                  <a:lnTo>
                    <a:pt x="562000" y="54317"/>
                  </a:lnTo>
                  <a:lnTo>
                    <a:pt x="570445" y="57924"/>
                  </a:lnTo>
                  <a:lnTo>
                    <a:pt x="579488" y="57924"/>
                  </a:lnTo>
                  <a:lnTo>
                    <a:pt x="589089" y="56591"/>
                  </a:lnTo>
                  <a:lnTo>
                    <a:pt x="596099" y="52882"/>
                  </a:lnTo>
                  <a:lnTo>
                    <a:pt x="600392" y="47269"/>
                  </a:lnTo>
                  <a:lnTo>
                    <a:pt x="601853" y="40208"/>
                  </a:lnTo>
                  <a:lnTo>
                    <a:pt x="601853" y="29997"/>
                  </a:lnTo>
                  <a:close/>
                </a:path>
                <a:path w="859789" h="267970">
                  <a:moveTo>
                    <a:pt x="664578" y="1193"/>
                  </a:moveTo>
                  <a:lnTo>
                    <a:pt x="664260" y="876"/>
                  </a:lnTo>
                  <a:lnTo>
                    <a:pt x="626859" y="876"/>
                  </a:lnTo>
                  <a:lnTo>
                    <a:pt x="626579" y="1193"/>
                  </a:lnTo>
                  <a:lnTo>
                    <a:pt x="626579" y="1803"/>
                  </a:lnTo>
                  <a:lnTo>
                    <a:pt x="626579" y="56718"/>
                  </a:lnTo>
                  <a:lnTo>
                    <a:pt x="626859" y="56997"/>
                  </a:lnTo>
                  <a:lnTo>
                    <a:pt x="664260" y="56997"/>
                  </a:lnTo>
                  <a:lnTo>
                    <a:pt x="664578" y="56718"/>
                  </a:lnTo>
                  <a:lnTo>
                    <a:pt x="664578" y="46799"/>
                  </a:lnTo>
                  <a:lnTo>
                    <a:pt x="664260" y="46520"/>
                  </a:lnTo>
                  <a:lnTo>
                    <a:pt x="639254" y="46520"/>
                  </a:lnTo>
                  <a:lnTo>
                    <a:pt x="638924" y="46202"/>
                  </a:lnTo>
                  <a:lnTo>
                    <a:pt x="638924" y="33921"/>
                  </a:lnTo>
                  <a:lnTo>
                    <a:pt x="660361" y="33921"/>
                  </a:lnTo>
                  <a:lnTo>
                    <a:pt x="660641" y="33324"/>
                  </a:lnTo>
                  <a:lnTo>
                    <a:pt x="660641" y="23723"/>
                  </a:lnTo>
                  <a:lnTo>
                    <a:pt x="660361" y="23406"/>
                  </a:lnTo>
                  <a:lnTo>
                    <a:pt x="639254" y="23406"/>
                  </a:lnTo>
                  <a:lnTo>
                    <a:pt x="638924" y="23126"/>
                  </a:lnTo>
                  <a:lnTo>
                    <a:pt x="638924" y="11404"/>
                  </a:lnTo>
                  <a:lnTo>
                    <a:pt x="639254" y="11125"/>
                  </a:lnTo>
                  <a:lnTo>
                    <a:pt x="664260" y="11125"/>
                  </a:lnTo>
                  <a:lnTo>
                    <a:pt x="664578" y="10795"/>
                  </a:lnTo>
                  <a:lnTo>
                    <a:pt x="664578" y="1193"/>
                  </a:lnTo>
                  <a:close/>
                </a:path>
                <a:path w="859789" h="267970">
                  <a:moveTo>
                    <a:pt x="730059" y="1193"/>
                  </a:moveTo>
                  <a:lnTo>
                    <a:pt x="729729" y="876"/>
                  </a:lnTo>
                  <a:lnTo>
                    <a:pt x="686904" y="876"/>
                  </a:lnTo>
                  <a:lnTo>
                    <a:pt x="686587" y="1193"/>
                  </a:lnTo>
                  <a:lnTo>
                    <a:pt x="686587" y="11125"/>
                  </a:lnTo>
                  <a:lnTo>
                    <a:pt x="686904" y="11404"/>
                  </a:lnTo>
                  <a:lnTo>
                    <a:pt x="701979" y="11404"/>
                  </a:lnTo>
                  <a:lnTo>
                    <a:pt x="702310" y="11722"/>
                  </a:lnTo>
                  <a:lnTo>
                    <a:pt x="702310" y="56718"/>
                  </a:lnTo>
                  <a:lnTo>
                    <a:pt x="702589" y="56997"/>
                  </a:lnTo>
                  <a:lnTo>
                    <a:pt x="702906" y="56997"/>
                  </a:lnTo>
                  <a:lnTo>
                    <a:pt x="714044" y="56997"/>
                  </a:lnTo>
                  <a:lnTo>
                    <a:pt x="714375" y="56718"/>
                  </a:lnTo>
                  <a:lnTo>
                    <a:pt x="714375" y="11722"/>
                  </a:lnTo>
                  <a:lnTo>
                    <a:pt x="714654" y="11404"/>
                  </a:lnTo>
                  <a:lnTo>
                    <a:pt x="729729" y="11404"/>
                  </a:lnTo>
                  <a:lnTo>
                    <a:pt x="730059" y="11125"/>
                  </a:lnTo>
                  <a:lnTo>
                    <a:pt x="730059" y="1193"/>
                  </a:lnTo>
                  <a:close/>
                </a:path>
                <a:path w="859789" h="267970">
                  <a:moveTo>
                    <a:pt x="794600" y="1193"/>
                  </a:moveTo>
                  <a:lnTo>
                    <a:pt x="794321" y="876"/>
                  </a:lnTo>
                  <a:lnTo>
                    <a:pt x="751166" y="876"/>
                  </a:lnTo>
                  <a:lnTo>
                    <a:pt x="750849" y="1193"/>
                  </a:lnTo>
                  <a:lnTo>
                    <a:pt x="750849" y="11125"/>
                  </a:lnTo>
                  <a:lnTo>
                    <a:pt x="751166" y="11404"/>
                  </a:lnTo>
                  <a:lnTo>
                    <a:pt x="766533" y="11404"/>
                  </a:lnTo>
                  <a:lnTo>
                    <a:pt x="766533" y="56718"/>
                  </a:lnTo>
                  <a:lnTo>
                    <a:pt x="767130" y="56997"/>
                  </a:lnTo>
                  <a:lnTo>
                    <a:pt x="767448" y="56997"/>
                  </a:lnTo>
                  <a:lnTo>
                    <a:pt x="778586" y="56997"/>
                  </a:lnTo>
                  <a:lnTo>
                    <a:pt x="778916" y="56718"/>
                  </a:lnTo>
                  <a:lnTo>
                    <a:pt x="778916" y="11722"/>
                  </a:lnTo>
                  <a:lnTo>
                    <a:pt x="779195" y="11404"/>
                  </a:lnTo>
                  <a:lnTo>
                    <a:pt x="794321" y="11404"/>
                  </a:lnTo>
                  <a:lnTo>
                    <a:pt x="794600" y="11125"/>
                  </a:lnTo>
                  <a:lnTo>
                    <a:pt x="794600" y="1193"/>
                  </a:lnTo>
                  <a:close/>
                </a:path>
                <a:path w="859789" h="267970">
                  <a:moveTo>
                    <a:pt x="859459" y="29997"/>
                  </a:moveTo>
                  <a:lnTo>
                    <a:pt x="853427" y="24599"/>
                  </a:lnTo>
                  <a:lnTo>
                    <a:pt x="841654" y="23126"/>
                  </a:lnTo>
                  <a:lnTo>
                    <a:pt x="838631" y="22796"/>
                  </a:lnTo>
                  <a:lnTo>
                    <a:pt x="832319" y="21602"/>
                  </a:lnTo>
                  <a:lnTo>
                    <a:pt x="829906" y="19799"/>
                  </a:lnTo>
                  <a:lnTo>
                    <a:pt x="829906" y="12915"/>
                  </a:lnTo>
                  <a:lnTo>
                    <a:pt x="832319" y="10198"/>
                  </a:lnTo>
                  <a:lnTo>
                    <a:pt x="842251" y="10198"/>
                  </a:lnTo>
                  <a:lnTo>
                    <a:pt x="846188" y="11722"/>
                  </a:lnTo>
                  <a:lnTo>
                    <a:pt x="850696" y="14719"/>
                  </a:lnTo>
                  <a:lnTo>
                    <a:pt x="851014" y="14998"/>
                  </a:lnTo>
                  <a:lnTo>
                    <a:pt x="851623" y="14719"/>
                  </a:lnTo>
                  <a:lnTo>
                    <a:pt x="851903" y="14401"/>
                  </a:lnTo>
                  <a:lnTo>
                    <a:pt x="856729" y="6883"/>
                  </a:lnTo>
                  <a:lnTo>
                    <a:pt x="857338" y="6273"/>
                  </a:lnTo>
                  <a:lnTo>
                    <a:pt x="857338" y="5994"/>
                  </a:lnTo>
                  <a:lnTo>
                    <a:pt x="856729" y="5676"/>
                  </a:lnTo>
                  <a:lnTo>
                    <a:pt x="851903" y="2082"/>
                  </a:lnTo>
                  <a:lnTo>
                    <a:pt x="844981" y="0"/>
                  </a:lnTo>
                  <a:lnTo>
                    <a:pt x="837425" y="0"/>
                  </a:lnTo>
                  <a:lnTo>
                    <a:pt x="829068" y="1193"/>
                  </a:lnTo>
                  <a:lnTo>
                    <a:pt x="822706" y="4572"/>
                  </a:lnTo>
                  <a:lnTo>
                    <a:pt x="818654" y="9867"/>
                  </a:lnTo>
                  <a:lnTo>
                    <a:pt x="817245" y="16802"/>
                  </a:lnTo>
                  <a:lnTo>
                    <a:pt x="817245" y="27000"/>
                  </a:lnTo>
                  <a:lnTo>
                    <a:pt x="823874" y="32397"/>
                  </a:lnTo>
                  <a:lnTo>
                    <a:pt x="835329" y="33921"/>
                  </a:lnTo>
                  <a:lnTo>
                    <a:pt x="838352" y="34201"/>
                  </a:lnTo>
                  <a:lnTo>
                    <a:pt x="844981" y="35115"/>
                  </a:lnTo>
                  <a:lnTo>
                    <a:pt x="847077" y="37198"/>
                  </a:lnTo>
                  <a:lnTo>
                    <a:pt x="847077" y="44716"/>
                  </a:lnTo>
                  <a:lnTo>
                    <a:pt x="843775" y="47396"/>
                  </a:lnTo>
                  <a:lnTo>
                    <a:pt x="831710" y="47396"/>
                  </a:lnTo>
                  <a:lnTo>
                    <a:pt x="826566" y="44399"/>
                  </a:lnTo>
                  <a:lnTo>
                    <a:pt x="822667" y="41122"/>
                  </a:lnTo>
                  <a:lnTo>
                    <a:pt x="822058" y="41122"/>
                  </a:lnTo>
                  <a:lnTo>
                    <a:pt x="821740" y="41719"/>
                  </a:lnTo>
                  <a:lnTo>
                    <a:pt x="815428" y="48920"/>
                  </a:lnTo>
                  <a:lnTo>
                    <a:pt x="814832" y="49199"/>
                  </a:lnTo>
                  <a:lnTo>
                    <a:pt x="815111" y="49796"/>
                  </a:lnTo>
                  <a:lnTo>
                    <a:pt x="815428" y="50126"/>
                  </a:lnTo>
                  <a:lnTo>
                    <a:pt x="819937" y="54317"/>
                  </a:lnTo>
                  <a:lnTo>
                    <a:pt x="828382" y="57924"/>
                  </a:lnTo>
                  <a:lnTo>
                    <a:pt x="837145" y="57924"/>
                  </a:lnTo>
                  <a:lnTo>
                    <a:pt x="846861" y="56591"/>
                  </a:lnTo>
                  <a:lnTo>
                    <a:pt x="853833" y="52882"/>
                  </a:lnTo>
                  <a:lnTo>
                    <a:pt x="858050" y="47269"/>
                  </a:lnTo>
                  <a:lnTo>
                    <a:pt x="859459" y="40208"/>
                  </a:lnTo>
                  <a:lnTo>
                    <a:pt x="859459" y="29997"/>
                  </a:lnTo>
                  <a:close/>
                </a:path>
              </a:pathLst>
            </a:custGeom>
            <a:solidFill>
              <a:srgbClr val="FDFDFD"/>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9" name="object 9">
              <a:extLst>
                <a:ext uri="{FF2B5EF4-FFF2-40B4-BE49-F238E27FC236}">
                  <a16:creationId xmlns:a16="http://schemas.microsoft.com/office/drawing/2014/main" id="{78072CEB-BC46-F6ED-53D8-CE91DBE6A9CB}"/>
                </a:ext>
              </a:extLst>
            </p:cNvPr>
            <p:cNvPicPr/>
            <p:nvPr/>
          </p:nvPicPr>
          <p:blipFill>
            <a:blip r:embed="rId2" cstate="print"/>
            <a:stretch>
              <a:fillRect/>
            </a:stretch>
          </p:blipFill>
          <p:spPr>
            <a:xfrm>
              <a:off x="1621347" y="5834848"/>
              <a:ext cx="282951" cy="169731"/>
            </a:xfrm>
            <a:prstGeom prst="rect">
              <a:avLst/>
            </a:prstGeom>
          </p:spPr>
        </p:pic>
        <p:sp>
          <p:nvSpPr>
            <p:cNvPr id="10" name="object 10">
              <a:extLst>
                <a:ext uri="{FF2B5EF4-FFF2-40B4-BE49-F238E27FC236}">
                  <a16:creationId xmlns:a16="http://schemas.microsoft.com/office/drawing/2014/main" id="{EFA1CEF1-FAC0-B49B-C345-5D3BE620FCA9}"/>
                </a:ext>
              </a:extLst>
            </p:cNvPr>
            <p:cNvSpPr/>
            <p:nvPr/>
          </p:nvSpPr>
          <p:spPr>
            <a:xfrm>
              <a:off x="1923592" y="5834849"/>
              <a:ext cx="386715" cy="170180"/>
            </a:xfrm>
            <a:custGeom>
              <a:avLst/>
              <a:gdLst/>
              <a:ahLst/>
              <a:cxnLst/>
              <a:rect l="l" t="t" r="r" b="b"/>
              <a:pathLst>
                <a:path w="386714" h="170179">
                  <a:moveTo>
                    <a:pt x="115862" y="138074"/>
                  </a:moveTo>
                  <a:lnTo>
                    <a:pt x="115404" y="138074"/>
                  </a:lnTo>
                  <a:lnTo>
                    <a:pt x="115404" y="136804"/>
                  </a:lnTo>
                  <a:lnTo>
                    <a:pt x="36804" y="136804"/>
                  </a:lnTo>
                  <a:lnTo>
                    <a:pt x="36804" y="2540"/>
                  </a:lnTo>
                  <a:lnTo>
                    <a:pt x="36804" y="1270"/>
                  </a:lnTo>
                  <a:lnTo>
                    <a:pt x="36169" y="1270"/>
                  </a:lnTo>
                  <a:lnTo>
                    <a:pt x="36169" y="0"/>
                  </a:lnTo>
                  <a:lnTo>
                    <a:pt x="850" y="0"/>
                  </a:lnTo>
                  <a:lnTo>
                    <a:pt x="850" y="1270"/>
                  </a:lnTo>
                  <a:lnTo>
                    <a:pt x="0" y="1270"/>
                  </a:lnTo>
                  <a:lnTo>
                    <a:pt x="0" y="2540"/>
                  </a:lnTo>
                  <a:lnTo>
                    <a:pt x="0" y="136804"/>
                  </a:lnTo>
                  <a:lnTo>
                    <a:pt x="0" y="138074"/>
                  </a:lnTo>
                  <a:lnTo>
                    <a:pt x="0" y="168465"/>
                  </a:lnTo>
                  <a:lnTo>
                    <a:pt x="622" y="168465"/>
                  </a:lnTo>
                  <a:lnTo>
                    <a:pt x="622" y="169735"/>
                  </a:lnTo>
                  <a:lnTo>
                    <a:pt x="115379" y="169735"/>
                  </a:lnTo>
                  <a:lnTo>
                    <a:pt x="115379" y="168465"/>
                  </a:lnTo>
                  <a:lnTo>
                    <a:pt x="115862" y="168465"/>
                  </a:lnTo>
                  <a:lnTo>
                    <a:pt x="115862" y="138074"/>
                  </a:lnTo>
                  <a:close/>
                </a:path>
                <a:path w="386714" h="170179">
                  <a:moveTo>
                    <a:pt x="233807" y="1270"/>
                  </a:moveTo>
                  <a:lnTo>
                    <a:pt x="233184" y="1270"/>
                  </a:lnTo>
                  <a:lnTo>
                    <a:pt x="233184" y="0"/>
                  </a:lnTo>
                  <a:lnTo>
                    <a:pt x="103822" y="0"/>
                  </a:lnTo>
                  <a:lnTo>
                    <a:pt x="103822" y="1270"/>
                  </a:lnTo>
                  <a:lnTo>
                    <a:pt x="103187" y="1270"/>
                  </a:lnTo>
                  <a:lnTo>
                    <a:pt x="103187" y="31673"/>
                  </a:lnTo>
                  <a:lnTo>
                    <a:pt x="103403" y="31673"/>
                  </a:lnTo>
                  <a:lnTo>
                    <a:pt x="103403" y="32943"/>
                  </a:lnTo>
                  <a:lnTo>
                    <a:pt x="150215" y="32943"/>
                  </a:lnTo>
                  <a:lnTo>
                    <a:pt x="150215" y="34201"/>
                  </a:lnTo>
                  <a:lnTo>
                    <a:pt x="150241" y="168465"/>
                  </a:lnTo>
                  <a:lnTo>
                    <a:pt x="150723" y="168465"/>
                  </a:lnTo>
                  <a:lnTo>
                    <a:pt x="150723" y="169735"/>
                  </a:lnTo>
                  <a:lnTo>
                    <a:pt x="186423" y="169735"/>
                  </a:lnTo>
                  <a:lnTo>
                    <a:pt x="186423" y="168465"/>
                  </a:lnTo>
                  <a:lnTo>
                    <a:pt x="187045" y="168465"/>
                  </a:lnTo>
                  <a:lnTo>
                    <a:pt x="187045" y="34201"/>
                  </a:lnTo>
                  <a:lnTo>
                    <a:pt x="187058" y="32943"/>
                  </a:lnTo>
                  <a:lnTo>
                    <a:pt x="233603" y="32943"/>
                  </a:lnTo>
                  <a:lnTo>
                    <a:pt x="233603" y="31673"/>
                  </a:lnTo>
                  <a:lnTo>
                    <a:pt x="233807" y="31673"/>
                  </a:lnTo>
                  <a:lnTo>
                    <a:pt x="233807" y="1270"/>
                  </a:lnTo>
                  <a:close/>
                </a:path>
                <a:path w="386714" h="170179">
                  <a:moveTo>
                    <a:pt x="386461" y="1270"/>
                  </a:moveTo>
                  <a:lnTo>
                    <a:pt x="385813" y="1270"/>
                  </a:lnTo>
                  <a:lnTo>
                    <a:pt x="385813" y="0"/>
                  </a:lnTo>
                  <a:lnTo>
                    <a:pt x="350520" y="0"/>
                  </a:lnTo>
                  <a:lnTo>
                    <a:pt x="350520" y="1270"/>
                  </a:lnTo>
                  <a:lnTo>
                    <a:pt x="349669" y="1270"/>
                  </a:lnTo>
                  <a:lnTo>
                    <a:pt x="349669" y="2540"/>
                  </a:lnTo>
                  <a:lnTo>
                    <a:pt x="349669" y="67132"/>
                  </a:lnTo>
                  <a:lnTo>
                    <a:pt x="349364" y="67132"/>
                  </a:lnTo>
                  <a:lnTo>
                    <a:pt x="349364" y="68402"/>
                  </a:lnTo>
                  <a:lnTo>
                    <a:pt x="291680" y="68402"/>
                  </a:lnTo>
                  <a:lnTo>
                    <a:pt x="291680" y="67132"/>
                  </a:lnTo>
                  <a:lnTo>
                    <a:pt x="291122" y="67132"/>
                  </a:lnTo>
                  <a:lnTo>
                    <a:pt x="291122" y="2540"/>
                  </a:lnTo>
                  <a:lnTo>
                    <a:pt x="291122" y="1270"/>
                  </a:lnTo>
                  <a:lnTo>
                    <a:pt x="290487" y="1270"/>
                  </a:lnTo>
                  <a:lnTo>
                    <a:pt x="290487" y="0"/>
                  </a:lnTo>
                  <a:lnTo>
                    <a:pt x="255270" y="0"/>
                  </a:lnTo>
                  <a:lnTo>
                    <a:pt x="255270" y="1270"/>
                  </a:lnTo>
                  <a:lnTo>
                    <a:pt x="254647" y="1270"/>
                  </a:lnTo>
                  <a:lnTo>
                    <a:pt x="254647" y="168465"/>
                  </a:lnTo>
                  <a:lnTo>
                    <a:pt x="255092" y="168465"/>
                  </a:lnTo>
                  <a:lnTo>
                    <a:pt x="255092" y="169735"/>
                  </a:lnTo>
                  <a:lnTo>
                    <a:pt x="290664" y="169735"/>
                  </a:lnTo>
                  <a:lnTo>
                    <a:pt x="290664" y="168465"/>
                  </a:lnTo>
                  <a:lnTo>
                    <a:pt x="291122" y="168465"/>
                  </a:lnTo>
                  <a:lnTo>
                    <a:pt x="291122" y="101333"/>
                  </a:lnTo>
                  <a:lnTo>
                    <a:pt x="291350" y="101333"/>
                  </a:lnTo>
                  <a:lnTo>
                    <a:pt x="291350" y="100076"/>
                  </a:lnTo>
                  <a:lnTo>
                    <a:pt x="349542" y="100076"/>
                  </a:lnTo>
                  <a:lnTo>
                    <a:pt x="349542" y="101333"/>
                  </a:lnTo>
                  <a:lnTo>
                    <a:pt x="349669" y="101333"/>
                  </a:lnTo>
                  <a:lnTo>
                    <a:pt x="349669" y="168465"/>
                  </a:lnTo>
                  <a:lnTo>
                    <a:pt x="350291" y="168465"/>
                  </a:lnTo>
                  <a:lnTo>
                    <a:pt x="350291" y="169735"/>
                  </a:lnTo>
                  <a:lnTo>
                    <a:pt x="385991" y="169735"/>
                  </a:lnTo>
                  <a:lnTo>
                    <a:pt x="385991" y="168465"/>
                  </a:lnTo>
                  <a:lnTo>
                    <a:pt x="386461" y="168465"/>
                  </a:lnTo>
                  <a:lnTo>
                    <a:pt x="386461" y="2540"/>
                  </a:lnTo>
                  <a:lnTo>
                    <a:pt x="386461" y="1270"/>
                  </a:lnTo>
                  <a:close/>
                </a:path>
              </a:pathLst>
            </a:custGeom>
            <a:solidFill>
              <a:srgbClr val="FDFDFD"/>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1" name="object 11">
              <a:extLst>
                <a:ext uri="{FF2B5EF4-FFF2-40B4-BE49-F238E27FC236}">
                  <a16:creationId xmlns:a16="http://schemas.microsoft.com/office/drawing/2014/main" id="{DE5AFB9A-26F4-CE18-DFA0-9922AE16E5BB}"/>
                </a:ext>
              </a:extLst>
            </p:cNvPr>
            <p:cNvPicPr/>
            <p:nvPr/>
          </p:nvPicPr>
          <p:blipFill>
            <a:blip r:embed="rId3" cstate="print"/>
            <a:stretch>
              <a:fillRect/>
            </a:stretch>
          </p:blipFill>
          <p:spPr>
            <a:xfrm>
              <a:off x="1446976" y="6051199"/>
              <a:ext cx="277240" cy="174657"/>
            </a:xfrm>
            <a:prstGeom prst="rect">
              <a:avLst/>
            </a:prstGeom>
          </p:spPr>
        </p:pic>
        <p:pic>
          <p:nvPicPr>
            <p:cNvPr id="12" name="object 12">
              <a:extLst>
                <a:ext uri="{FF2B5EF4-FFF2-40B4-BE49-F238E27FC236}">
                  <a16:creationId xmlns:a16="http://schemas.microsoft.com/office/drawing/2014/main" id="{CB4DBFBE-EA6F-3227-6378-E0840168ADB9}"/>
                </a:ext>
              </a:extLst>
            </p:cNvPr>
            <p:cNvPicPr/>
            <p:nvPr/>
          </p:nvPicPr>
          <p:blipFill>
            <a:blip r:embed="rId4" cstate="print"/>
            <a:stretch>
              <a:fillRect/>
            </a:stretch>
          </p:blipFill>
          <p:spPr>
            <a:xfrm>
              <a:off x="1752246" y="6053899"/>
              <a:ext cx="131260" cy="168956"/>
            </a:xfrm>
            <a:prstGeom prst="rect">
              <a:avLst/>
            </a:prstGeom>
          </p:spPr>
        </p:pic>
        <p:pic>
          <p:nvPicPr>
            <p:cNvPr id="13" name="object 13">
              <a:extLst>
                <a:ext uri="{FF2B5EF4-FFF2-40B4-BE49-F238E27FC236}">
                  <a16:creationId xmlns:a16="http://schemas.microsoft.com/office/drawing/2014/main" id="{748F6F3D-D041-EAEE-D235-461871964ACD}"/>
                </a:ext>
              </a:extLst>
            </p:cNvPr>
            <p:cNvPicPr/>
            <p:nvPr/>
          </p:nvPicPr>
          <p:blipFill>
            <a:blip r:embed="rId5" cstate="print"/>
            <a:stretch>
              <a:fillRect/>
            </a:stretch>
          </p:blipFill>
          <p:spPr>
            <a:xfrm>
              <a:off x="1916081" y="6053899"/>
              <a:ext cx="131220" cy="168956"/>
            </a:xfrm>
            <a:prstGeom prst="rect">
              <a:avLst/>
            </a:prstGeom>
          </p:spPr>
        </p:pic>
        <p:sp>
          <p:nvSpPr>
            <p:cNvPr id="14" name="object 14">
              <a:extLst>
                <a:ext uri="{FF2B5EF4-FFF2-40B4-BE49-F238E27FC236}">
                  <a16:creationId xmlns:a16="http://schemas.microsoft.com/office/drawing/2014/main" id="{947C6A7D-C3CE-EC91-B735-9783D2560BB4}"/>
                </a:ext>
              </a:extLst>
            </p:cNvPr>
            <p:cNvSpPr/>
            <p:nvPr/>
          </p:nvSpPr>
          <p:spPr>
            <a:xfrm>
              <a:off x="2079866" y="6053988"/>
              <a:ext cx="114300" cy="168910"/>
            </a:xfrm>
            <a:custGeom>
              <a:avLst/>
              <a:gdLst/>
              <a:ahLst/>
              <a:cxnLst/>
              <a:rect l="l" t="t" r="r" b="b"/>
              <a:pathLst>
                <a:path w="114300" h="168910">
                  <a:moveTo>
                    <a:pt x="114046" y="1270"/>
                  </a:moveTo>
                  <a:lnTo>
                    <a:pt x="113855" y="1270"/>
                  </a:lnTo>
                  <a:lnTo>
                    <a:pt x="113855" y="0"/>
                  </a:lnTo>
                  <a:lnTo>
                    <a:pt x="190" y="0"/>
                  </a:lnTo>
                  <a:lnTo>
                    <a:pt x="190" y="1270"/>
                  </a:lnTo>
                  <a:lnTo>
                    <a:pt x="0" y="1270"/>
                  </a:lnTo>
                  <a:lnTo>
                    <a:pt x="0" y="2527"/>
                  </a:lnTo>
                  <a:lnTo>
                    <a:pt x="0" y="168465"/>
                  </a:lnTo>
                  <a:lnTo>
                    <a:pt x="114046" y="168465"/>
                  </a:lnTo>
                  <a:lnTo>
                    <a:pt x="114046" y="138061"/>
                  </a:lnTo>
                  <a:lnTo>
                    <a:pt x="113195" y="138061"/>
                  </a:lnTo>
                  <a:lnTo>
                    <a:pt x="113195" y="136791"/>
                  </a:lnTo>
                  <a:lnTo>
                    <a:pt x="36804" y="136791"/>
                  </a:lnTo>
                  <a:lnTo>
                    <a:pt x="36804" y="100063"/>
                  </a:lnTo>
                  <a:lnTo>
                    <a:pt x="37223" y="100063"/>
                  </a:lnTo>
                  <a:lnTo>
                    <a:pt x="37223" y="98793"/>
                  </a:lnTo>
                  <a:lnTo>
                    <a:pt x="101993" y="98793"/>
                  </a:lnTo>
                  <a:lnTo>
                    <a:pt x="101993" y="68402"/>
                  </a:lnTo>
                  <a:lnTo>
                    <a:pt x="37122" y="68402"/>
                  </a:lnTo>
                  <a:lnTo>
                    <a:pt x="37122" y="67132"/>
                  </a:lnTo>
                  <a:lnTo>
                    <a:pt x="36804" y="67132"/>
                  </a:lnTo>
                  <a:lnTo>
                    <a:pt x="36804" y="31661"/>
                  </a:lnTo>
                  <a:lnTo>
                    <a:pt x="113538" y="31661"/>
                  </a:lnTo>
                  <a:lnTo>
                    <a:pt x="113538" y="30403"/>
                  </a:lnTo>
                  <a:lnTo>
                    <a:pt x="114046" y="30403"/>
                  </a:lnTo>
                  <a:lnTo>
                    <a:pt x="114046" y="2527"/>
                  </a:lnTo>
                  <a:lnTo>
                    <a:pt x="114046" y="1270"/>
                  </a:lnTo>
                  <a:close/>
                </a:path>
              </a:pathLst>
            </a:custGeom>
            <a:solidFill>
              <a:srgbClr val="FDFDFD"/>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5" name="object 15">
              <a:extLst>
                <a:ext uri="{FF2B5EF4-FFF2-40B4-BE49-F238E27FC236}">
                  <a16:creationId xmlns:a16="http://schemas.microsoft.com/office/drawing/2014/main" id="{7986C6B6-F221-BFCF-8C9A-4F5839C80171}"/>
                </a:ext>
              </a:extLst>
            </p:cNvPr>
            <p:cNvPicPr/>
            <p:nvPr/>
          </p:nvPicPr>
          <p:blipFill>
            <a:blip r:embed="rId6" cstate="print"/>
            <a:stretch>
              <a:fillRect/>
            </a:stretch>
          </p:blipFill>
          <p:spPr>
            <a:xfrm>
              <a:off x="2216847" y="6051199"/>
              <a:ext cx="409064" cy="174657"/>
            </a:xfrm>
            <a:prstGeom prst="rect">
              <a:avLst/>
            </a:prstGeom>
          </p:spPr>
        </p:pic>
        <p:pic>
          <p:nvPicPr>
            <p:cNvPr id="16" name="object 16">
              <a:extLst>
                <a:ext uri="{FF2B5EF4-FFF2-40B4-BE49-F238E27FC236}">
                  <a16:creationId xmlns:a16="http://schemas.microsoft.com/office/drawing/2014/main" id="{AEBE2094-F606-100D-6953-8D1775F61EDD}"/>
                </a:ext>
              </a:extLst>
            </p:cNvPr>
            <p:cNvPicPr/>
            <p:nvPr/>
          </p:nvPicPr>
          <p:blipFill>
            <a:blip r:embed="rId7" cstate="print"/>
            <a:stretch>
              <a:fillRect/>
            </a:stretch>
          </p:blipFill>
          <p:spPr>
            <a:xfrm>
              <a:off x="2653981" y="6053899"/>
              <a:ext cx="129350" cy="168956"/>
            </a:xfrm>
            <a:prstGeom prst="rect">
              <a:avLst/>
            </a:prstGeom>
          </p:spPr>
        </p:pic>
        <p:sp>
          <p:nvSpPr>
            <p:cNvPr id="17" name="object 17">
              <a:extLst>
                <a:ext uri="{FF2B5EF4-FFF2-40B4-BE49-F238E27FC236}">
                  <a16:creationId xmlns:a16="http://schemas.microsoft.com/office/drawing/2014/main" id="{C60354DB-973F-9750-96F2-E0DCF33412D1}"/>
                </a:ext>
              </a:extLst>
            </p:cNvPr>
            <p:cNvSpPr/>
            <p:nvPr/>
          </p:nvSpPr>
          <p:spPr>
            <a:xfrm>
              <a:off x="860793" y="5736704"/>
              <a:ext cx="501015" cy="485775"/>
            </a:xfrm>
            <a:custGeom>
              <a:avLst/>
              <a:gdLst/>
              <a:ahLst/>
              <a:cxnLst/>
              <a:rect l="l" t="t" r="r" b="b"/>
              <a:pathLst>
                <a:path w="501015" h="485775">
                  <a:moveTo>
                    <a:pt x="201523" y="0"/>
                  </a:moveTo>
                  <a:lnTo>
                    <a:pt x="0" y="0"/>
                  </a:lnTo>
                  <a:lnTo>
                    <a:pt x="0" y="485559"/>
                  </a:lnTo>
                  <a:lnTo>
                    <a:pt x="111023" y="485559"/>
                  </a:lnTo>
                  <a:lnTo>
                    <a:pt x="79832" y="447268"/>
                  </a:lnTo>
                  <a:lnTo>
                    <a:pt x="56502" y="404533"/>
                  </a:lnTo>
                  <a:lnTo>
                    <a:pt x="41871" y="358190"/>
                  </a:lnTo>
                  <a:lnTo>
                    <a:pt x="36804" y="309105"/>
                  </a:lnTo>
                  <a:lnTo>
                    <a:pt x="42176" y="258445"/>
                  </a:lnTo>
                  <a:lnTo>
                    <a:pt x="57658" y="210858"/>
                  </a:lnTo>
                  <a:lnTo>
                    <a:pt x="82283" y="167157"/>
                  </a:lnTo>
                  <a:lnTo>
                    <a:pt x="115112" y="128155"/>
                  </a:lnTo>
                  <a:lnTo>
                    <a:pt x="155181" y="94665"/>
                  </a:lnTo>
                  <a:lnTo>
                    <a:pt x="201523" y="67525"/>
                  </a:lnTo>
                  <a:lnTo>
                    <a:pt x="201523" y="0"/>
                  </a:lnTo>
                  <a:close/>
                </a:path>
                <a:path w="501015" h="485775">
                  <a:moveTo>
                    <a:pt x="500799" y="78600"/>
                  </a:moveTo>
                  <a:lnTo>
                    <a:pt x="479209" y="74015"/>
                  </a:lnTo>
                  <a:lnTo>
                    <a:pt x="457009" y="70624"/>
                  </a:lnTo>
                  <a:lnTo>
                    <a:pt x="434314" y="68529"/>
                  </a:lnTo>
                  <a:lnTo>
                    <a:pt x="411200" y="67805"/>
                  </a:lnTo>
                  <a:lnTo>
                    <a:pt x="381914" y="68961"/>
                  </a:lnTo>
                  <a:lnTo>
                    <a:pt x="353377" y="72351"/>
                  </a:lnTo>
                  <a:lnTo>
                    <a:pt x="325704" y="77812"/>
                  </a:lnTo>
                  <a:lnTo>
                    <a:pt x="298970" y="85204"/>
                  </a:lnTo>
                  <a:lnTo>
                    <a:pt x="298970" y="186359"/>
                  </a:lnTo>
                  <a:lnTo>
                    <a:pt x="201523" y="186359"/>
                  </a:lnTo>
                  <a:lnTo>
                    <a:pt x="201523" y="134747"/>
                  </a:lnTo>
                  <a:lnTo>
                    <a:pt x="163588" y="167970"/>
                  </a:lnTo>
                  <a:lnTo>
                    <a:pt x="132549" y="206273"/>
                  </a:lnTo>
                  <a:lnTo>
                    <a:pt x="109283" y="248920"/>
                  </a:lnTo>
                  <a:lnTo>
                    <a:pt x="94665" y="295148"/>
                  </a:lnTo>
                  <a:lnTo>
                    <a:pt x="89598" y="344208"/>
                  </a:lnTo>
                  <a:lnTo>
                    <a:pt x="92608" y="382244"/>
                  </a:lnTo>
                  <a:lnTo>
                    <a:pt x="101371" y="418706"/>
                  </a:lnTo>
                  <a:lnTo>
                    <a:pt x="115570" y="453263"/>
                  </a:lnTo>
                  <a:lnTo>
                    <a:pt x="134848" y="485559"/>
                  </a:lnTo>
                  <a:lnTo>
                    <a:pt x="201523" y="485559"/>
                  </a:lnTo>
                  <a:lnTo>
                    <a:pt x="201523" y="314807"/>
                  </a:lnTo>
                  <a:lnTo>
                    <a:pt x="298970" y="314807"/>
                  </a:lnTo>
                  <a:lnTo>
                    <a:pt x="298970" y="485559"/>
                  </a:lnTo>
                  <a:lnTo>
                    <a:pt x="500799" y="485559"/>
                  </a:lnTo>
                  <a:lnTo>
                    <a:pt x="500799" y="78600"/>
                  </a:lnTo>
                  <a:close/>
                </a:path>
                <a:path w="501015" h="485775">
                  <a:moveTo>
                    <a:pt x="500799" y="0"/>
                  </a:moveTo>
                  <a:lnTo>
                    <a:pt x="298970" y="0"/>
                  </a:lnTo>
                  <a:lnTo>
                    <a:pt x="298970" y="37198"/>
                  </a:lnTo>
                  <a:lnTo>
                    <a:pt x="313550" y="35191"/>
                  </a:lnTo>
                  <a:lnTo>
                    <a:pt x="328345" y="33680"/>
                  </a:lnTo>
                  <a:lnTo>
                    <a:pt x="343306" y="32727"/>
                  </a:lnTo>
                  <a:lnTo>
                    <a:pt x="358394" y="32397"/>
                  </a:lnTo>
                  <a:lnTo>
                    <a:pt x="396252" y="34328"/>
                  </a:lnTo>
                  <a:lnTo>
                    <a:pt x="432752" y="39916"/>
                  </a:lnTo>
                  <a:lnTo>
                    <a:pt x="467677" y="48869"/>
                  </a:lnTo>
                  <a:lnTo>
                    <a:pt x="500799" y="60921"/>
                  </a:lnTo>
                  <a:lnTo>
                    <a:pt x="500799" y="0"/>
                  </a:lnTo>
                  <a:close/>
                </a:path>
              </a:pathLst>
            </a:custGeom>
            <a:solidFill>
              <a:srgbClr val="FDFDFD"/>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4" name="Title 23">
            <a:extLst>
              <a:ext uri="{FF2B5EF4-FFF2-40B4-BE49-F238E27FC236}">
                <a16:creationId xmlns:a16="http://schemas.microsoft.com/office/drawing/2014/main" id="{460D998C-EFDF-6A93-8E1E-E326DF943651}"/>
              </a:ext>
            </a:extLst>
          </p:cNvPr>
          <p:cNvSpPr>
            <a:spLocks noGrp="1"/>
          </p:cNvSpPr>
          <p:nvPr>
            <p:ph type="title"/>
          </p:nvPr>
        </p:nvSpPr>
        <p:spPr>
          <a:xfrm>
            <a:off x="736472" y="1274822"/>
            <a:ext cx="9282685" cy="2708434"/>
          </a:xfrm>
        </p:spPr>
        <p:txBody>
          <a:bodyPr/>
          <a:lstStyle/>
          <a:p>
            <a:r>
              <a:rPr lang="en-US" dirty="0">
                <a:solidFill>
                  <a:schemeClr val="bg1"/>
                </a:solidFill>
              </a:rPr>
              <a:t>Looking Ahead to Health Connector Open Enrollment 2027: </a:t>
            </a:r>
            <a:br>
              <a:rPr lang="en-US" dirty="0">
                <a:solidFill>
                  <a:schemeClr val="bg1"/>
                </a:solidFill>
              </a:rPr>
            </a:br>
            <a:r>
              <a:rPr lang="en-US" dirty="0">
                <a:solidFill>
                  <a:schemeClr val="bg1"/>
                </a:solidFill>
              </a:rPr>
              <a:t>Federal Changes &amp; Community Impacts</a:t>
            </a:r>
          </a:p>
        </p:txBody>
      </p:sp>
      <p:sp>
        <p:nvSpPr>
          <p:cNvPr id="19" name="TextBox 18">
            <a:extLst>
              <a:ext uri="{FF2B5EF4-FFF2-40B4-BE49-F238E27FC236}">
                <a16:creationId xmlns:a16="http://schemas.microsoft.com/office/drawing/2014/main" id="{A5E7A014-78FC-60AD-D8A6-6D2819E0D973}"/>
              </a:ext>
            </a:extLst>
          </p:cNvPr>
          <p:cNvSpPr txBox="1"/>
          <p:nvPr/>
        </p:nvSpPr>
        <p:spPr>
          <a:xfrm>
            <a:off x="710317" y="4271412"/>
            <a:ext cx="10164511"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solidFill>
                  <a:schemeClr val="bg1"/>
                </a:solidFill>
              </a:rPr>
              <a:t>MassHealth Provider Association Forum</a:t>
            </a:r>
          </a:p>
          <a:p>
            <a:r>
              <a:rPr lang="en-US" sz="2400">
                <a:solidFill>
                  <a:schemeClr val="bg1"/>
                </a:solidFill>
              </a:rPr>
              <a:t>July 22, 2026</a:t>
            </a:r>
          </a:p>
        </p:txBody>
      </p:sp>
      <p:sp>
        <p:nvSpPr>
          <p:cNvPr id="20" name="Slide Number Placeholder 19">
            <a:extLst>
              <a:ext uri="{FF2B5EF4-FFF2-40B4-BE49-F238E27FC236}">
                <a16:creationId xmlns:a16="http://schemas.microsoft.com/office/drawing/2014/main" id="{379EA254-1CC2-6F43-ACB5-DFD2B848E5B1}"/>
              </a:ext>
              <a:ext uri="{C183D7F6-B498-43B3-948B-1728B52AA6E4}">
                <adec:decorative xmlns:adec="http://schemas.microsoft.com/office/drawing/2017/decorative" val="1"/>
              </a:ext>
            </a:extLst>
          </p:cNvPr>
          <p:cNvSpPr>
            <a:spLocks noGrp="1"/>
          </p:cNvSpPr>
          <p:nvPr>
            <p:ph type="sldNum" sz="quarter" idx="7"/>
          </p:nvPr>
        </p:nvSpPr>
        <p:spPr>
          <a:xfrm>
            <a:off x="11049000" y="6430617"/>
            <a:ext cx="419481" cy="211964"/>
          </a:xfrm>
        </p:spPr>
        <p:txBody>
          <a:bodyPr/>
          <a:lstStyle/>
          <a:p>
            <a:pPr marL="123189">
              <a:lnSpc>
                <a:spcPct val="100000"/>
              </a:lnSpc>
            </a:pPr>
            <a:fld id="{81D60167-4931-47E6-BA6A-407CBD079E47}" type="slidenum">
              <a:rPr lang="en-US" spc="-50" smtClean="0"/>
              <a:t>28</a:t>
            </a:fld>
            <a:endParaRPr lang="en-US" spc="-50" dirty="0"/>
          </a:p>
        </p:txBody>
      </p:sp>
      <p:pic>
        <p:nvPicPr>
          <p:cNvPr id="21" name="bg object 17" descr="Massachusetts Health Connector logo.">
            <a:extLst>
              <a:ext uri="{FF2B5EF4-FFF2-40B4-BE49-F238E27FC236}">
                <a16:creationId xmlns:a16="http://schemas.microsoft.com/office/drawing/2014/main" id="{2A301DE8-28C3-3FDD-CC4D-200A62755B47}"/>
              </a:ext>
            </a:extLst>
          </p:cNvPr>
          <p:cNvPicPr/>
          <p:nvPr/>
        </p:nvPicPr>
        <p:blipFill>
          <a:blip r:embed="rId8" cstate="print">
            <a:duotone>
              <a:schemeClr val="bg2">
                <a:shade val="45000"/>
                <a:satMod val="135000"/>
              </a:schemeClr>
              <a:prstClr val="white"/>
            </a:duotone>
            <a:extLst>
              <a:ext uri="{BEBA8EAE-BF5A-486C-A8C5-ECC9F3942E4B}">
                <a14:imgProps xmlns:a14="http://schemas.microsoft.com/office/drawing/2010/main">
                  <a14:imgLayer r:embed="rId9">
                    <a14:imgEffect>
                      <a14:sharpenSoften amount="-50000"/>
                    </a14:imgEffect>
                    <a14:imgEffect>
                      <a14:brightnessContrast bright="40000" contrast="40000"/>
                    </a14:imgEffect>
                  </a14:imgLayer>
                </a14:imgProps>
              </a:ext>
            </a:extLst>
          </a:blip>
          <a:stretch>
            <a:fillRect/>
          </a:stretch>
        </p:blipFill>
        <p:spPr>
          <a:xfrm>
            <a:off x="876699" y="5725681"/>
            <a:ext cx="1951481" cy="509047"/>
          </a:xfrm>
          <a:prstGeom prst="rect">
            <a:avLst/>
          </a:prstGeom>
        </p:spPr>
      </p:pic>
    </p:spTree>
    <p:extLst>
      <p:ext uri="{BB962C8B-B14F-4D97-AF65-F5344CB8AC3E}">
        <p14:creationId xmlns:p14="http://schemas.microsoft.com/office/powerpoint/2010/main" val="8063578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00D5ACD7-5C27-113D-C0F2-46E9BC1C889B}"/>
              </a:ext>
            </a:extLst>
          </p:cNvPr>
          <p:cNvSpPr>
            <a:spLocks noGrp="1"/>
          </p:cNvSpPr>
          <p:nvPr>
            <p:ph type="title"/>
          </p:nvPr>
        </p:nvSpPr>
        <p:spPr>
          <a:xfrm>
            <a:off x="228600" y="283464"/>
            <a:ext cx="6318250" cy="615553"/>
          </a:xfrm>
        </p:spPr>
        <p:txBody>
          <a:bodyPr/>
          <a:lstStyle/>
          <a:p>
            <a:r>
              <a:rPr lang="en-US" sz="4000" dirty="0"/>
              <a:t>Health Connector Agenda</a:t>
            </a:r>
          </a:p>
        </p:txBody>
      </p:sp>
      <p:sp>
        <p:nvSpPr>
          <p:cNvPr id="8" name="object 8">
            <a:extLst>
              <a:ext uri="{C183D7F6-B498-43B3-948B-1728B52AA6E4}">
                <adec:decorative xmlns:adec="http://schemas.microsoft.com/office/drawing/2017/decorative" val="1"/>
              </a:ext>
            </a:extLst>
          </p:cNvPr>
          <p:cNvSpPr txBox="1"/>
          <p:nvPr/>
        </p:nvSpPr>
        <p:spPr>
          <a:xfrm>
            <a:off x="11159743" y="6443827"/>
            <a:ext cx="115570" cy="198755"/>
          </a:xfrm>
          <a:prstGeom prst="rect">
            <a:avLst/>
          </a:prstGeom>
        </p:spPr>
        <p:txBody>
          <a:bodyPr vert="horz" wrap="square" lIns="0" tIns="0" rIns="0" bIns="0" rtlCol="0">
            <a:spAutoFit/>
          </a:bodyPr>
          <a:lstStyle/>
          <a:p>
            <a:pPr marL="12700" marR="0" lvl="0" indent="0" defTabSz="914400" eaLnBrk="1" fontAlgn="auto" latinLnBrk="0" hangingPunct="1">
              <a:lnSpc>
                <a:spcPct val="100000"/>
              </a:lnSpc>
              <a:spcBef>
                <a:spcPts val="0"/>
              </a:spcBef>
              <a:spcAft>
                <a:spcPts val="0"/>
              </a:spcAft>
              <a:buClrTx/>
              <a:buSzTx/>
              <a:buFontTx/>
              <a:buNone/>
              <a:tabLst/>
              <a:defRPr/>
            </a:pPr>
            <a:r>
              <a:rPr kumimoji="0" sz="1200" b="0" i="0" u="none" strike="noStrike" kern="0" cap="none" spc="-50" normalizeH="0" baseline="0" noProof="0">
                <a:ln>
                  <a:noFill/>
                </a:ln>
                <a:solidFill>
                  <a:srgbClr val="053D66"/>
                </a:solidFill>
                <a:effectLst/>
                <a:uLnTx/>
                <a:uFillTx/>
                <a:latin typeface="Franklin Gothic Book"/>
                <a:cs typeface="Franklin Gothic Book"/>
              </a:rPr>
              <a:t>2</a:t>
            </a:r>
            <a:endParaRPr kumimoji="0" sz="1200" b="0" i="0" u="none" strike="noStrike" kern="0" cap="none" spc="0" normalizeH="0" baseline="0" noProof="0">
              <a:ln>
                <a:noFill/>
              </a:ln>
              <a:solidFill>
                <a:sysClr val="windowText" lastClr="000000"/>
              </a:solidFill>
              <a:effectLst/>
              <a:uLnTx/>
              <a:uFillTx/>
              <a:latin typeface="Franklin Gothic Book"/>
              <a:cs typeface="Franklin Gothic Book"/>
            </a:endParaRPr>
          </a:p>
        </p:txBody>
      </p:sp>
      <p:grpSp>
        <p:nvGrpSpPr>
          <p:cNvPr id="2" name="object 2">
            <a:extLst>
              <a:ext uri="{C183D7F6-B498-43B3-948B-1728B52AA6E4}">
                <adec:decorative xmlns:adec="http://schemas.microsoft.com/office/drawing/2017/decorative" val="1"/>
              </a:ext>
            </a:extLst>
          </p:cNvPr>
          <p:cNvGrpSpPr/>
          <p:nvPr/>
        </p:nvGrpSpPr>
        <p:grpSpPr>
          <a:xfrm>
            <a:off x="0" y="0"/>
            <a:ext cx="12192000" cy="6858000"/>
            <a:chOff x="0" y="0"/>
            <a:chExt cx="12192000" cy="6858000"/>
          </a:xfrm>
        </p:grpSpPr>
        <p:sp>
          <p:nvSpPr>
            <p:cNvPr id="3" name="object 3"/>
            <p:cNvSpPr/>
            <p:nvPr/>
          </p:nvSpPr>
          <p:spPr>
            <a:xfrm>
              <a:off x="8949943" y="0"/>
              <a:ext cx="3242310" cy="6151880"/>
            </a:xfrm>
            <a:custGeom>
              <a:avLst/>
              <a:gdLst/>
              <a:ahLst/>
              <a:cxnLst/>
              <a:rect l="l" t="t" r="r" b="b"/>
              <a:pathLst>
                <a:path w="3242309" h="6151880">
                  <a:moveTo>
                    <a:pt x="3242055" y="0"/>
                  </a:moveTo>
                  <a:lnTo>
                    <a:pt x="0" y="0"/>
                  </a:lnTo>
                  <a:lnTo>
                    <a:pt x="0" y="6151422"/>
                  </a:lnTo>
                  <a:lnTo>
                    <a:pt x="3242055" y="6151422"/>
                  </a:lnTo>
                  <a:lnTo>
                    <a:pt x="3242055" y="0"/>
                  </a:lnTo>
                  <a:close/>
                </a:path>
              </a:pathLst>
            </a:custGeom>
            <a:solidFill>
              <a:srgbClr val="4A7B0D"/>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4" name="object 4"/>
            <p:cNvPicPr/>
            <p:nvPr/>
          </p:nvPicPr>
          <p:blipFill>
            <a:blip r:embed="rId2" cstate="print"/>
            <a:stretch>
              <a:fillRect/>
            </a:stretch>
          </p:blipFill>
          <p:spPr>
            <a:xfrm>
              <a:off x="7424928" y="0"/>
              <a:ext cx="4767072" cy="3994404"/>
            </a:xfrm>
            <a:prstGeom prst="rect">
              <a:avLst/>
            </a:prstGeom>
          </p:spPr>
        </p:pic>
        <p:pic>
          <p:nvPicPr>
            <p:cNvPr id="5" name="object 5"/>
            <p:cNvPicPr/>
            <p:nvPr/>
          </p:nvPicPr>
          <p:blipFill>
            <a:blip r:embed="rId3" cstate="print"/>
            <a:stretch>
              <a:fillRect/>
            </a:stretch>
          </p:blipFill>
          <p:spPr>
            <a:xfrm>
              <a:off x="7440676" y="0"/>
              <a:ext cx="4751323" cy="3946271"/>
            </a:xfrm>
            <a:prstGeom prst="rect">
              <a:avLst/>
            </a:prstGeom>
          </p:spPr>
        </p:pic>
      </p:grpSp>
      <p:sp>
        <p:nvSpPr>
          <p:cNvPr id="9" name="Slide Number Placeholder 8">
            <a:extLst>
              <a:ext uri="{FF2B5EF4-FFF2-40B4-BE49-F238E27FC236}">
                <a16:creationId xmlns:a16="http://schemas.microsoft.com/office/drawing/2014/main" id="{EAA93BDD-3D11-7E25-7B7F-07C17DD6F77C}"/>
              </a:ext>
              <a:ext uri="{C183D7F6-B498-43B3-948B-1728B52AA6E4}">
                <adec:decorative xmlns:adec="http://schemas.microsoft.com/office/drawing/2017/decorative" val="1"/>
              </a:ext>
            </a:extLst>
          </p:cNvPr>
          <p:cNvSpPr>
            <a:spLocks noGrp="1"/>
          </p:cNvSpPr>
          <p:nvPr>
            <p:ph type="sldNum" sz="quarter" idx="7"/>
          </p:nvPr>
        </p:nvSpPr>
        <p:spPr>
          <a:xfrm>
            <a:off x="11049000" y="6443826"/>
            <a:ext cx="447675" cy="198755"/>
          </a:xfrm>
        </p:spPr>
        <p:txBody>
          <a:bodyPr/>
          <a:lstStyle/>
          <a:p>
            <a:pPr marL="123189">
              <a:lnSpc>
                <a:spcPct val="100000"/>
              </a:lnSpc>
            </a:pPr>
            <a:fld id="{81D60167-4931-47E6-BA6A-407CBD079E47}" type="slidenum">
              <a:rPr lang="en-US" spc="-50" smtClean="0"/>
              <a:t>29</a:t>
            </a:fld>
            <a:endParaRPr lang="en-US" spc="-50" dirty="0"/>
          </a:p>
        </p:txBody>
      </p:sp>
      <p:sp>
        <p:nvSpPr>
          <p:cNvPr id="12" name="TextBox 11">
            <a:extLst>
              <a:ext uri="{FF2B5EF4-FFF2-40B4-BE49-F238E27FC236}">
                <a16:creationId xmlns:a16="http://schemas.microsoft.com/office/drawing/2014/main" id="{D644D46F-E830-8490-567C-A22B77FA0A91}"/>
              </a:ext>
            </a:extLst>
          </p:cNvPr>
          <p:cNvSpPr txBox="1"/>
          <p:nvPr/>
        </p:nvSpPr>
        <p:spPr>
          <a:xfrm>
            <a:off x="615671" y="1183114"/>
            <a:ext cx="6070372" cy="3785652"/>
          </a:xfrm>
          <a:prstGeom prst="rect">
            <a:avLst/>
          </a:prstGeom>
          <a:noFill/>
        </p:spPr>
        <p:txBody>
          <a:bodyPr wrap="square" rtlCol="0">
            <a:spAutoFit/>
          </a:bodyPr>
          <a:lstStyle/>
          <a:p>
            <a:r>
              <a:rPr lang="en-US" b="0" dirty="0">
                <a:solidFill>
                  <a:schemeClr val="accent1">
                    <a:lumMod val="75000"/>
                  </a:schemeClr>
                </a:solidFill>
                <a:latin typeface="Franklin Gothic Book" panose="020B0503020102020204" pitchFamily="34" charset="0"/>
              </a:rPr>
              <a:t>With Federal policy changes impacting communities across Massachusetts; today’s presentation will focus on:</a:t>
            </a:r>
          </a:p>
          <a:p>
            <a:pPr marL="342900" indent="-342900">
              <a:buClr>
                <a:schemeClr val="accent1">
                  <a:lumMod val="75000"/>
                </a:schemeClr>
              </a:buClr>
              <a:buFont typeface="Arial" panose="020B0604020202020204" pitchFamily="34" charset="0"/>
              <a:buChar char="•"/>
            </a:pPr>
            <a:r>
              <a:rPr lang="en-US" b="0" dirty="0">
                <a:solidFill>
                  <a:schemeClr val="tx1"/>
                </a:solidFill>
                <a:latin typeface="Franklin Gothic Book" panose="020B0503020102020204" pitchFamily="34" charset="0"/>
              </a:rPr>
              <a:t>The relationship between Health Connector and MassHealth coverage options.</a:t>
            </a:r>
          </a:p>
          <a:p>
            <a:pPr marL="342900" indent="-342900">
              <a:buClr>
                <a:schemeClr val="accent1">
                  <a:lumMod val="75000"/>
                </a:schemeClr>
              </a:buClr>
              <a:buFont typeface="Arial" panose="020B0604020202020204" pitchFamily="34" charset="0"/>
              <a:buChar char="•"/>
            </a:pPr>
            <a:r>
              <a:rPr lang="en-US" b="0" dirty="0">
                <a:solidFill>
                  <a:schemeClr val="tx1"/>
                </a:solidFill>
                <a:latin typeface="Franklin Gothic Book" panose="020B0503020102020204" pitchFamily="34" charset="0"/>
              </a:rPr>
              <a:t>Review federal policy changes that will change Health</a:t>
            </a:r>
          </a:p>
          <a:p>
            <a:pPr marL="342900" indent="-342900">
              <a:buClr>
                <a:schemeClr val="accent1">
                  <a:lumMod val="75000"/>
                </a:schemeClr>
              </a:buClr>
              <a:buFont typeface="Arial" panose="020B0604020202020204" pitchFamily="34" charset="0"/>
              <a:buChar char="•"/>
            </a:pPr>
            <a:r>
              <a:rPr lang="en-US" b="0" dirty="0">
                <a:solidFill>
                  <a:schemeClr val="tx1"/>
                </a:solidFill>
                <a:latin typeface="Franklin Gothic Book" panose="020B0503020102020204" pitchFamily="34" charset="0"/>
              </a:rPr>
              <a:t>Connector (Marketplace) eligibility.</a:t>
            </a:r>
          </a:p>
          <a:p>
            <a:pPr marL="342900" indent="-342900">
              <a:buClr>
                <a:schemeClr val="accent1">
                  <a:lumMod val="75000"/>
                </a:schemeClr>
              </a:buClr>
              <a:buFont typeface="Arial" panose="020B0604020202020204" pitchFamily="34" charset="0"/>
              <a:buChar char="•"/>
            </a:pPr>
            <a:r>
              <a:rPr lang="en-US" b="0" dirty="0">
                <a:solidFill>
                  <a:schemeClr val="tx1"/>
                </a:solidFill>
                <a:latin typeface="Franklin Gothic Book" panose="020B0503020102020204" pitchFamily="34" charset="0"/>
              </a:rPr>
              <a:t>How you can help?</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3863F95-6B81-FFE6-DC0F-D423D0764130}"/>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7687F353-96A2-4542-BB94-8011291182C3}"/>
              </a:ext>
              <a:ext uri="{C183D7F6-B498-43B3-948B-1728B52AA6E4}">
                <adec:decorative xmlns:adec="http://schemas.microsoft.com/office/drawing/2017/decorative" val="1"/>
              </a:ext>
            </a:extLst>
          </p:cNvPr>
          <p:cNvGrpSpPr/>
          <p:nvPr/>
        </p:nvGrpSpPr>
        <p:grpSpPr>
          <a:xfrm>
            <a:off x="0" y="0"/>
            <a:ext cx="12192000" cy="6858000"/>
            <a:chOff x="0" y="0"/>
            <a:chExt cx="12192000" cy="6858000"/>
          </a:xfrm>
        </p:grpSpPr>
        <p:sp>
          <p:nvSpPr>
            <p:cNvPr id="3" name="object 3">
              <a:extLst>
                <a:ext uri="{FF2B5EF4-FFF2-40B4-BE49-F238E27FC236}">
                  <a16:creationId xmlns:a16="http://schemas.microsoft.com/office/drawing/2014/main" id="{A582208E-D2B9-A6AB-70DA-5270EC847743}"/>
                </a:ext>
              </a:extLst>
            </p:cNvPr>
            <p:cNvSpPr/>
            <p:nvPr/>
          </p:nvSpPr>
          <p:spPr>
            <a:xfrm>
              <a:off x="0" y="0"/>
              <a:ext cx="10755630" cy="6858000"/>
            </a:xfrm>
            <a:custGeom>
              <a:avLst/>
              <a:gdLst/>
              <a:ahLst/>
              <a:cxnLst/>
              <a:rect l="l" t="t" r="r" b="b"/>
              <a:pathLst>
                <a:path w="10755630" h="6858000">
                  <a:moveTo>
                    <a:pt x="10755122" y="0"/>
                  </a:moveTo>
                  <a:lnTo>
                    <a:pt x="0" y="0"/>
                  </a:lnTo>
                  <a:lnTo>
                    <a:pt x="0" y="6858000"/>
                  </a:lnTo>
                  <a:lnTo>
                    <a:pt x="10755122" y="6858000"/>
                  </a:lnTo>
                  <a:lnTo>
                    <a:pt x="10755122" y="0"/>
                  </a:lnTo>
                  <a:close/>
                </a:path>
              </a:pathLst>
            </a:custGeom>
            <a:solidFill>
              <a:srgbClr val="00639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 name="object 4">
              <a:extLst>
                <a:ext uri="{FF2B5EF4-FFF2-40B4-BE49-F238E27FC236}">
                  <a16:creationId xmlns:a16="http://schemas.microsoft.com/office/drawing/2014/main" id="{55660B1E-B642-6017-A9E5-2826AC0F3D82}"/>
                </a:ext>
              </a:extLst>
            </p:cNvPr>
            <p:cNvSpPr/>
            <p:nvPr/>
          </p:nvSpPr>
          <p:spPr>
            <a:xfrm>
              <a:off x="10755121" y="0"/>
              <a:ext cx="713740" cy="6858000"/>
            </a:xfrm>
            <a:custGeom>
              <a:avLst/>
              <a:gdLst/>
              <a:ahLst/>
              <a:cxnLst/>
              <a:rect l="l" t="t" r="r" b="b"/>
              <a:pathLst>
                <a:path w="713740" h="6858000">
                  <a:moveTo>
                    <a:pt x="713435" y="0"/>
                  </a:moveTo>
                  <a:lnTo>
                    <a:pt x="0" y="0"/>
                  </a:lnTo>
                  <a:lnTo>
                    <a:pt x="0" y="6858000"/>
                  </a:lnTo>
                  <a:lnTo>
                    <a:pt x="713435" y="6858000"/>
                  </a:lnTo>
                  <a:lnTo>
                    <a:pt x="713435" y="0"/>
                  </a:lnTo>
                  <a:close/>
                </a:path>
              </a:pathLst>
            </a:custGeom>
            <a:solidFill>
              <a:srgbClr val="006392">
                <a:alpha val="74900"/>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a:extLst>
                <a:ext uri="{FF2B5EF4-FFF2-40B4-BE49-F238E27FC236}">
                  <a16:creationId xmlns:a16="http://schemas.microsoft.com/office/drawing/2014/main" id="{BB997518-EF5C-752F-6E11-C14B19F89C5F}"/>
                </a:ext>
              </a:extLst>
            </p:cNvPr>
            <p:cNvSpPr/>
            <p:nvPr/>
          </p:nvSpPr>
          <p:spPr>
            <a:xfrm>
              <a:off x="11468481" y="0"/>
              <a:ext cx="422275" cy="6858000"/>
            </a:xfrm>
            <a:custGeom>
              <a:avLst/>
              <a:gdLst/>
              <a:ahLst/>
              <a:cxnLst/>
              <a:rect l="l" t="t" r="r" b="b"/>
              <a:pathLst>
                <a:path w="422275" h="6858000">
                  <a:moveTo>
                    <a:pt x="422033" y="0"/>
                  </a:moveTo>
                  <a:lnTo>
                    <a:pt x="0" y="0"/>
                  </a:lnTo>
                  <a:lnTo>
                    <a:pt x="0" y="6858000"/>
                  </a:lnTo>
                  <a:lnTo>
                    <a:pt x="422033" y="6858000"/>
                  </a:lnTo>
                  <a:lnTo>
                    <a:pt x="422033" y="0"/>
                  </a:lnTo>
                  <a:close/>
                </a:path>
              </a:pathLst>
            </a:custGeom>
            <a:solidFill>
              <a:srgbClr val="006392">
                <a:alpha val="50195"/>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 name="object 6">
              <a:extLst>
                <a:ext uri="{FF2B5EF4-FFF2-40B4-BE49-F238E27FC236}">
                  <a16:creationId xmlns:a16="http://schemas.microsoft.com/office/drawing/2014/main" id="{44501D07-F868-5A1D-3BE4-C77EFD9A8C01}"/>
                </a:ext>
              </a:extLst>
            </p:cNvPr>
            <p:cNvSpPr/>
            <p:nvPr/>
          </p:nvSpPr>
          <p:spPr>
            <a:xfrm>
              <a:off x="11890502" y="0"/>
              <a:ext cx="301625" cy="6858000"/>
            </a:xfrm>
            <a:custGeom>
              <a:avLst/>
              <a:gdLst/>
              <a:ahLst/>
              <a:cxnLst/>
              <a:rect l="l" t="t" r="r" b="b"/>
              <a:pathLst>
                <a:path w="301625" h="6858000">
                  <a:moveTo>
                    <a:pt x="301447" y="0"/>
                  </a:moveTo>
                  <a:lnTo>
                    <a:pt x="0" y="0"/>
                  </a:lnTo>
                  <a:lnTo>
                    <a:pt x="0" y="6858000"/>
                  </a:lnTo>
                  <a:lnTo>
                    <a:pt x="301447" y="6858000"/>
                  </a:lnTo>
                  <a:lnTo>
                    <a:pt x="301447" y="0"/>
                  </a:lnTo>
                  <a:close/>
                </a:path>
              </a:pathLst>
            </a:custGeom>
            <a:solidFill>
              <a:srgbClr val="006392">
                <a:alpha val="25097"/>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7" name="object 7">
              <a:extLst>
                <a:ext uri="{FF2B5EF4-FFF2-40B4-BE49-F238E27FC236}">
                  <a16:creationId xmlns:a16="http://schemas.microsoft.com/office/drawing/2014/main" id="{2139C0B0-5D7E-ECC0-7D3D-7D28457438A6}"/>
                </a:ext>
              </a:extLst>
            </p:cNvPr>
            <p:cNvSpPr/>
            <p:nvPr/>
          </p:nvSpPr>
          <p:spPr>
            <a:xfrm>
              <a:off x="831850" y="864108"/>
              <a:ext cx="1339850" cy="0"/>
            </a:xfrm>
            <a:custGeom>
              <a:avLst/>
              <a:gdLst/>
              <a:ahLst/>
              <a:cxnLst/>
              <a:rect l="l" t="t" r="r" b="b"/>
              <a:pathLst>
                <a:path w="1339850">
                  <a:moveTo>
                    <a:pt x="0" y="0"/>
                  </a:moveTo>
                  <a:lnTo>
                    <a:pt x="1339723" y="0"/>
                  </a:lnTo>
                </a:path>
              </a:pathLst>
            </a:custGeom>
            <a:ln w="3810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a:extLst>
                <a:ext uri="{FF2B5EF4-FFF2-40B4-BE49-F238E27FC236}">
                  <a16:creationId xmlns:a16="http://schemas.microsoft.com/office/drawing/2014/main" id="{0F7E665D-7EC8-40F1-9954-4815B8B8C30E}"/>
                </a:ext>
              </a:extLst>
            </p:cNvPr>
            <p:cNvSpPr/>
            <p:nvPr/>
          </p:nvSpPr>
          <p:spPr>
            <a:xfrm>
              <a:off x="1456626" y="5736704"/>
              <a:ext cx="859790" cy="267970"/>
            </a:xfrm>
            <a:custGeom>
              <a:avLst/>
              <a:gdLst/>
              <a:ahLst/>
              <a:cxnLst/>
              <a:rect l="l" t="t" r="r" b="b"/>
              <a:pathLst>
                <a:path w="859789" h="267970">
                  <a:moveTo>
                    <a:pt x="55486" y="1193"/>
                  </a:moveTo>
                  <a:lnTo>
                    <a:pt x="55206" y="876"/>
                  </a:lnTo>
                  <a:lnTo>
                    <a:pt x="44310" y="876"/>
                  </a:lnTo>
                  <a:lnTo>
                    <a:pt x="44030" y="1193"/>
                  </a:lnTo>
                  <a:lnTo>
                    <a:pt x="43713" y="1803"/>
                  </a:lnTo>
                  <a:lnTo>
                    <a:pt x="29552" y="33604"/>
                  </a:lnTo>
                  <a:lnTo>
                    <a:pt x="29235" y="33604"/>
                  </a:lnTo>
                  <a:lnTo>
                    <a:pt x="14478" y="1193"/>
                  </a:lnTo>
                  <a:lnTo>
                    <a:pt x="14147" y="876"/>
                  </a:lnTo>
                  <a:lnTo>
                    <a:pt x="3009" y="876"/>
                  </a:lnTo>
                  <a:lnTo>
                    <a:pt x="2692" y="1193"/>
                  </a:lnTo>
                  <a:lnTo>
                    <a:pt x="2692" y="1803"/>
                  </a:lnTo>
                  <a:lnTo>
                    <a:pt x="2692" y="56718"/>
                  </a:lnTo>
                  <a:lnTo>
                    <a:pt x="3009" y="56997"/>
                  </a:lnTo>
                  <a:lnTo>
                    <a:pt x="13550" y="56997"/>
                  </a:lnTo>
                  <a:lnTo>
                    <a:pt x="13868" y="56718"/>
                  </a:lnTo>
                  <a:lnTo>
                    <a:pt x="13868" y="24320"/>
                  </a:lnTo>
                  <a:lnTo>
                    <a:pt x="14147" y="24320"/>
                  </a:lnTo>
                  <a:lnTo>
                    <a:pt x="25006" y="48920"/>
                  </a:lnTo>
                  <a:lnTo>
                    <a:pt x="25615" y="49199"/>
                  </a:lnTo>
                  <a:lnTo>
                    <a:pt x="32854" y="49199"/>
                  </a:lnTo>
                  <a:lnTo>
                    <a:pt x="33172" y="48920"/>
                  </a:lnTo>
                  <a:lnTo>
                    <a:pt x="44030" y="24320"/>
                  </a:lnTo>
                  <a:lnTo>
                    <a:pt x="44310" y="24320"/>
                  </a:lnTo>
                  <a:lnTo>
                    <a:pt x="44310" y="56718"/>
                  </a:lnTo>
                  <a:lnTo>
                    <a:pt x="44919" y="56997"/>
                  </a:lnTo>
                  <a:lnTo>
                    <a:pt x="55206" y="56997"/>
                  </a:lnTo>
                  <a:lnTo>
                    <a:pt x="55486" y="56718"/>
                  </a:lnTo>
                  <a:lnTo>
                    <a:pt x="55486" y="1193"/>
                  </a:lnTo>
                  <a:close/>
                </a:path>
                <a:path w="859789" h="267970">
                  <a:moveTo>
                    <a:pt x="130289" y="56121"/>
                  </a:moveTo>
                  <a:lnTo>
                    <a:pt x="126771" y="46202"/>
                  </a:lnTo>
                  <a:lnTo>
                    <a:pt x="123139" y="36004"/>
                  </a:lnTo>
                  <a:lnTo>
                    <a:pt x="116103" y="16205"/>
                  </a:lnTo>
                  <a:lnTo>
                    <a:pt x="110985" y="1803"/>
                  </a:lnTo>
                  <a:lnTo>
                    <a:pt x="110985" y="36004"/>
                  </a:lnTo>
                  <a:lnTo>
                    <a:pt x="98044" y="36004"/>
                  </a:lnTo>
                  <a:lnTo>
                    <a:pt x="104355" y="16205"/>
                  </a:lnTo>
                  <a:lnTo>
                    <a:pt x="104673" y="16205"/>
                  </a:lnTo>
                  <a:lnTo>
                    <a:pt x="110985" y="36004"/>
                  </a:lnTo>
                  <a:lnTo>
                    <a:pt x="110985" y="1803"/>
                  </a:lnTo>
                  <a:lnTo>
                    <a:pt x="110985" y="1193"/>
                  </a:lnTo>
                  <a:lnTo>
                    <a:pt x="110388" y="876"/>
                  </a:lnTo>
                  <a:lnTo>
                    <a:pt x="98920" y="876"/>
                  </a:lnTo>
                  <a:lnTo>
                    <a:pt x="98640" y="1193"/>
                  </a:lnTo>
                  <a:lnTo>
                    <a:pt x="98323" y="1803"/>
                  </a:lnTo>
                  <a:lnTo>
                    <a:pt x="78740" y="56121"/>
                  </a:lnTo>
                  <a:lnTo>
                    <a:pt x="78740" y="56997"/>
                  </a:lnTo>
                  <a:lnTo>
                    <a:pt x="90805" y="56997"/>
                  </a:lnTo>
                  <a:lnTo>
                    <a:pt x="91401" y="56718"/>
                  </a:lnTo>
                  <a:lnTo>
                    <a:pt x="91401" y="56121"/>
                  </a:lnTo>
                  <a:lnTo>
                    <a:pt x="94703" y="46202"/>
                  </a:lnTo>
                  <a:lnTo>
                    <a:pt x="114604" y="46202"/>
                  </a:lnTo>
                  <a:lnTo>
                    <a:pt x="117627" y="56121"/>
                  </a:lnTo>
                  <a:lnTo>
                    <a:pt x="117944" y="56718"/>
                  </a:lnTo>
                  <a:lnTo>
                    <a:pt x="118224" y="56997"/>
                  </a:lnTo>
                  <a:lnTo>
                    <a:pt x="130289" y="56997"/>
                  </a:lnTo>
                  <a:lnTo>
                    <a:pt x="130289" y="56121"/>
                  </a:lnTo>
                  <a:close/>
                </a:path>
                <a:path w="859789" h="267970">
                  <a:moveTo>
                    <a:pt x="132105" y="99415"/>
                  </a:moveTo>
                  <a:lnTo>
                    <a:pt x="131470" y="99415"/>
                  </a:lnTo>
                  <a:lnTo>
                    <a:pt x="131470" y="98145"/>
                  </a:lnTo>
                  <a:lnTo>
                    <a:pt x="96151" y="98145"/>
                  </a:lnTo>
                  <a:lnTo>
                    <a:pt x="96151" y="99415"/>
                  </a:lnTo>
                  <a:lnTo>
                    <a:pt x="95300" y="99415"/>
                  </a:lnTo>
                  <a:lnTo>
                    <a:pt x="95300" y="100685"/>
                  </a:lnTo>
                  <a:lnTo>
                    <a:pt x="95300" y="165277"/>
                  </a:lnTo>
                  <a:lnTo>
                    <a:pt x="95034" y="165277"/>
                  </a:lnTo>
                  <a:lnTo>
                    <a:pt x="95034" y="166547"/>
                  </a:lnTo>
                  <a:lnTo>
                    <a:pt x="37363" y="166547"/>
                  </a:lnTo>
                  <a:lnTo>
                    <a:pt x="37363" y="165277"/>
                  </a:lnTo>
                  <a:lnTo>
                    <a:pt x="36791" y="165277"/>
                  </a:lnTo>
                  <a:lnTo>
                    <a:pt x="36791" y="100685"/>
                  </a:lnTo>
                  <a:lnTo>
                    <a:pt x="36791" y="99415"/>
                  </a:lnTo>
                  <a:lnTo>
                    <a:pt x="36144" y="99415"/>
                  </a:lnTo>
                  <a:lnTo>
                    <a:pt x="36144" y="98145"/>
                  </a:lnTo>
                  <a:lnTo>
                    <a:pt x="850" y="98145"/>
                  </a:lnTo>
                  <a:lnTo>
                    <a:pt x="850" y="99415"/>
                  </a:lnTo>
                  <a:lnTo>
                    <a:pt x="0" y="99415"/>
                  </a:lnTo>
                  <a:lnTo>
                    <a:pt x="0" y="266611"/>
                  </a:lnTo>
                  <a:lnTo>
                    <a:pt x="622" y="266611"/>
                  </a:lnTo>
                  <a:lnTo>
                    <a:pt x="622" y="267881"/>
                  </a:lnTo>
                  <a:lnTo>
                    <a:pt x="36309" y="267881"/>
                  </a:lnTo>
                  <a:lnTo>
                    <a:pt x="36309" y="266611"/>
                  </a:lnTo>
                  <a:lnTo>
                    <a:pt x="36791" y="266611"/>
                  </a:lnTo>
                  <a:lnTo>
                    <a:pt x="36791" y="199478"/>
                  </a:lnTo>
                  <a:lnTo>
                    <a:pt x="37020" y="199478"/>
                  </a:lnTo>
                  <a:lnTo>
                    <a:pt x="37020" y="198221"/>
                  </a:lnTo>
                  <a:lnTo>
                    <a:pt x="95199" y="198221"/>
                  </a:lnTo>
                  <a:lnTo>
                    <a:pt x="95199" y="199478"/>
                  </a:lnTo>
                  <a:lnTo>
                    <a:pt x="95300" y="266611"/>
                  </a:lnTo>
                  <a:lnTo>
                    <a:pt x="95923" y="266611"/>
                  </a:lnTo>
                  <a:lnTo>
                    <a:pt x="95923" y="267881"/>
                  </a:lnTo>
                  <a:lnTo>
                    <a:pt x="131648" y="267881"/>
                  </a:lnTo>
                  <a:lnTo>
                    <a:pt x="131648" y="266611"/>
                  </a:lnTo>
                  <a:lnTo>
                    <a:pt x="132105" y="266611"/>
                  </a:lnTo>
                  <a:lnTo>
                    <a:pt x="132105" y="100685"/>
                  </a:lnTo>
                  <a:lnTo>
                    <a:pt x="132105" y="99415"/>
                  </a:lnTo>
                  <a:close/>
                </a:path>
                <a:path w="859789" h="267970">
                  <a:moveTo>
                    <a:pt x="194881" y="29997"/>
                  </a:moveTo>
                  <a:lnTo>
                    <a:pt x="188849" y="24599"/>
                  </a:lnTo>
                  <a:lnTo>
                    <a:pt x="177063" y="23126"/>
                  </a:lnTo>
                  <a:lnTo>
                    <a:pt x="174040" y="22796"/>
                  </a:lnTo>
                  <a:lnTo>
                    <a:pt x="167411" y="21602"/>
                  </a:lnTo>
                  <a:lnTo>
                    <a:pt x="165315" y="19799"/>
                  </a:lnTo>
                  <a:lnTo>
                    <a:pt x="165315" y="12915"/>
                  </a:lnTo>
                  <a:lnTo>
                    <a:pt x="167728" y="10198"/>
                  </a:lnTo>
                  <a:lnTo>
                    <a:pt x="177380" y="10198"/>
                  </a:lnTo>
                  <a:lnTo>
                    <a:pt x="181610" y="11722"/>
                  </a:lnTo>
                  <a:lnTo>
                    <a:pt x="186105" y="14719"/>
                  </a:lnTo>
                  <a:lnTo>
                    <a:pt x="186436" y="14998"/>
                  </a:lnTo>
                  <a:lnTo>
                    <a:pt x="187032" y="14401"/>
                  </a:lnTo>
                  <a:lnTo>
                    <a:pt x="192138" y="6883"/>
                  </a:lnTo>
                  <a:lnTo>
                    <a:pt x="192747" y="6273"/>
                  </a:lnTo>
                  <a:lnTo>
                    <a:pt x="192138" y="5676"/>
                  </a:lnTo>
                  <a:lnTo>
                    <a:pt x="187312" y="2082"/>
                  </a:lnTo>
                  <a:lnTo>
                    <a:pt x="180403" y="0"/>
                  </a:lnTo>
                  <a:lnTo>
                    <a:pt x="172834" y="0"/>
                  </a:lnTo>
                  <a:lnTo>
                    <a:pt x="164477" y="1193"/>
                  </a:lnTo>
                  <a:lnTo>
                    <a:pt x="158115" y="4572"/>
                  </a:lnTo>
                  <a:lnTo>
                    <a:pt x="154063" y="9867"/>
                  </a:lnTo>
                  <a:lnTo>
                    <a:pt x="152654" y="16802"/>
                  </a:lnTo>
                  <a:lnTo>
                    <a:pt x="152654" y="27000"/>
                  </a:lnTo>
                  <a:lnTo>
                    <a:pt x="159283" y="32397"/>
                  </a:lnTo>
                  <a:lnTo>
                    <a:pt x="170751" y="33921"/>
                  </a:lnTo>
                  <a:lnTo>
                    <a:pt x="173761" y="34201"/>
                  </a:lnTo>
                  <a:lnTo>
                    <a:pt x="180403" y="35115"/>
                  </a:lnTo>
                  <a:lnTo>
                    <a:pt x="182486" y="37198"/>
                  </a:lnTo>
                  <a:lnTo>
                    <a:pt x="182486" y="44716"/>
                  </a:lnTo>
                  <a:lnTo>
                    <a:pt x="179197" y="47396"/>
                  </a:lnTo>
                  <a:lnTo>
                    <a:pt x="167132" y="47396"/>
                  </a:lnTo>
                  <a:lnTo>
                    <a:pt x="161975" y="44399"/>
                  </a:lnTo>
                  <a:lnTo>
                    <a:pt x="158356" y="41402"/>
                  </a:lnTo>
                  <a:lnTo>
                    <a:pt x="157759" y="41122"/>
                  </a:lnTo>
                  <a:lnTo>
                    <a:pt x="157480" y="41122"/>
                  </a:lnTo>
                  <a:lnTo>
                    <a:pt x="157149" y="41719"/>
                  </a:lnTo>
                  <a:lnTo>
                    <a:pt x="150837" y="48920"/>
                  </a:lnTo>
                  <a:lnTo>
                    <a:pt x="150241" y="49199"/>
                  </a:lnTo>
                  <a:lnTo>
                    <a:pt x="150520" y="49796"/>
                  </a:lnTo>
                  <a:lnTo>
                    <a:pt x="150837" y="50126"/>
                  </a:lnTo>
                  <a:lnTo>
                    <a:pt x="155067" y="54317"/>
                  </a:lnTo>
                  <a:lnTo>
                    <a:pt x="163791" y="57924"/>
                  </a:lnTo>
                  <a:lnTo>
                    <a:pt x="172554" y="57924"/>
                  </a:lnTo>
                  <a:lnTo>
                    <a:pt x="182270" y="56591"/>
                  </a:lnTo>
                  <a:lnTo>
                    <a:pt x="189255" y="52882"/>
                  </a:lnTo>
                  <a:lnTo>
                    <a:pt x="193459" y="47269"/>
                  </a:lnTo>
                  <a:lnTo>
                    <a:pt x="194881" y="40208"/>
                  </a:lnTo>
                  <a:lnTo>
                    <a:pt x="194881" y="29997"/>
                  </a:lnTo>
                  <a:close/>
                </a:path>
                <a:path w="859789" h="267970">
                  <a:moveTo>
                    <a:pt x="261226" y="29997"/>
                  </a:moveTo>
                  <a:lnTo>
                    <a:pt x="255193" y="24599"/>
                  </a:lnTo>
                  <a:lnTo>
                    <a:pt x="243459" y="23126"/>
                  </a:lnTo>
                  <a:lnTo>
                    <a:pt x="240436" y="22796"/>
                  </a:lnTo>
                  <a:lnTo>
                    <a:pt x="233807" y="21602"/>
                  </a:lnTo>
                  <a:lnTo>
                    <a:pt x="231673" y="19799"/>
                  </a:lnTo>
                  <a:lnTo>
                    <a:pt x="231673" y="12915"/>
                  </a:lnTo>
                  <a:lnTo>
                    <a:pt x="234086" y="10198"/>
                  </a:lnTo>
                  <a:lnTo>
                    <a:pt x="243738" y="10198"/>
                  </a:lnTo>
                  <a:lnTo>
                    <a:pt x="247954" y="11722"/>
                  </a:lnTo>
                  <a:lnTo>
                    <a:pt x="252183" y="14719"/>
                  </a:lnTo>
                  <a:lnTo>
                    <a:pt x="252780" y="14998"/>
                  </a:lnTo>
                  <a:lnTo>
                    <a:pt x="253390" y="14401"/>
                  </a:lnTo>
                  <a:lnTo>
                    <a:pt x="258533" y="6883"/>
                  </a:lnTo>
                  <a:lnTo>
                    <a:pt x="259143" y="6273"/>
                  </a:lnTo>
                  <a:lnTo>
                    <a:pt x="258533" y="5676"/>
                  </a:lnTo>
                  <a:lnTo>
                    <a:pt x="253707" y="2082"/>
                  </a:lnTo>
                  <a:lnTo>
                    <a:pt x="246748" y="0"/>
                  </a:lnTo>
                  <a:lnTo>
                    <a:pt x="239229" y="0"/>
                  </a:lnTo>
                  <a:lnTo>
                    <a:pt x="230847" y="1193"/>
                  </a:lnTo>
                  <a:lnTo>
                    <a:pt x="224472" y="4572"/>
                  </a:lnTo>
                  <a:lnTo>
                    <a:pt x="220421" y="9867"/>
                  </a:lnTo>
                  <a:lnTo>
                    <a:pt x="218998" y="16802"/>
                  </a:lnTo>
                  <a:lnTo>
                    <a:pt x="218998" y="27000"/>
                  </a:lnTo>
                  <a:lnTo>
                    <a:pt x="225323" y="32397"/>
                  </a:lnTo>
                  <a:lnTo>
                    <a:pt x="237096" y="33921"/>
                  </a:lnTo>
                  <a:lnTo>
                    <a:pt x="239839" y="34201"/>
                  </a:lnTo>
                  <a:lnTo>
                    <a:pt x="246748" y="35115"/>
                  </a:lnTo>
                  <a:lnTo>
                    <a:pt x="248881" y="37198"/>
                  </a:lnTo>
                  <a:lnTo>
                    <a:pt x="248881" y="44716"/>
                  </a:lnTo>
                  <a:lnTo>
                    <a:pt x="245262" y="47396"/>
                  </a:lnTo>
                  <a:lnTo>
                    <a:pt x="233476" y="47396"/>
                  </a:lnTo>
                  <a:lnTo>
                    <a:pt x="228333" y="44399"/>
                  </a:lnTo>
                  <a:lnTo>
                    <a:pt x="224713" y="41402"/>
                  </a:lnTo>
                  <a:lnTo>
                    <a:pt x="224116" y="41122"/>
                  </a:lnTo>
                  <a:lnTo>
                    <a:pt x="223824" y="41122"/>
                  </a:lnTo>
                  <a:lnTo>
                    <a:pt x="223227" y="41719"/>
                  </a:lnTo>
                  <a:lnTo>
                    <a:pt x="216585" y="49199"/>
                  </a:lnTo>
                  <a:lnTo>
                    <a:pt x="216877" y="49796"/>
                  </a:lnTo>
                  <a:lnTo>
                    <a:pt x="217195" y="50126"/>
                  </a:lnTo>
                  <a:lnTo>
                    <a:pt x="221411" y="54317"/>
                  </a:lnTo>
                  <a:lnTo>
                    <a:pt x="230187" y="57924"/>
                  </a:lnTo>
                  <a:lnTo>
                    <a:pt x="238912" y="57924"/>
                  </a:lnTo>
                  <a:lnTo>
                    <a:pt x="248640" y="56591"/>
                  </a:lnTo>
                  <a:lnTo>
                    <a:pt x="255625" y="52882"/>
                  </a:lnTo>
                  <a:lnTo>
                    <a:pt x="259829" y="47269"/>
                  </a:lnTo>
                  <a:lnTo>
                    <a:pt x="261226" y="40208"/>
                  </a:lnTo>
                  <a:lnTo>
                    <a:pt x="261226" y="29997"/>
                  </a:lnTo>
                  <a:close/>
                </a:path>
                <a:path w="859789" h="267970">
                  <a:moveTo>
                    <a:pt x="333057" y="56718"/>
                  </a:moveTo>
                  <a:lnTo>
                    <a:pt x="332727" y="56121"/>
                  </a:lnTo>
                  <a:lnTo>
                    <a:pt x="329209" y="46202"/>
                  </a:lnTo>
                  <a:lnTo>
                    <a:pt x="325577" y="36004"/>
                  </a:lnTo>
                  <a:lnTo>
                    <a:pt x="318541" y="16205"/>
                  </a:lnTo>
                  <a:lnTo>
                    <a:pt x="313715" y="2628"/>
                  </a:lnTo>
                  <a:lnTo>
                    <a:pt x="313715" y="36004"/>
                  </a:lnTo>
                  <a:lnTo>
                    <a:pt x="300443" y="36004"/>
                  </a:lnTo>
                  <a:lnTo>
                    <a:pt x="306793" y="16205"/>
                  </a:lnTo>
                  <a:lnTo>
                    <a:pt x="307073" y="16205"/>
                  </a:lnTo>
                  <a:lnTo>
                    <a:pt x="313715" y="36004"/>
                  </a:lnTo>
                  <a:lnTo>
                    <a:pt x="313715" y="2628"/>
                  </a:lnTo>
                  <a:lnTo>
                    <a:pt x="313423" y="1803"/>
                  </a:lnTo>
                  <a:lnTo>
                    <a:pt x="313423" y="1193"/>
                  </a:lnTo>
                  <a:lnTo>
                    <a:pt x="313105" y="876"/>
                  </a:lnTo>
                  <a:lnTo>
                    <a:pt x="301358" y="876"/>
                  </a:lnTo>
                  <a:lnTo>
                    <a:pt x="301040" y="1193"/>
                  </a:lnTo>
                  <a:lnTo>
                    <a:pt x="300761" y="1803"/>
                  </a:lnTo>
                  <a:lnTo>
                    <a:pt x="281457" y="56121"/>
                  </a:lnTo>
                  <a:lnTo>
                    <a:pt x="281139" y="56718"/>
                  </a:lnTo>
                  <a:lnTo>
                    <a:pt x="281457" y="56997"/>
                  </a:lnTo>
                  <a:lnTo>
                    <a:pt x="293522" y="56997"/>
                  </a:lnTo>
                  <a:lnTo>
                    <a:pt x="293801" y="56718"/>
                  </a:lnTo>
                  <a:lnTo>
                    <a:pt x="293801" y="56121"/>
                  </a:lnTo>
                  <a:lnTo>
                    <a:pt x="297141" y="46202"/>
                  </a:lnTo>
                  <a:lnTo>
                    <a:pt x="317042" y="46202"/>
                  </a:lnTo>
                  <a:lnTo>
                    <a:pt x="320344" y="56121"/>
                  </a:lnTo>
                  <a:lnTo>
                    <a:pt x="320344" y="56718"/>
                  </a:lnTo>
                  <a:lnTo>
                    <a:pt x="320662" y="56997"/>
                  </a:lnTo>
                  <a:lnTo>
                    <a:pt x="332727" y="56997"/>
                  </a:lnTo>
                  <a:lnTo>
                    <a:pt x="333057" y="56718"/>
                  </a:lnTo>
                  <a:close/>
                </a:path>
                <a:path w="859789" h="267970">
                  <a:moveTo>
                    <a:pt x="393979" y="12598"/>
                  </a:moveTo>
                  <a:lnTo>
                    <a:pt x="393661" y="12319"/>
                  </a:lnTo>
                  <a:lnTo>
                    <a:pt x="390359" y="4203"/>
                  </a:lnTo>
                  <a:lnTo>
                    <a:pt x="383400" y="0"/>
                  </a:lnTo>
                  <a:lnTo>
                    <a:pt x="363816" y="0"/>
                  </a:lnTo>
                  <a:lnTo>
                    <a:pt x="356577" y="4203"/>
                  </a:lnTo>
                  <a:lnTo>
                    <a:pt x="352361" y="17119"/>
                  </a:lnTo>
                  <a:lnTo>
                    <a:pt x="352031" y="20116"/>
                  </a:lnTo>
                  <a:lnTo>
                    <a:pt x="352031" y="28803"/>
                  </a:lnTo>
                  <a:lnTo>
                    <a:pt x="352031" y="37515"/>
                  </a:lnTo>
                  <a:lnTo>
                    <a:pt x="352361" y="40525"/>
                  </a:lnTo>
                  <a:lnTo>
                    <a:pt x="356577" y="53403"/>
                  </a:lnTo>
                  <a:lnTo>
                    <a:pt x="363816" y="57924"/>
                  </a:lnTo>
                  <a:lnTo>
                    <a:pt x="383400" y="57924"/>
                  </a:lnTo>
                  <a:lnTo>
                    <a:pt x="390359" y="53403"/>
                  </a:lnTo>
                  <a:lnTo>
                    <a:pt x="393661" y="45326"/>
                  </a:lnTo>
                  <a:lnTo>
                    <a:pt x="393979" y="44996"/>
                  </a:lnTo>
                  <a:lnTo>
                    <a:pt x="393661" y="44716"/>
                  </a:lnTo>
                  <a:lnTo>
                    <a:pt x="384009" y="40208"/>
                  </a:lnTo>
                  <a:lnTo>
                    <a:pt x="383120" y="40208"/>
                  </a:lnTo>
                  <a:lnTo>
                    <a:pt x="382803" y="40805"/>
                  </a:lnTo>
                  <a:lnTo>
                    <a:pt x="381304" y="44399"/>
                  </a:lnTo>
                  <a:lnTo>
                    <a:pt x="378574" y="47117"/>
                  </a:lnTo>
                  <a:lnTo>
                    <a:pt x="369531" y="47117"/>
                  </a:lnTo>
                  <a:lnTo>
                    <a:pt x="366839" y="44716"/>
                  </a:lnTo>
                  <a:lnTo>
                    <a:pt x="365302" y="40805"/>
                  </a:lnTo>
                  <a:lnTo>
                    <a:pt x="364705" y="38722"/>
                  </a:lnTo>
                  <a:lnTo>
                    <a:pt x="364426" y="36918"/>
                  </a:lnTo>
                  <a:lnTo>
                    <a:pt x="364426" y="20726"/>
                  </a:lnTo>
                  <a:lnTo>
                    <a:pt x="364705" y="18923"/>
                  </a:lnTo>
                  <a:lnTo>
                    <a:pt x="365302" y="16802"/>
                  </a:lnTo>
                  <a:lnTo>
                    <a:pt x="366839" y="12915"/>
                  </a:lnTo>
                  <a:lnTo>
                    <a:pt x="369531" y="10515"/>
                  </a:lnTo>
                  <a:lnTo>
                    <a:pt x="378574" y="10515"/>
                  </a:lnTo>
                  <a:lnTo>
                    <a:pt x="381304" y="13195"/>
                  </a:lnTo>
                  <a:lnTo>
                    <a:pt x="382803" y="16802"/>
                  </a:lnTo>
                  <a:lnTo>
                    <a:pt x="383120" y="17399"/>
                  </a:lnTo>
                  <a:lnTo>
                    <a:pt x="384009" y="17399"/>
                  </a:lnTo>
                  <a:lnTo>
                    <a:pt x="393661" y="12915"/>
                  </a:lnTo>
                  <a:lnTo>
                    <a:pt x="393979" y="12598"/>
                  </a:lnTo>
                  <a:close/>
                </a:path>
                <a:path w="859789" h="267970">
                  <a:moveTo>
                    <a:pt x="462140" y="1193"/>
                  </a:moveTo>
                  <a:lnTo>
                    <a:pt x="461860" y="876"/>
                  </a:lnTo>
                  <a:lnTo>
                    <a:pt x="450405" y="876"/>
                  </a:lnTo>
                  <a:lnTo>
                    <a:pt x="450075" y="1193"/>
                  </a:lnTo>
                  <a:lnTo>
                    <a:pt x="450075" y="22796"/>
                  </a:lnTo>
                  <a:lnTo>
                    <a:pt x="449795" y="23126"/>
                  </a:lnTo>
                  <a:lnTo>
                    <a:pt x="430771" y="23126"/>
                  </a:lnTo>
                  <a:lnTo>
                    <a:pt x="430491" y="22796"/>
                  </a:lnTo>
                  <a:lnTo>
                    <a:pt x="430491" y="1193"/>
                  </a:lnTo>
                  <a:lnTo>
                    <a:pt x="430174" y="876"/>
                  </a:lnTo>
                  <a:lnTo>
                    <a:pt x="418426" y="876"/>
                  </a:lnTo>
                  <a:lnTo>
                    <a:pt x="418109" y="1193"/>
                  </a:lnTo>
                  <a:lnTo>
                    <a:pt x="418109" y="1803"/>
                  </a:lnTo>
                  <a:lnTo>
                    <a:pt x="418109" y="56718"/>
                  </a:lnTo>
                  <a:lnTo>
                    <a:pt x="418426" y="56997"/>
                  </a:lnTo>
                  <a:lnTo>
                    <a:pt x="430174" y="56997"/>
                  </a:lnTo>
                  <a:lnTo>
                    <a:pt x="430491" y="56718"/>
                  </a:lnTo>
                  <a:lnTo>
                    <a:pt x="430491" y="34201"/>
                  </a:lnTo>
                  <a:lnTo>
                    <a:pt x="430771" y="33921"/>
                  </a:lnTo>
                  <a:lnTo>
                    <a:pt x="449795" y="33921"/>
                  </a:lnTo>
                  <a:lnTo>
                    <a:pt x="450075" y="34201"/>
                  </a:lnTo>
                  <a:lnTo>
                    <a:pt x="450075" y="56718"/>
                  </a:lnTo>
                  <a:lnTo>
                    <a:pt x="450405" y="56997"/>
                  </a:lnTo>
                  <a:lnTo>
                    <a:pt x="461860" y="56997"/>
                  </a:lnTo>
                  <a:lnTo>
                    <a:pt x="462140" y="56718"/>
                  </a:lnTo>
                  <a:lnTo>
                    <a:pt x="462140" y="1193"/>
                  </a:lnTo>
                  <a:close/>
                </a:path>
                <a:path w="859789" h="267970">
                  <a:moveTo>
                    <a:pt x="533044" y="1193"/>
                  </a:moveTo>
                  <a:lnTo>
                    <a:pt x="532765" y="876"/>
                  </a:lnTo>
                  <a:lnTo>
                    <a:pt x="520979" y="876"/>
                  </a:lnTo>
                  <a:lnTo>
                    <a:pt x="520700" y="1193"/>
                  </a:lnTo>
                  <a:lnTo>
                    <a:pt x="520700" y="43205"/>
                  </a:lnTo>
                  <a:lnTo>
                    <a:pt x="517080" y="47117"/>
                  </a:lnTo>
                  <a:lnTo>
                    <a:pt x="505612" y="47117"/>
                  </a:lnTo>
                  <a:lnTo>
                    <a:pt x="501954" y="43205"/>
                  </a:lnTo>
                  <a:lnTo>
                    <a:pt x="501954" y="1193"/>
                  </a:lnTo>
                  <a:lnTo>
                    <a:pt x="501357" y="876"/>
                  </a:lnTo>
                  <a:lnTo>
                    <a:pt x="489889" y="876"/>
                  </a:lnTo>
                  <a:lnTo>
                    <a:pt x="489610" y="1193"/>
                  </a:lnTo>
                  <a:lnTo>
                    <a:pt x="489610" y="36322"/>
                  </a:lnTo>
                  <a:lnTo>
                    <a:pt x="491223" y="45631"/>
                  </a:lnTo>
                  <a:lnTo>
                    <a:pt x="495719" y="52400"/>
                  </a:lnTo>
                  <a:lnTo>
                    <a:pt x="502589" y="56527"/>
                  </a:lnTo>
                  <a:lnTo>
                    <a:pt x="511327" y="57924"/>
                  </a:lnTo>
                  <a:lnTo>
                    <a:pt x="520065" y="56527"/>
                  </a:lnTo>
                  <a:lnTo>
                    <a:pt x="526935" y="52400"/>
                  </a:lnTo>
                  <a:lnTo>
                    <a:pt x="531431" y="45631"/>
                  </a:lnTo>
                  <a:lnTo>
                    <a:pt x="533044" y="36322"/>
                  </a:lnTo>
                  <a:lnTo>
                    <a:pt x="533044" y="1193"/>
                  </a:lnTo>
                  <a:close/>
                </a:path>
                <a:path w="859789" h="267970">
                  <a:moveTo>
                    <a:pt x="601853" y="29997"/>
                  </a:moveTo>
                  <a:lnTo>
                    <a:pt x="595490" y="24599"/>
                  </a:lnTo>
                  <a:lnTo>
                    <a:pt x="583717" y="23126"/>
                  </a:lnTo>
                  <a:lnTo>
                    <a:pt x="580694" y="22796"/>
                  </a:lnTo>
                  <a:lnTo>
                    <a:pt x="574382" y="21602"/>
                  </a:lnTo>
                  <a:lnTo>
                    <a:pt x="571969" y="19799"/>
                  </a:lnTo>
                  <a:lnTo>
                    <a:pt x="571969" y="12915"/>
                  </a:lnTo>
                  <a:lnTo>
                    <a:pt x="574662" y="10198"/>
                  </a:lnTo>
                  <a:lnTo>
                    <a:pt x="584314" y="10198"/>
                  </a:lnTo>
                  <a:lnTo>
                    <a:pt x="588543" y="11722"/>
                  </a:lnTo>
                  <a:lnTo>
                    <a:pt x="593077" y="14998"/>
                  </a:lnTo>
                  <a:lnTo>
                    <a:pt x="593686" y="14719"/>
                  </a:lnTo>
                  <a:lnTo>
                    <a:pt x="593966" y="14401"/>
                  </a:lnTo>
                  <a:lnTo>
                    <a:pt x="599109" y="6883"/>
                  </a:lnTo>
                  <a:lnTo>
                    <a:pt x="599440" y="6273"/>
                  </a:lnTo>
                  <a:lnTo>
                    <a:pt x="599440" y="5994"/>
                  </a:lnTo>
                  <a:lnTo>
                    <a:pt x="598830" y="5676"/>
                  </a:lnTo>
                  <a:lnTo>
                    <a:pt x="593966" y="2082"/>
                  </a:lnTo>
                  <a:lnTo>
                    <a:pt x="587044" y="0"/>
                  </a:lnTo>
                  <a:lnTo>
                    <a:pt x="579488" y="0"/>
                  </a:lnTo>
                  <a:lnTo>
                    <a:pt x="571284" y="1193"/>
                  </a:lnTo>
                  <a:lnTo>
                    <a:pt x="565010" y="4572"/>
                  </a:lnTo>
                  <a:lnTo>
                    <a:pt x="560997" y="9867"/>
                  </a:lnTo>
                  <a:lnTo>
                    <a:pt x="559587" y="16802"/>
                  </a:lnTo>
                  <a:lnTo>
                    <a:pt x="559587" y="27000"/>
                  </a:lnTo>
                  <a:lnTo>
                    <a:pt x="565937" y="32397"/>
                  </a:lnTo>
                  <a:lnTo>
                    <a:pt x="577392" y="33921"/>
                  </a:lnTo>
                  <a:lnTo>
                    <a:pt x="580415" y="34201"/>
                  </a:lnTo>
                  <a:lnTo>
                    <a:pt x="587336" y="35115"/>
                  </a:lnTo>
                  <a:lnTo>
                    <a:pt x="589140" y="37198"/>
                  </a:lnTo>
                  <a:lnTo>
                    <a:pt x="589140" y="44716"/>
                  </a:lnTo>
                  <a:lnTo>
                    <a:pt x="585838" y="47396"/>
                  </a:lnTo>
                  <a:lnTo>
                    <a:pt x="574065" y="47396"/>
                  </a:lnTo>
                  <a:lnTo>
                    <a:pt x="568947" y="44399"/>
                  </a:lnTo>
                  <a:lnTo>
                    <a:pt x="565010" y="41402"/>
                  </a:lnTo>
                  <a:lnTo>
                    <a:pt x="564730" y="41122"/>
                  </a:lnTo>
                  <a:lnTo>
                    <a:pt x="564121" y="41122"/>
                  </a:lnTo>
                  <a:lnTo>
                    <a:pt x="563803" y="41719"/>
                  </a:lnTo>
                  <a:lnTo>
                    <a:pt x="557491" y="48920"/>
                  </a:lnTo>
                  <a:lnTo>
                    <a:pt x="557174" y="49199"/>
                  </a:lnTo>
                  <a:lnTo>
                    <a:pt x="557174" y="49796"/>
                  </a:lnTo>
                  <a:lnTo>
                    <a:pt x="557491" y="50126"/>
                  </a:lnTo>
                  <a:lnTo>
                    <a:pt x="562000" y="54317"/>
                  </a:lnTo>
                  <a:lnTo>
                    <a:pt x="570445" y="57924"/>
                  </a:lnTo>
                  <a:lnTo>
                    <a:pt x="579488" y="57924"/>
                  </a:lnTo>
                  <a:lnTo>
                    <a:pt x="589089" y="56591"/>
                  </a:lnTo>
                  <a:lnTo>
                    <a:pt x="596099" y="52882"/>
                  </a:lnTo>
                  <a:lnTo>
                    <a:pt x="600392" y="47269"/>
                  </a:lnTo>
                  <a:lnTo>
                    <a:pt x="601853" y="40208"/>
                  </a:lnTo>
                  <a:lnTo>
                    <a:pt x="601853" y="29997"/>
                  </a:lnTo>
                  <a:close/>
                </a:path>
                <a:path w="859789" h="267970">
                  <a:moveTo>
                    <a:pt x="664578" y="1193"/>
                  </a:moveTo>
                  <a:lnTo>
                    <a:pt x="664260" y="876"/>
                  </a:lnTo>
                  <a:lnTo>
                    <a:pt x="626859" y="876"/>
                  </a:lnTo>
                  <a:lnTo>
                    <a:pt x="626579" y="1193"/>
                  </a:lnTo>
                  <a:lnTo>
                    <a:pt x="626579" y="1803"/>
                  </a:lnTo>
                  <a:lnTo>
                    <a:pt x="626579" y="56718"/>
                  </a:lnTo>
                  <a:lnTo>
                    <a:pt x="626859" y="56997"/>
                  </a:lnTo>
                  <a:lnTo>
                    <a:pt x="664260" y="56997"/>
                  </a:lnTo>
                  <a:lnTo>
                    <a:pt x="664578" y="56718"/>
                  </a:lnTo>
                  <a:lnTo>
                    <a:pt x="664578" y="46799"/>
                  </a:lnTo>
                  <a:lnTo>
                    <a:pt x="664260" y="46520"/>
                  </a:lnTo>
                  <a:lnTo>
                    <a:pt x="639254" y="46520"/>
                  </a:lnTo>
                  <a:lnTo>
                    <a:pt x="638924" y="46202"/>
                  </a:lnTo>
                  <a:lnTo>
                    <a:pt x="638924" y="33921"/>
                  </a:lnTo>
                  <a:lnTo>
                    <a:pt x="660361" y="33921"/>
                  </a:lnTo>
                  <a:lnTo>
                    <a:pt x="660641" y="33324"/>
                  </a:lnTo>
                  <a:lnTo>
                    <a:pt x="660641" y="23723"/>
                  </a:lnTo>
                  <a:lnTo>
                    <a:pt x="660361" y="23406"/>
                  </a:lnTo>
                  <a:lnTo>
                    <a:pt x="639254" y="23406"/>
                  </a:lnTo>
                  <a:lnTo>
                    <a:pt x="638924" y="23126"/>
                  </a:lnTo>
                  <a:lnTo>
                    <a:pt x="638924" y="11404"/>
                  </a:lnTo>
                  <a:lnTo>
                    <a:pt x="639254" y="11125"/>
                  </a:lnTo>
                  <a:lnTo>
                    <a:pt x="664260" y="11125"/>
                  </a:lnTo>
                  <a:lnTo>
                    <a:pt x="664578" y="10795"/>
                  </a:lnTo>
                  <a:lnTo>
                    <a:pt x="664578" y="1193"/>
                  </a:lnTo>
                  <a:close/>
                </a:path>
                <a:path w="859789" h="267970">
                  <a:moveTo>
                    <a:pt x="730059" y="1193"/>
                  </a:moveTo>
                  <a:lnTo>
                    <a:pt x="729729" y="876"/>
                  </a:lnTo>
                  <a:lnTo>
                    <a:pt x="686904" y="876"/>
                  </a:lnTo>
                  <a:lnTo>
                    <a:pt x="686587" y="1193"/>
                  </a:lnTo>
                  <a:lnTo>
                    <a:pt x="686587" y="11125"/>
                  </a:lnTo>
                  <a:lnTo>
                    <a:pt x="686904" y="11404"/>
                  </a:lnTo>
                  <a:lnTo>
                    <a:pt x="701979" y="11404"/>
                  </a:lnTo>
                  <a:lnTo>
                    <a:pt x="702310" y="11722"/>
                  </a:lnTo>
                  <a:lnTo>
                    <a:pt x="702310" y="56718"/>
                  </a:lnTo>
                  <a:lnTo>
                    <a:pt x="702589" y="56997"/>
                  </a:lnTo>
                  <a:lnTo>
                    <a:pt x="702906" y="56997"/>
                  </a:lnTo>
                  <a:lnTo>
                    <a:pt x="714044" y="56997"/>
                  </a:lnTo>
                  <a:lnTo>
                    <a:pt x="714375" y="56718"/>
                  </a:lnTo>
                  <a:lnTo>
                    <a:pt x="714375" y="11722"/>
                  </a:lnTo>
                  <a:lnTo>
                    <a:pt x="714654" y="11404"/>
                  </a:lnTo>
                  <a:lnTo>
                    <a:pt x="729729" y="11404"/>
                  </a:lnTo>
                  <a:lnTo>
                    <a:pt x="730059" y="11125"/>
                  </a:lnTo>
                  <a:lnTo>
                    <a:pt x="730059" y="1193"/>
                  </a:lnTo>
                  <a:close/>
                </a:path>
                <a:path w="859789" h="267970">
                  <a:moveTo>
                    <a:pt x="794600" y="1193"/>
                  </a:moveTo>
                  <a:lnTo>
                    <a:pt x="794321" y="876"/>
                  </a:lnTo>
                  <a:lnTo>
                    <a:pt x="751166" y="876"/>
                  </a:lnTo>
                  <a:lnTo>
                    <a:pt x="750849" y="1193"/>
                  </a:lnTo>
                  <a:lnTo>
                    <a:pt x="750849" y="11125"/>
                  </a:lnTo>
                  <a:lnTo>
                    <a:pt x="751166" y="11404"/>
                  </a:lnTo>
                  <a:lnTo>
                    <a:pt x="766533" y="11404"/>
                  </a:lnTo>
                  <a:lnTo>
                    <a:pt x="766533" y="56718"/>
                  </a:lnTo>
                  <a:lnTo>
                    <a:pt x="767130" y="56997"/>
                  </a:lnTo>
                  <a:lnTo>
                    <a:pt x="767448" y="56997"/>
                  </a:lnTo>
                  <a:lnTo>
                    <a:pt x="778586" y="56997"/>
                  </a:lnTo>
                  <a:lnTo>
                    <a:pt x="778916" y="56718"/>
                  </a:lnTo>
                  <a:lnTo>
                    <a:pt x="778916" y="11722"/>
                  </a:lnTo>
                  <a:lnTo>
                    <a:pt x="779195" y="11404"/>
                  </a:lnTo>
                  <a:lnTo>
                    <a:pt x="794321" y="11404"/>
                  </a:lnTo>
                  <a:lnTo>
                    <a:pt x="794600" y="11125"/>
                  </a:lnTo>
                  <a:lnTo>
                    <a:pt x="794600" y="1193"/>
                  </a:lnTo>
                  <a:close/>
                </a:path>
                <a:path w="859789" h="267970">
                  <a:moveTo>
                    <a:pt x="859459" y="29997"/>
                  </a:moveTo>
                  <a:lnTo>
                    <a:pt x="853427" y="24599"/>
                  </a:lnTo>
                  <a:lnTo>
                    <a:pt x="841654" y="23126"/>
                  </a:lnTo>
                  <a:lnTo>
                    <a:pt x="838631" y="22796"/>
                  </a:lnTo>
                  <a:lnTo>
                    <a:pt x="832319" y="21602"/>
                  </a:lnTo>
                  <a:lnTo>
                    <a:pt x="829906" y="19799"/>
                  </a:lnTo>
                  <a:lnTo>
                    <a:pt x="829906" y="12915"/>
                  </a:lnTo>
                  <a:lnTo>
                    <a:pt x="832319" y="10198"/>
                  </a:lnTo>
                  <a:lnTo>
                    <a:pt x="842251" y="10198"/>
                  </a:lnTo>
                  <a:lnTo>
                    <a:pt x="846188" y="11722"/>
                  </a:lnTo>
                  <a:lnTo>
                    <a:pt x="850696" y="14719"/>
                  </a:lnTo>
                  <a:lnTo>
                    <a:pt x="851014" y="14998"/>
                  </a:lnTo>
                  <a:lnTo>
                    <a:pt x="851623" y="14719"/>
                  </a:lnTo>
                  <a:lnTo>
                    <a:pt x="851903" y="14401"/>
                  </a:lnTo>
                  <a:lnTo>
                    <a:pt x="856729" y="6883"/>
                  </a:lnTo>
                  <a:lnTo>
                    <a:pt x="857338" y="6273"/>
                  </a:lnTo>
                  <a:lnTo>
                    <a:pt x="857338" y="5994"/>
                  </a:lnTo>
                  <a:lnTo>
                    <a:pt x="856729" y="5676"/>
                  </a:lnTo>
                  <a:lnTo>
                    <a:pt x="851903" y="2082"/>
                  </a:lnTo>
                  <a:lnTo>
                    <a:pt x="844981" y="0"/>
                  </a:lnTo>
                  <a:lnTo>
                    <a:pt x="837425" y="0"/>
                  </a:lnTo>
                  <a:lnTo>
                    <a:pt x="829068" y="1193"/>
                  </a:lnTo>
                  <a:lnTo>
                    <a:pt x="822706" y="4572"/>
                  </a:lnTo>
                  <a:lnTo>
                    <a:pt x="818654" y="9867"/>
                  </a:lnTo>
                  <a:lnTo>
                    <a:pt x="817245" y="16802"/>
                  </a:lnTo>
                  <a:lnTo>
                    <a:pt x="817245" y="27000"/>
                  </a:lnTo>
                  <a:lnTo>
                    <a:pt x="823874" y="32397"/>
                  </a:lnTo>
                  <a:lnTo>
                    <a:pt x="835329" y="33921"/>
                  </a:lnTo>
                  <a:lnTo>
                    <a:pt x="838352" y="34201"/>
                  </a:lnTo>
                  <a:lnTo>
                    <a:pt x="844981" y="35115"/>
                  </a:lnTo>
                  <a:lnTo>
                    <a:pt x="847077" y="37198"/>
                  </a:lnTo>
                  <a:lnTo>
                    <a:pt x="847077" y="44716"/>
                  </a:lnTo>
                  <a:lnTo>
                    <a:pt x="843775" y="47396"/>
                  </a:lnTo>
                  <a:lnTo>
                    <a:pt x="831710" y="47396"/>
                  </a:lnTo>
                  <a:lnTo>
                    <a:pt x="826566" y="44399"/>
                  </a:lnTo>
                  <a:lnTo>
                    <a:pt x="822667" y="41122"/>
                  </a:lnTo>
                  <a:lnTo>
                    <a:pt x="822058" y="41122"/>
                  </a:lnTo>
                  <a:lnTo>
                    <a:pt x="821740" y="41719"/>
                  </a:lnTo>
                  <a:lnTo>
                    <a:pt x="815428" y="48920"/>
                  </a:lnTo>
                  <a:lnTo>
                    <a:pt x="814832" y="49199"/>
                  </a:lnTo>
                  <a:lnTo>
                    <a:pt x="815111" y="49796"/>
                  </a:lnTo>
                  <a:lnTo>
                    <a:pt x="815428" y="50126"/>
                  </a:lnTo>
                  <a:lnTo>
                    <a:pt x="819937" y="54317"/>
                  </a:lnTo>
                  <a:lnTo>
                    <a:pt x="828382" y="57924"/>
                  </a:lnTo>
                  <a:lnTo>
                    <a:pt x="837145" y="57924"/>
                  </a:lnTo>
                  <a:lnTo>
                    <a:pt x="846861" y="56591"/>
                  </a:lnTo>
                  <a:lnTo>
                    <a:pt x="853833" y="52882"/>
                  </a:lnTo>
                  <a:lnTo>
                    <a:pt x="858050" y="47269"/>
                  </a:lnTo>
                  <a:lnTo>
                    <a:pt x="859459" y="40208"/>
                  </a:lnTo>
                  <a:lnTo>
                    <a:pt x="859459" y="29997"/>
                  </a:lnTo>
                  <a:close/>
                </a:path>
              </a:pathLst>
            </a:custGeom>
            <a:solidFill>
              <a:srgbClr val="FDFDFD"/>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9" name="object 9">
              <a:extLst>
                <a:ext uri="{FF2B5EF4-FFF2-40B4-BE49-F238E27FC236}">
                  <a16:creationId xmlns:a16="http://schemas.microsoft.com/office/drawing/2014/main" id="{4342DF35-C7AC-0C9D-025D-0089BF9A3977}"/>
                </a:ext>
              </a:extLst>
            </p:cNvPr>
            <p:cNvPicPr/>
            <p:nvPr/>
          </p:nvPicPr>
          <p:blipFill>
            <a:blip r:embed="rId2" cstate="print"/>
            <a:stretch>
              <a:fillRect/>
            </a:stretch>
          </p:blipFill>
          <p:spPr>
            <a:xfrm>
              <a:off x="1621347" y="5834848"/>
              <a:ext cx="282951" cy="169731"/>
            </a:xfrm>
            <a:prstGeom prst="rect">
              <a:avLst/>
            </a:prstGeom>
          </p:spPr>
        </p:pic>
        <p:sp>
          <p:nvSpPr>
            <p:cNvPr id="10" name="object 10">
              <a:extLst>
                <a:ext uri="{FF2B5EF4-FFF2-40B4-BE49-F238E27FC236}">
                  <a16:creationId xmlns:a16="http://schemas.microsoft.com/office/drawing/2014/main" id="{94B34E27-6D09-76C1-35A3-142711D1CB3A}"/>
                </a:ext>
              </a:extLst>
            </p:cNvPr>
            <p:cNvSpPr/>
            <p:nvPr/>
          </p:nvSpPr>
          <p:spPr>
            <a:xfrm>
              <a:off x="1923592" y="5834849"/>
              <a:ext cx="386715" cy="170180"/>
            </a:xfrm>
            <a:custGeom>
              <a:avLst/>
              <a:gdLst/>
              <a:ahLst/>
              <a:cxnLst/>
              <a:rect l="l" t="t" r="r" b="b"/>
              <a:pathLst>
                <a:path w="386714" h="170179">
                  <a:moveTo>
                    <a:pt x="115862" y="138074"/>
                  </a:moveTo>
                  <a:lnTo>
                    <a:pt x="115404" y="138074"/>
                  </a:lnTo>
                  <a:lnTo>
                    <a:pt x="115404" y="136804"/>
                  </a:lnTo>
                  <a:lnTo>
                    <a:pt x="36804" y="136804"/>
                  </a:lnTo>
                  <a:lnTo>
                    <a:pt x="36804" y="2540"/>
                  </a:lnTo>
                  <a:lnTo>
                    <a:pt x="36804" y="1270"/>
                  </a:lnTo>
                  <a:lnTo>
                    <a:pt x="36169" y="1270"/>
                  </a:lnTo>
                  <a:lnTo>
                    <a:pt x="36169" y="0"/>
                  </a:lnTo>
                  <a:lnTo>
                    <a:pt x="850" y="0"/>
                  </a:lnTo>
                  <a:lnTo>
                    <a:pt x="850" y="1270"/>
                  </a:lnTo>
                  <a:lnTo>
                    <a:pt x="0" y="1270"/>
                  </a:lnTo>
                  <a:lnTo>
                    <a:pt x="0" y="2540"/>
                  </a:lnTo>
                  <a:lnTo>
                    <a:pt x="0" y="136804"/>
                  </a:lnTo>
                  <a:lnTo>
                    <a:pt x="0" y="138074"/>
                  </a:lnTo>
                  <a:lnTo>
                    <a:pt x="0" y="168465"/>
                  </a:lnTo>
                  <a:lnTo>
                    <a:pt x="622" y="168465"/>
                  </a:lnTo>
                  <a:lnTo>
                    <a:pt x="622" y="169735"/>
                  </a:lnTo>
                  <a:lnTo>
                    <a:pt x="115379" y="169735"/>
                  </a:lnTo>
                  <a:lnTo>
                    <a:pt x="115379" y="168465"/>
                  </a:lnTo>
                  <a:lnTo>
                    <a:pt x="115862" y="168465"/>
                  </a:lnTo>
                  <a:lnTo>
                    <a:pt x="115862" y="138074"/>
                  </a:lnTo>
                  <a:close/>
                </a:path>
                <a:path w="386714" h="170179">
                  <a:moveTo>
                    <a:pt x="233807" y="1270"/>
                  </a:moveTo>
                  <a:lnTo>
                    <a:pt x="233184" y="1270"/>
                  </a:lnTo>
                  <a:lnTo>
                    <a:pt x="233184" y="0"/>
                  </a:lnTo>
                  <a:lnTo>
                    <a:pt x="103822" y="0"/>
                  </a:lnTo>
                  <a:lnTo>
                    <a:pt x="103822" y="1270"/>
                  </a:lnTo>
                  <a:lnTo>
                    <a:pt x="103187" y="1270"/>
                  </a:lnTo>
                  <a:lnTo>
                    <a:pt x="103187" y="31673"/>
                  </a:lnTo>
                  <a:lnTo>
                    <a:pt x="103403" y="31673"/>
                  </a:lnTo>
                  <a:lnTo>
                    <a:pt x="103403" y="32943"/>
                  </a:lnTo>
                  <a:lnTo>
                    <a:pt x="150215" y="32943"/>
                  </a:lnTo>
                  <a:lnTo>
                    <a:pt x="150215" y="34201"/>
                  </a:lnTo>
                  <a:lnTo>
                    <a:pt x="150241" y="168465"/>
                  </a:lnTo>
                  <a:lnTo>
                    <a:pt x="150723" y="168465"/>
                  </a:lnTo>
                  <a:lnTo>
                    <a:pt x="150723" y="169735"/>
                  </a:lnTo>
                  <a:lnTo>
                    <a:pt x="186423" y="169735"/>
                  </a:lnTo>
                  <a:lnTo>
                    <a:pt x="186423" y="168465"/>
                  </a:lnTo>
                  <a:lnTo>
                    <a:pt x="187045" y="168465"/>
                  </a:lnTo>
                  <a:lnTo>
                    <a:pt x="187045" y="34201"/>
                  </a:lnTo>
                  <a:lnTo>
                    <a:pt x="187058" y="32943"/>
                  </a:lnTo>
                  <a:lnTo>
                    <a:pt x="233603" y="32943"/>
                  </a:lnTo>
                  <a:lnTo>
                    <a:pt x="233603" y="31673"/>
                  </a:lnTo>
                  <a:lnTo>
                    <a:pt x="233807" y="31673"/>
                  </a:lnTo>
                  <a:lnTo>
                    <a:pt x="233807" y="1270"/>
                  </a:lnTo>
                  <a:close/>
                </a:path>
                <a:path w="386714" h="170179">
                  <a:moveTo>
                    <a:pt x="386461" y="1270"/>
                  </a:moveTo>
                  <a:lnTo>
                    <a:pt x="385813" y="1270"/>
                  </a:lnTo>
                  <a:lnTo>
                    <a:pt x="385813" y="0"/>
                  </a:lnTo>
                  <a:lnTo>
                    <a:pt x="350520" y="0"/>
                  </a:lnTo>
                  <a:lnTo>
                    <a:pt x="350520" y="1270"/>
                  </a:lnTo>
                  <a:lnTo>
                    <a:pt x="349669" y="1270"/>
                  </a:lnTo>
                  <a:lnTo>
                    <a:pt x="349669" y="2540"/>
                  </a:lnTo>
                  <a:lnTo>
                    <a:pt x="349669" y="67132"/>
                  </a:lnTo>
                  <a:lnTo>
                    <a:pt x="349364" y="67132"/>
                  </a:lnTo>
                  <a:lnTo>
                    <a:pt x="349364" y="68402"/>
                  </a:lnTo>
                  <a:lnTo>
                    <a:pt x="291680" y="68402"/>
                  </a:lnTo>
                  <a:lnTo>
                    <a:pt x="291680" y="67132"/>
                  </a:lnTo>
                  <a:lnTo>
                    <a:pt x="291122" y="67132"/>
                  </a:lnTo>
                  <a:lnTo>
                    <a:pt x="291122" y="2540"/>
                  </a:lnTo>
                  <a:lnTo>
                    <a:pt x="291122" y="1270"/>
                  </a:lnTo>
                  <a:lnTo>
                    <a:pt x="290487" y="1270"/>
                  </a:lnTo>
                  <a:lnTo>
                    <a:pt x="290487" y="0"/>
                  </a:lnTo>
                  <a:lnTo>
                    <a:pt x="255270" y="0"/>
                  </a:lnTo>
                  <a:lnTo>
                    <a:pt x="255270" y="1270"/>
                  </a:lnTo>
                  <a:lnTo>
                    <a:pt x="254647" y="1270"/>
                  </a:lnTo>
                  <a:lnTo>
                    <a:pt x="254647" y="168465"/>
                  </a:lnTo>
                  <a:lnTo>
                    <a:pt x="255092" y="168465"/>
                  </a:lnTo>
                  <a:lnTo>
                    <a:pt x="255092" y="169735"/>
                  </a:lnTo>
                  <a:lnTo>
                    <a:pt x="290664" y="169735"/>
                  </a:lnTo>
                  <a:lnTo>
                    <a:pt x="290664" y="168465"/>
                  </a:lnTo>
                  <a:lnTo>
                    <a:pt x="291122" y="168465"/>
                  </a:lnTo>
                  <a:lnTo>
                    <a:pt x="291122" y="101333"/>
                  </a:lnTo>
                  <a:lnTo>
                    <a:pt x="291350" y="101333"/>
                  </a:lnTo>
                  <a:lnTo>
                    <a:pt x="291350" y="100076"/>
                  </a:lnTo>
                  <a:lnTo>
                    <a:pt x="349542" y="100076"/>
                  </a:lnTo>
                  <a:lnTo>
                    <a:pt x="349542" y="101333"/>
                  </a:lnTo>
                  <a:lnTo>
                    <a:pt x="349669" y="101333"/>
                  </a:lnTo>
                  <a:lnTo>
                    <a:pt x="349669" y="168465"/>
                  </a:lnTo>
                  <a:lnTo>
                    <a:pt x="350291" y="168465"/>
                  </a:lnTo>
                  <a:lnTo>
                    <a:pt x="350291" y="169735"/>
                  </a:lnTo>
                  <a:lnTo>
                    <a:pt x="385991" y="169735"/>
                  </a:lnTo>
                  <a:lnTo>
                    <a:pt x="385991" y="168465"/>
                  </a:lnTo>
                  <a:lnTo>
                    <a:pt x="386461" y="168465"/>
                  </a:lnTo>
                  <a:lnTo>
                    <a:pt x="386461" y="2540"/>
                  </a:lnTo>
                  <a:lnTo>
                    <a:pt x="386461" y="1270"/>
                  </a:lnTo>
                  <a:close/>
                </a:path>
              </a:pathLst>
            </a:custGeom>
            <a:solidFill>
              <a:srgbClr val="FDFDFD"/>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1" name="object 11">
              <a:extLst>
                <a:ext uri="{FF2B5EF4-FFF2-40B4-BE49-F238E27FC236}">
                  <a16:creationId xmlns:a16="http://schemas.microsoft.com/office/drawing/2014/main" id="{1792EA66-A1B7-990B-248E-751F71ABB7D2}"/>
                </a:ext>
              </a:extLst>
            </p:cNvPr>
            <p:cNvPicPr/>
            <p:nvPr/>
          </p:nvPicPr>
          <p:blipFill>
            <a:blip r:embed="rId3" cstate="print"/>
            <a:stretch>
              <a:fillRect/>
            </a:stretch>
          </p:blipFill>
          <p:spPr>
            <a:xfrm>
              <a:off x="1446976" y="6051199"/>
              <a:ext cx="277240" cy="174657"/>
            </a:xfrm>
            <a:prstGeom prst="rect">
              <a:avLst/>
            </a:prstGeom>
          </p:spPr>
        </p:pic>
        <p:pic>
          <p:nvPicPr>
            <p:cNvPr id="12" name="object 12">
              <a:extLst>
                <a:ext uri="{FF2B5EF4-FFF2-40B4-BE49-F238E27FC236}">
                  <a16:creationId xmlns:a16="http://schemas.microsoft.com/office/drawing/2014/main" id="{689C4006-8EE9-FCC9-8E24-A2DED50ED13C}"/>
                </a:ext>
              </a:extLst>
            </p:cNvPr>
            <p:cNvPicPr/>
            <p:nvPr/>
          </p:nvPicPr>
          <p:blipFill>
            <a:blip r:embed="rId4" cstate="print"/>
            <a:stretch>
              <a:fillRect/>
            </a:stretch>
          </p:blipFill>
          <p:spPr>
            <a:xfrm>
              <a:off x="1752246" y="6053899"/>
              <a:ext cx="131260" cy="168956"/>
            </a:xfrm>
            <a:prstGeom prst="rect">
              <a:avLst/>
            </a:prstGeom>
          </p:spPr>
        </p:pic>
        <p:pic>
          <p:nvPicPr>
            <p:cNvPr id="13" name="object 13">
              <a:extLst>
                <a:ext uri="{FF2B5EF4-FFF2-40B4-BE49-F238E27FC236}">
                  <a16:creationId xmlns:a16="http://schemas.microsoft.com/office/drawing/2014/main" id="{7A008B1C-1404-7B13-ABCD-283578AFED59}"/>
                </a:ext>
              </a:extLst>
            </p:cNvPr>
            <p:cNvPicPr/>
            <p:nvPr/>
          </p:nvPicPr>
          <p:blipFill>
            <a:blip r:embed="rId5" cstate="print"/>
            <a:stretch>
              <a:fillRect/>
            </a:stretch>
          </p:blipFill>
          <p:spPr>
            <a:xfrm>
              <a:off x="1916081" y="6053899"/>
              <a:ext cx="131220" cy="168956"/>
            </a:xfrm>
            <a:prstGeom prst="rect">
              <a:avLst/>
            </a:prstGeom>
          </p:spPr>
        </p:pic>
        <p:sp>
          <p:nvSpPr>
            <p:cNvPr id="14" name="object 14">
              <a:extLst>
                <a:ext uri="{FF2B5EF4-FFF2-40B4-BE49-F238E27FC236}">
                  <a16:creationId xmlns:a16="http://schemas.microsoft.com/office/drawing/2014/main" id="{7F8E7043-8F23-82E7-A545-79C91F537A50}"/>
                </a:ext>
              </a:extLst>
            </p:cNvPr>
            <p:cNvSpPr/>
            <p:nvPr/>
          </p:nvSpPr>
          <p:spPr>
            <a:xfrm>
              <a:off x="2079866" y="6053988"/>
              <a:ext cx="114300" cy="168910"/>
            </a:xfrm>
            <a:custGeom>
              <a:avLst/>
              <a:gdLst/>
              <a:ahLst/>
              <a:cxnLst/>
              <a:rect l="l" t="t" r="r" b="b"/>
              <a:pathLst>
                <a:path w="114300" h="168910">
                  <a:moveTo>
                    <a:pt x="114046" y="1270"/>
                  </a:moveTo>
                  <a:lnTo>
                    <a:pt x="113855" y="1270"/>
                  </a:lnTo>
                  <a:lnTo>
                    <a:pt x="113855" y="0"/>
                  </a:lnTo>
                  <a:lnTo>
                    <a:pt x="190" y="0"/>
                  </a:lnTo>
                  <a:lnTo>
                    <a:pt x="190" y="1270"/>
                  </a:lnTo>
                  <a:lnTo>
                    <a:pt x="0" y="1270"/>
                  </a:lnTo>
                  <a:lnTo>
                    <a:pt x="0" y="2527"/>
                  </a:lnTo>
                  <a:lnTo>
                    <a:pt x="0" y="168465"/>
                  </a:lnTo>
                  <a:lnTo>
                    <a:pt x="114046" y="168465"/>
                  </a:lnTo>
                  <a:lnTo>
                    <a:pt x="114046" y="138061"/>
                  </a:lnTo>
                  <a:lnTo>
                    <a:pt x="113195" y="138061"/>
                  </a:lnTo>
                  <a:lnTo>
                    <a:pt x="113195" y="136791"/>
                  </a:lnTo>
                  <a:lnTo>
                    <a:pt x="36804" y="136791"/>
                  </a:lnTo>
                  <a:lnTo>
                    <a:pt x="36804" y="100063"/>
                  </a:lnTo>
                  <a:lnTo>
                    <a:pt x="37223" y="100063"/>
                  </a:lnTo>
                  <a:lnTo>
                    <a:pt x="37223" y="98793"/>
                  </a:lnTo>
                  <a:lnTo>
                    <a:pt x="101993" y="98793"/>
                  </a:lnTo>
                  <a:lnTo>
                    <a:pt x="101993" y="68402"/>
                  </a:lnTo>
                  <a:lnTo>
                    <a:pt x="37122" y="68402"/>
                  </a:lnTo>
                  <a:lnTo>
                    <a:pt x="37122" y="67132"/>
                  </a:lnTo>
                  <a:lnTo>
                    <a:pt x="36804" y="67132"/>
                  </a:lnTo>
                  <a:lnTo>
                    <a:pt x="36804" y="31661"/>
                  </a:lnTo>
                  <a:lnTo>
                    <a:pt x="113538" y="31661"/>
                  </a:lnTo>
                  <a:lnTo>
                    <a:pt x="113538" y="30403"/>
                  </a:lnTo>
                  <a:lnTo>
                    <a:pt x="114046" y="30403"/>
                  </a:lnTo>
                  <a:lnTo>
                    <a:pt x="114046" y="2527"/>
                  </a:lnTo>
                  <a:lnTo>
                    <a:pt x="114046" y="1270"/>
                  </a:lnTo>
                  <a:close/>
                </a:path>
              </a:pathLst>
            </a:custGeom>
            <a:solidFill>
              <a:srgbClr val="FDFDFD"/>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5" name="object 15">
              <a:extLst>
                <a:ext uri="{FF2B5EF4-FFF2-40B4-BE49-F238E27FC236}">
                  <a16:creationId xmlns:a16="http://schemas.microsoft.com/office/drawing/2014/main" id="{9716EC9D-6555-F435-935D-7A6345BF08D3}"/>
                </a:ext>
              </a:extLst>
            </p:cNvPr>
            <p:cNvPicPr/>
            <p:nvPr/>
          </p:nvPicPr>
          <p:blipFill>
            <a:blip r:embed="rId6" cstate="print"/>
            <a:stretch>
              <a:fillRect/>
            </a:stretch>
          </p:blipFill>
          <p:spPr>
            <a:xfrm>
              <a:off x="2216847" y="6051199"/>
              <a:ext cx="409064" cy="174657"/>
            </a:xfrm>
            <a:prstGeom prst="rect">
              <a:avLst/>
            </a:prstGeom>
          </p:spPr>
        </p:pic>
        <p:pic>
          <p:nvPicPr>
            <p:cNvPr id="16" name="object 16">
              <a:extLst>
                <a:ext uri="{FF2B5EF4-FFF2-40B4-BE49-F238E27FC236}">
                  <a16:creationId xmlns:a16="http://schemas.microsoft.com/office/drawing/2014/main" id="{9977B5B6-30E5-D619-6A4A-8EF85F8175DB}"/>
                </a:ext>
              </a:extLst>
            </p:cNvPr>
            <p:cNvPicPr/>
            <p:nvPr/>
          </p:nvPicPr>
          <p:blipFill>
            <a:blip r:embed="rId7" cstate="print"/>
            <a:stretch>
              <a:fillRect/>
            </a:stretch>
          </p:blipFill>
          <p:spPr>
            <a:xfrm>
              <a:off x="2653981" y="6053899"/>
              <a:ext cx="129350" cy="168956"/>
            </a:xfrm>
            <a:prstGeom prst="rect">
              <a:avLst/>
            </a:prstGeom>
          </p:spPr>
        </p:pic>
        <p:sp>
          <p:nvSpPr>
            <p:cNvPr id="17" name="object 17">
              <a:extLst>
                <a:ext uri="{FF2B5EF4-FFF2-40B4-BE49-F238E27FC236}">
                  <a16:creationId xmlns:a16="http://schemas.microsoft.com/office/drawing/2014/main" id="{EA6E13C9-FB60-C974-9487-F6BD759811EB}"/>
                </a:ext>
              </a:extLst>
            </p:cNvPr>
            <p:cNvSpPr/>
            <p:nvPr/>
          </p:nvSpPr>
          <p:spPr>
            <a:xfrm>
              <a:off x="860793" y="5736704"/>
              <a:ext cx="501015" cy="485775"/>
            </a:xfrm>
            <a:custGeom>
              <a:avLst/>
              <a:gdLst/>
              <a:ahLst/>
              <a:cxnLst/>
              <a:rect l="l" t="t" r="r" b="b"/>
              <a:pathLst>
                <a:path w="501015" h="485775">
                  <a:moveTo>
                    <a:pt x="201523" y="0"/>
                  </a:moveTo>
                  <a:lnTo>
                    <a:pt x="0" y="0"/>
                  </a:lnTo>
                  <a:lnTo>
                    <a:pt x="0" y="485559"/>
                  </a:lnTo>
                  <a:lnTo>
                    <a:pt x="111023" y="485559"/>
                  </a:lnTo>
                  <a:lnTo>
                    <a:pt x="79832" y="447268"/>
                  </a:lnTo>
                  <a:lnTo>
                    <a:pt x="56502" y="404533"/>
                  </a:lnTo>
                  <a:lnTo>
                    <a:pt x="41871" y="358190"/>
                  </a:lnTo>
                  <a:lnTo>
                    <a:pt x="36804" y="309105"/>
                  </a:lnTo>
                  <a:lnTo>
                    <a:pt x="42176" y="258445"/>
                  </a:lnTo>
                  <a:lnTo>
                    <a:pt x="57658" y="210858"/>
                  </a:lnTo>
                  <a:lnTo>
                    <a:pt x="82283" y="167157"/>
                  </a:lnTo>
                  <a:lnTo>
                    <a:pt x="115112" y="128155"/>
                  </a:lnTo>
                  <a:lnTo>
                    <a:pt x="155181" y="94665"/>
                  </a:lnTo>
                  <a:lnTo>
                    <a:pt x="201523" y="67525"/>
                  </a:lnTo>
                  <a:lnTo>
                    <a:pt x="201523" y="0"/>
                  </a:lnTo>
                  <a:close/>
                </a:path>
                <a:path w="501015" h="485775">
                  <a:moveTo>
                    <a:pt x="500799" y="78600"/>
                  </a:moveTo>
                  <a:lnTo>
                    <a:pt x="479209" y="74015"/>
                  </a:lnTo>
                  <a:lnTo>
                    <a:pt x="457009" y="70624"/>
                  </a:lnTo>
                  <a:lnTo>
                    <a:pt x="434314" y="68529"/>
                  </a:lnTo>
                  <a:lnTo>
                    <a:pt x="411200" y="67805"/>
                  </a:lnTo>
                  <a:lnTo>
                    <a:pt x="381914" y="68961"/>
                  </a:lnTo>
                  <a:lnTo>
                    <a:pt x="353377" y="72351"/>
                  </a:lnTo>
                  <a:lnTo>
                    <a:pt x="325704" y="77812"/>
                  </a:lnTo>
                  <a:lnTo>
                    <a:pt x="298970" y="85204"/>
                  </a:lnTo>
                  <a:lnTo>
                    <a:pt x="298970" y="186359"/>
                  </a:lnTo>
                  <a:lnTo>
                    <a:pt x="201523" y="186359"/>
                  </a:lnTo>
                  <a:lnTo>
                    <a:pt x="201523" y="134747"/>
                  </a:lnTo>
                  <a:lnTo>
                    <a:pt x="163588" y="167970"/>
                  </a:lnTo>
                  <a:lnTo>
                    <a:pt x="132549" y="206273"/>
                  </a:lnTo>
                  <a:lnTo>
                    <a:pt x="109283" y="248920"/>
                  </a:lnTo>
                  <a:lnTo>
                    <a:pt x="94665" y="295148"/>
                  </a:lnTo>
                  <a:lnTo>
                    <a:pt x="89598" y="344208"/>
                  </a:lnTo>
                  <a:lnTo>
                    <a:pt x="92608" y="382244"/>
                  </a:lnTo>
                  <a:lnTo>
                    <a:pt x="101371" y="418706"/>
                  </a:lnTo>
                  <a:lnTo>
                    <a:pt x="115570" y="453263"/>
                  </a:lnTo>
                  <a:lnTo>
                    <a:pt x="134848" y="485559"/>
                  </a:lnTo>
                  <a:lnTo>
                    <a:pt x="201523" y="485559"/>
                  </a:lnTo>
                  <a:lnTo>
                    <a:pt x="201523" y="314807"/>
                  </a:lnTo>
                  <a:lnTo>
                    <a:pt x="298970" y="314807"/>
                  </a:lnTo>
                  <a:lnTo>
                    <a:pt x="298970" y="485559"/>
                  </a:lnTo>
                  <a:lnTo>
                    <a:pt x="500799" y="485559"/>
                  </a:lnTo>
                  <a:lnTo>
                    <a:pt x="500799" y="78600"/>
                  </a:lnTo>
                  <a:close/>
                </a:path>
                <a:path w="501015" h="485775">
                  <a:moveTo>
                    <a:pt x="500799" y="0"/>
                  </a:moveTo>
                  <a:lnTo>
                    <a:pt x="298970" y="0"/>
                  </a:lnTo>
                  <a:lnTo>
                    <a:pt x="298970" y="37198"/>
                  </a:lnTo>
                  <a:lnTo>
                    <a:pt x="313550" y="35191"/>
                  </a:lnTo>
                  <a:lnTo>
                    <a:pt x="328345" y="33680"/>
                  </a:lnTo>
                  <a:lnTo>
                    <a:pt x="343306" y="32727"/>
                  </a:lnTo>
                  <a:lnTo>
                    <a:pt x="358394" y="32397"/>
                  </a:lnTo>
                  <a:lnTo>
                    <a:pt x="396252" y="34328"/>
                  </a:lnTo>
                  <a:lnTo>
                    <a:pt x="432752" y="39916"/>
                  </a:lnTo>
                  <a:lnTo>
                    <a:pt x="467677" y="48869"/>
                  </a:lnTo>
                  <a:lnTo>
                    <a:pt x="500799" y="60921"/>
                  </a:lnTo>
                  <a:lnTo>
                    <a:pt x="500799" y="0"/>
                  </a:lnTo>
                  <a:close/>
                </a:path>
              </a:pathLst>
            </a:custGeom>
            <a:solidFill>
              <a:srgbClr val="FDFDFD"/>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4" name="Title 23">
            <a:extLst>
              <a:ext uri="{FF2B5EF4-FFF2-40B4-BE49-F238E27FC236}">
                <a16:creationId xmlns:a16="http://schemas.microsoft.com/office/drawing/2014/main" id="{42F89F7C-D90B-F1BC-1D91-8F4BD50A78E9}"/>
              </a:ext>
            </a:extLst>
          </p:cNvPr>
          <p:cNvSpPr>
            <a:spLocks noGrp="1"/>
          </p:cNvSpPr>
          <p:nvPr>
            <p:ph type="title"/>
          </p:nvPr>
        </p:nvSpPr>
        <p:spPr>
          <a:xfrm>
            <a:off x="772961" y="1506384"/>
            <a:ext cx="9282685" cy="3693319"/>
          </a:xfrm>
        </p:spPr>
        <p:txBody>
          <a:bodyPr/>
          <a:lstStyle/>
          <a:p>
            <a:r>
              <a:rPr lang="en-US" sz="6000" dirty="0">
                <a:solidFill>
                  <a:schemeClr val="bg1"/>
                </a:solidFill>
              </a:rPr>
              <a:t>Relationship between Health Connector &amp; MassHealth Health Benefits and Coverage</a:t>
            </a:r>
          </a:p>
        </p:txBody>
      </p:sp>
      <p:sp>
        <p:nvSpPr>
          <p:cNvPr id="20" name="Slide Number Placeholder 19">
            <a:extLst>
              <a:ext uri="{FF2B5EF4-FFF2-40B4-BE49-F238E27FC236}">
                <a16:creationId xmlns:a16="http://schemas.microsoft.com/office/drawing/2014/main" id="{61E7E2CD-6F05-D063-ED58-47D2DF038454}"/>
              </a:ext>
              <a:ext uri="{C183D7F6-B498-43B3-948B-1728B52AA6E4}">
                <adec:decorative xmlns:adec="http://schemas.microsoft.com/office/drawing/2017/decorative" val="1"/>
              </a:ext>
            </a:extLst>
          </p:cNvPr>
          <p:cNvSpPr>
            <a:spLocks noGrp="1"/>
          </p:cNvSpPr>
          <p:nvPr>
            <p:ph type="sldNum" sz="quarter" idx="7"/>
          </p:nvPr>
        </p:nvSpPr>
        <p:spPr>
          <a:xfrm>
            <a:off x="11049000" y="6460435"/>
            <a:ext cx="381105" cy="182146"/>
          </a:xfrm>
        </p:spPr>
        <p:txBody>
          <a:bodyPr/>
          <a:lstStyle/>
          <a:p>
            <a:pPr marL="123189">
              <a:lnSpc>
                <a:spcPct val="100000"/>
              </a:lnSpc>
            </a:pPr>
            <a:fld id="{81D60167-4931-47E6-BA6A-407CBD079E47}" type="slidenum">
              <a:rPr lang="en-US" spc="-50" smtClean="0"/>
              <a:t>30</a:t>
            </a:fld>
            <a:endParaRPr lang="en-US" spc="-50" dirty="0"/>
          </a:p>
        </p:txBody>
      </p:sp>
    </p:spTree>
    <p:extLst>
      <p:ext uri="{BB962C8B-B14F-4D97-AF65-F5344CB8AC3E}">
        <p14:creationId xmlns:p14="http://schemas.microsoft.com/office/powerpoint/2010/main" val="39504986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417BB196-C894-CCDB-369A-2F9EA5D08736}"/>
              </a:ext>
            </a:extLst>
          </p:cNvPr>
          <p:cNvSpPr>
            <a:spLocks noGrp="1"/>
          </p:cNvSpPr>
          <p:nvPr>
            <p:ph type="title"/>
          </p:nvPr>
        </p:nvSpPr>
        <p:spPr>
          <a:xfrm>
            <a:off x="2095754" y="283464"/>
            <a:ext cx="8706078" cy="1128315"/>
          </a:xfrm>
        </p:spPr>
        <p:txBody>
          <a:bodyPr/>
          <a:lstStyle/>
          <a:p>
            <a:r>
              <a:rPr lang="en-US" sz="4000" dirty="0"/>
              <a:t>Comparing MassHealth &amp; Health Connector</a:t>
            </a:r>
          </a:p>
        </p:txBody>
      </p:sp>
      <p:grpSp>
        <p:nvGrpSpPr>
          <p:cNvPr id="5" name="object 5">
            <a:extLst>
              <a:ext uri="{C183D7F6-B498-43B3-948B-1728B52AA6E4}">
                <adec:decorative xmlns:adec="http://schemas.microsoft.com/office/drawing/2017/decorative" val="1"/>
              </a:ext>
            </a:extLst>
          </p:cNvPr>
          <p:cNvGrpSpPr/>
          <p:nvPr/>
        </p:nvGrpSpPr>
        <p:grpSpPr>
          <a:xfrm>
            <a:off x="0" y="0"/>
            <a:ext cx="2102485" cy="2221230"/>
            <a:chOff x="-5588" y="-5591"/>
            <a:chExt cx="2102485" cy="2221230"/>
          </a:xfrm>
        </p:grpSpPr>
        <p:pic>
          <p:nvPicPr>
            <p:cNvPr id="6" name="object 6"/>
            <p:cNvPicPr/>
            <p:nvPr/>
          </p:nvPicPr>
          <p:blipFill>
            <a:blip r:embed="rId2" cstate="print"/>
            <a:stretch>
              <a:fillRect/>
            </a:stretch>
          </p:blipFill>
          <p:spPr>
            <a:xfrm>
              <a:off x="0" y="0"/>
              <a:ext cx="2090166" cy="2209038"/>
            </a:xfrm>
            <a:prstGeom prst="rect">
              <a:avLst/>
            </a:prstGeom>
          </p:spPr>
        </p:pic>
        <p:sp>
          <p:nvSpPr>
            <p:cNvPr id="7" name="object 7"/>
            <p:cNvSpPr/>
            <p:nvPr/>
          </p:nvSpPr>
          <p:spPr>
            <a:xfrm>
              <a:off x="761" y="758"/>
              <a:ext cx="2089785" cy="2208530"/>
            </a:xfrm>
            <a:custGeom>
              <a:avLst/>
              <a:gdLst/>
              <a:ahLst/>
              <a:cxnLst/>
              <a:rect l="l" t="t" r="r" b="b"/>
              <a:pathLst>
                <a:path w="2089785" h="2208530">
                  <a:moveTo>
                    <a:pt x="0" y="25546"/>
                  </a:moveTo>
                  <a:lnTo>
                    <a:pt x="796" y="24804"/>
                  </a:lnTo>
                  <a:lnTo>
                    <a:pt x="29397" y="0"/>
                  </a:lnTo>
                </a:path>
                <a:path w="2089785" h="2208530">
                  <a:moveTo>
                    <a:pt x="1645478" y="0"/>
                  </a:moveTo>
                  <a:lnTo>
                    <a:pt x="1706793" y="55281"/>
                  </a:lnTo>
                  <a:lnTo>
                    <a:pt x="1738404" y="86896"/>
                  </a:lnTo>
                  <a:lnTo>
                    <a:pt x="1768876" y="119617"/>
                  </a:lnTo>
                  <a:lnTo>
                    <a:pt x="1798178" y="153411"/>
                  </a:lnTo>
                  <a:lnTo>
                    <a:pt x="1826277" y="188246"/>
                  </a:lnTo>
                  <a:lnTo>
                    <a:pt x="1853140" y="224089"/>
                  </a:lnTo>
                  <a:lnTo>
                    <a:pt x="1878736" y="260909"/>
                  </a:lnTo>
                  <a:lnTo>
                    <a:pt x="1903031" y="298672"/>
                  </a:lnTo>
                  <a:lnTo>
                    <a:pt x="1925994" y="337347"/>
                  </a:lnTo>
                  <a:lnTo>
                    <a:pt x="1947592" y="376900"/>
                  </a:lnTo>
                  <a:lnTo>
                    <a:pt x="1967792" y="417300"/>
                  </a:lnTo>
                  <a:lnTo>
                    <a:pt x="1986563" y="458513"/>
                  </a:lnTo>
                  <a:lnTo>
                    <a:pt x="2003871" y="500509"/>
                  </a:lnTo>
                  <a:lnTo>
                    <a:pt x="2019685" y="543253"/>
                  </a:lnTo>
                  <a:lnTo>
                    <a:pt x="2033972" y="586714"/>
                  </a:lnTo>
                  <a:lnTo>
                    <a:pt x="2046699" y="630859"/>
                  </a:lnTo>
                  <a:lnTo>
                    <a:pt x="2057834" y="675656"/>
                  </a:lnTo>
                  <a:lnTo>
                    <a:pt x="2067345" y="721073"/>
                  </a:lnTo>
                  <a:lnTo>
                    <a:pt x="2075200" y="767077"/>
                  </a:lnTo>
                  <a:lnTo>
                    <a:pt x="2081365" y="813635"/>
                  </a:lnTo>
                  <a:lnTo>
                    <a:pt x="2085809" y="860715"/>
                  </a:lnTo>
                  <a:lnTo>
                    <a:pt x="2088500" y="908285"/>
                  </a:lnTo>
                  <a:lnTo>
                    <a:pt x="2089404" y="956313"/>
                  </a:lnTo>
                  <a:lnTo>
                    <a:pt x="2088500" y="1004331"/>
                  </a:lnTo>
                  <a:lnTo>
                    <a:pt x="2085809" y="1051893"/>
                  </a:lnTo>
                  <a:lnTo>
                    <a:pt x="2081365" y="1098966"/>
                  </a:lnTo>
                  <a:lnTo>
                    <a:pt x="2075200" y="1145516"/>
                  </a:lnTo>
                  <a:lnTo>
                    <a:pt x="2067345" y="1191513"/>
                  </a:lnTo>
                  <a:lnTo>
                    <a:pt x="2057834" y="1236923"/>
                  </a:lnTo>
                  <a:lnTo>
                    <a:pt x="2046699" y="1281713"/>
                  </a:lnTo>
                  <a:lnTo>
                    <a:pt x="2033972" y="1325853"/>
                  </a:lnTo>
                  <a:lnTo>
                    <a:pt x="2019685" y="1369308"/>
                  </a:lnTo>
                  <a:lnTo>
                    <a:pt x="2003871" y="1412047"/>
                  </a:lnTo>
                  <a:lnTo>
                    <a:pt x="1986563" y="1454037"/>
                  </a:lnTo>
                  <a:lnTo>
                    <a:pt x="1967792" y="1495246"/>
                  </a:lnTo>
                  <a:lnTo>
                    <a:pt x="1947592" y="1535641"/>
                  </a:lnTo>
                  <a:lnTo>
                    <a:pt x="1925994" y="1575191"/>
                  </a:lnTo>
                  <a:lnTo>
                    <a:pt x="1903031" y="1613861"/>
                  </a:lnTo>
                  <a:lnTo>
                    <a:pt x="1878736" y="1651621"/>
                  </a:lnTo>
                  <a:lnTo>
                    <a:pt x="1853140" y="1688437"/>
                  </a:lnTo>
                  <a:lnTo>
                    <a:pt x="1826277" y="1724278"/>
                  </a:lnTo>
                  <a:lnTo>
                    <a:pt x="1798178" y="1759110"/>
                  </a:lnTo>
                  <a:lnTo>
                    <a:pt x="1768876" y="1792901"/>
                  </a:lnTo>
                  <a:lnTo>
                    <a:pt x="1738404" y="1825620"/>
                  </a:lnTo>
                  <a:lnTo>
                    <a:pt x="1706793" y="1857232"/>
                  </a:lnTo>
                  <a:lnTo>
                    <a:pt x="1674077" y="1887707"/>
                  </a:lnTo>
                  <a:lnTo>
                    <a:pt x="1640287" y="1917011"/>
                  </a:lnTo>
                  <a:lnTo>
                    <a:pt x="1605456" y="1945113"/>
                  </a:lnTo>
                  <a:lnTo>
                    <a:pt x="1569617" y="1971979"/>
                  </a:lnTo>
                  <a:lnTo>
                    <a:pt x="1532802" y="1997578"/>
                  </a:lnTo>
                  <a:lnTo>
                    <a:pt x="1495042" y="2021876"/>
                  </a:lnTo>
                  <a:lnTo>
                    <a:pt x="1456372" y="2044842"/>
                  </a:lnTo>
                  <a:lnTo>
                    <a:pt x="1416822" y="2066443"/>
                  </a:lnTo>
                  <a:lnTo>
                    <a:pt x="1376426" y="2086646"/>
                  </a:lnTo>
                  <a:lnTo>
                    <a:pt x="1335216" y="2105419"/>
                  </a:lnTo>
                  <a:lnTo>
                    <a:pt x="1293224" y="2122730"/>
                  </a:lnTo>
                  <a:lnTo>
                    <a:pt x="1250483" y="2138547"/>
                  </a:lnTo>
                  <a:lnTo>
                    <a:pt x="1207025" y="2152836"/>
                  </a:lnTo>
                  <a:lnTo>
                    <a:pt x="1162882" y="2165565"/>
                  </a:lnTo>
                  <a:lnTo>
                    <a:pt x="1118087" y="2176703"/>
                  </a:lnTo>
                  <a:lnTo>
                    <a:pt x="1072672" y="2186216"/>
                  </a:lnTo>
                  <a:lnTo>
                    <a:pt x="1026670" y="2194072"/>
                  </a:lnTo>
                  <a:lnTo>
                    <a:pt x="980114" y="2200239"/>
                  </a:lnTo>
                  <a:lnTo>
                    <a:pt x="933034" y="2204684"/>
                  </a:lnTo>
                  <a:lnTo>
                    <a:pt x="885465" y="2207375"/>
                  </a:lnTo>
                  <a:lnTo>
                    <a:pt x="837438" y="2208279"/>
                  </a:lnTo>
                  <a:lnTo>
                    <a:pt x="789414" y="2207375"/>
                  </a:lnTo>
                  <a:lnTo>
                    <a:pt x="741847" y="2204684"/>
                  </a:lnTo>
                  <a:lnTo>
                    <a:pt x="694770" y="2200239"/>
                  </a:lnTo>
                  <a:lnTo>
                    <a:pt x="648215" y="2194072"/>
                  </a:lnTo>
                  <a:lnTo>
                    <a:pt x="602215" y="2186216"/>
                  </a:lnTo>
                  <a:lnTo>
                    <a:pt x="556801" y="2176703"/>
                  </a:lnTo>
                  <a:lnTo>
                    <a:pt x="512007" y="2165565"/>
                  </a:lnTo>
                  <a:lnTo>
                    <a:pt x="467865" y="2152836"/>
                  </a:lnTo>
                  <a:lnTo>
                    <a:pt x="424406" y="2138547"/>
                  </a:lnTo>
                  <a:lnTo>
                    <a:pt x="381665" y="2122730"/>
                  </a:lnTo>
                  <a:lnTo>
                    <a:pt x="339672" y="2105419"/>
                  </a:lnTo>
                  <a:lnTo>
                    <a:pt x="298461" y="2086646"/>
                  </a:lnTo>
                  <a:lnTo>
                    <a:pt x="258064" y="2066443"/>
                  </a:lnTo>
                  <a:lnTo>
                    <a:pt x="218513" y="2044842"/>
                  </a:lnTo>
                  <a:lnTo>
                    <a:pt x="179841" y="2021876"/>
                  </a:lnTo>
                  <a:lnTo>
                    <a:pt x="142080" y="1997578"/>
                  </a:lnTo>
                  <a:lnTo>
                    <a:pt x="105263" y="1971979"/>
                  </a:lnTo>
                  <a:lnTo>
                    <a:pt x="69421" y="1945113"/>
                  </a:lnTo>
                  <a:lnTo>
                    <a:pt x="34588" y="1917011"/>
                  </a:lnTo>
                  <a:lnTo>
                    <a:pt x="796" y="1887707"/>
                  </a:lnTo>
                  <a:lnTo>
                    <a:pt x="0" y="1886965"/>
                  </a:lnTo>
                </a:path>
              </a:pathLst>
            </a:custGeom>
            <a:ln w="12700">
              <a:solidFill>
                <a:srgbClr val="CCCED2"/>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8" name="object 8">
            <a:extLst>
              <a:ext uri="{C183D7F6-B498-43B3-948B-1728B52AA6E4}">
                <adec:decorative xmlns:adec="http://schemas.microsoft.com/office/drawing/2017/decorative" val="1"/>
              </a:ext>
            </a:extLst>
          </p:cNvPr>
          <p:cNvSpPr txBox="1">
            <a:spLocks noGrp="1"/>
          </p:cNvSpPr>
          <p:nvPr>
            <p:ph type="sldNum" sz="quarter" idx="7"/>
          </p:nvPr>
        </p:nvSpPr>
        <p:spPr>
          <a:xfrm>
            <a:off x="11049000" y="6443827"/>
            <a:ext cx="371475" cy="184666"/>
          </a:xfrm>
          <a:prstGeom prst="rect">
            <a:avLst/>
          </a:prstGeom>
        </p:spPr>
        <p:txBody>
          <a:bodyPr vert="horz" wrap="square" lIns="0" tIns="0" rIns="0" bIns="0" rtlCol="0">
            <a:spAutoFit/>
          </a:bodyPr>
          <a:lstStyle/>
          <a:p>
            <a:pPr marL="123189" marR="0" lvl="0" indent="0" defTabSz="914400" eaLnBrk="1" fontAlgn="auto" latinLnBrk="0" hangingPunct="1">
              <a:lnSpc>
                <a:spcPct val="100000"/>
              </a:lnSpc>
              <a:spcBef>
                <a:spcPts val="0"/>
              </a:spcBef>
              <a:spcAft>
                <a:spcPts val="0"/>
              </a:spcAft>
              <a:buClrTx/>
              <a:buSzTx/>
              <a:buFontTx/>
              <a:buNone/>
              <a:tabLst/>
              <a:defRPr/>
            </a:pPr>
            <a:fld id="{81D60167-4931-47E6-BA6A-407CBD079E47}" type="slidenum">
              <a:rPr kumimoji="0" sz="1200" b="0" i="0" u="none" strike="noStrike" kern="0" cap="none" spc="-50" normalizeH="0" baseline="0" noProof="0" dirty="0">
                <a:ln>
                  <a:noFill/>
                </a:ln>
                <a:solidFill>
                  <a:srgbClr val="053D66"/>
                </a:solidFill>
                <a:effectLst/>
                <a:uLnTx/>
                <a:uFillTx/>
                <a:latin typeface="Franklin Gothic Book"/>
              </a:rPr>
              <a:pPr marL="123189" marR="0" lvl="0" indent="0" defTabSz="914400" eaLnBrk="1" fontAlgn="auto" latinLnBrk="0" hangingPunct="1">
                <a:lnSpc>
                  <a:spcPct val="100000"/>
                </a:lnSpc>
                <a:spcBef>
                  <a:spcPts val="0"/>
                </a:spcBef>
                <a:spcAft>
                  <a:spcPts val="0"/>
                </a:spcAft>
                <a:buClrTx/>
                <a:buSzTx/>
                <a:buFontTx/>
                <a:buNone/>
                <a:tabLst/>
                <a:defRPr/>
              </a:pPr>
              <a:t>31</a:t>
            </a:fld>
            <a:endParaRPr kumimoji="0" sz="1200" b="0" i="0" u="none" strike="noStrike" kern="0" cap="none" spc="-50" normalizeH="0" baseline="0" noProof="0" dirty="0">
              <a:ln>
                <a:noFill/>
              </a:ln>
              <a:solidFill>
                <a:srgbClr val="053D66"/>
              </a:solidFill>
              <a:effectLst/>
              <a:uLnTx/>
              <a:uFillTx/>
              <a:latin typeface="Franklin Gothic Book"/>
            </a:endParaRPr>
          </a:p>
        </p:txBody>
      </p:sp>
      <p:sp>
        <p:nvSpPr>
          <p:cNvPr id="3" name="TextBox 2">
            <a:extLst>
              <a:ext uri="{FF2B5EF4-FFF2-40B4-BE49-F238E27FC236}">
                <a16:creationId xmlns:a16="http://schemas.microsoft.com/office/drawing/2014/main" id="{168C9573-C463-EEC9-9194-79A616F9812D}"/>
              </a:ext>
            </a:extLst>
          </p:cNvPr>
          <p:cNvSpPr txBox="1"/>
          <p:nvPr/>
        </p:nvSpPr>
        <p:spPr>
          <a:xfrm>
            <a:off x="1538862" y="2066867"/>
            <a:ext cx="5289320" cy="3939540"/>
          </a:xfrm>
          <a:prstGeom prst="rect">
            <a:avLst/>
          </a:prstGeom>
          <a:noFill/>
        </p:spPr>
        <p:txBody>
          <a:bodyPr wrap="square" rtlCol="0">
            <a:spAutoFit/>
          </a:bodyPr>
          <a:lstStyle/>
          <a:p>
            <a:pPr marL="285750" indent="-285750">
              <a:spcBef>
                <a:spcPts val="600"/>
              </a:spcBef>
              <a:spcAft>
                <a:spcPts val="600"/>
              </a:spcAft>
              <a:buClr>
                <a:schemeClr val="accent1">
                  <a:lumMod val="75000"/>
                </a:schemeClr>
              </a:buClr>
              <a:buFont typeface="Arial" panose="020B0604020202020204" pitchFamily="34" charset="0"/>
              <a:buChar char="•"/>
            </a:pPr>
            <a:r>
              <a:rPr lang="en-US" sz="2000" dirty="0">
                <a:solidFill>
                  <a:schemeClr val="tx1"/>
                </a:solidFill>
                <a:latin typeface="Franklin Gothic Book" panose="020B0503020102020204" pitchFamily="34" charset="0"/>
              </a:rPr>
              <a:t>MassHealth</a:t>
            </a:r>
            <a:r>
              <a:rPr lang="en-US" sz="2000" b="0" dirty="0">
                <a:solidFill>
                  <a:schemeClr val="tx1"/>
                </a:solidFill>
                <a:latin typeface="Franklin Gothic Book" panose="020B0503020102020204" pitchFamily="34" charset="0"/>
              </a:rPr>
              <a:t> is the Medicaid and Children’s Health Insurance Program (CHIP) in Massachusetts.</a:t>
            </a:r>
          </a:p>
          <a:p>
            <a:pPr marL="285750" indent="-285750">
              <a:spcBef>
                <a:spcPts val="600"/>
              </a:spcBef>
              <a:spcAft>
                <a:spcPts val="600"/>
              </a:spcAft>
              <a:buClr>
                <a:schemeClr val="accent1">
                  <a:lumMod val="75000"/>
                </a:schemeClr>
              </a:buClr>
              <a:buFont typeface="Arial" panose="020B0604020202020204" pitchFamily="34" charset="0"/>
              <a:buChar char="•"/>
            </a:pPr>
            <a:r>
              <a:rPr lang="en-US" sz="2000" b="0" dirty="0">
                <a:solidFill>
                  <a:schemeClr val="tx1"/>
                </a:solidFill>
                <a:latin typeface="Franklin Gothic Book" panose="020B0503020102020204" pitchFamily="34" charset="0"/>
              </a:rPr>
              <a:t>Provides free or low-cost health coverage</a:t>
            </a:r>
          </a:p>
          <a:p>
            <a:pPr marL="285750" indent="-285750">
              <a:spcBef>
                <a:spcPts val="600"/>
              </a:spcBef>
              <a:spcAft>
                <a:spcPts val="600"/>
              </a:spcAft>
              <a:buClr>
                <a:schemeClr val="accent1">
                  <a:lumMod val="75000"/>
                </a:schemeClr>
              </a:buClr>
              <a:buFont typeface="Arial" panose="020B0604020202020204" pitchFamily="34" charset="0"/>
              <a:buChar char="•"/>
            </a:pPr>
            <a:r>
              <a:rPr lang="en-US" sz="2000" b="0" dirty="0">
                <a:solidFill>
                  <a:schemeClr val="tx1"/>
                </a:solidFill>
                <a:latin typeface="Franklin Gothic Book" panose="020B0503020102020204" pitchFamily="34" charset="0"/>
              </a:rPr>
              <a:t>to eligible individuals.</a:t>
            </a:r>
          </a:p>
          <a:p>
            <a:pPr marL="285750" indent="-285750">
              <a:spcBef>
                <a:spcPts val="600"/>
              </a:spcBef>
              <a:spcAft>
                <a:spcPts val="600"/>
              </a:spcAft>
              <a:buClr>
                <a:schemeClr val="accent1">
                  <a:lumMod val="75000"/>
                </a:schemeClr>
              </a:buClr>
              <a:buFont typeface="Arial" panose="020B0604020202020204" pitchFamily="34" charset="0"/>
              <a:buChar char="•"/>
            </a:pPr>
            <a:r>
              <a:rPr lang="en-US" sz="2000" b="0" dirty="0">
                <a:solidFill>
                  <a:schemeClr val="tx1"/>
                </a:solidFill>
                <a:latin typeface="Franklin Gothic Book" panose="020B0503020102020204" pitchFamily="34" charset="0"/>
              </a:rPr>
              <a:t>Administered by the state and funded by state and federal governments.</a:t>
            </a:r>
          </a:p>
          <a:p>
            <a:pPr marL="285750" indent="-285750">
              <a:spcBef>
                <a:spcPts val="600"/>
              </a:spcBef>
              <a:spcAft>
                <a:spcPts val="600"/>
              </a:spcAft>
              <a:buClr>
                <a:schemeClr val="accent1">
                  <a:lumMod val="75000"/>
                </a:schemeClr>
              </a:buClr>
              <a:buFont typeface="Arial" panose="020B0604020202020204" pitchFamily="34" charset="0"/>
              <a:buChar char="•"/>
            </a:pPr>
            <a:r>
              <a:rPr lang="en-US" sz="2000" b="0" dirty="0">
                <a:solidFill>
                  <a:schemeClr val="tx1"/>
                </a:solidFill>
                <a:latin typeface="Franklin Gothic Book" panose="020B0503020102020204" pitchFamily="34" charset="0"/>
              </a:rPr>
              <a:t>Based on income, age, disability, and other factors.</a:t>
            </a:r>
          </a:p>
          <a:p>
            <a:pPr marL="285750" indent="-285750">
              <a:spcBef>
                <a:spcPts val="600"/>
              </a:spcBef>
              <a:spcAft>
                <a:spcPts val="600"/>
              </a:spcAft>
              <a:buClr>
                <a:schemeClr val="accent1">
                  <a:lumMod val="75000"/>
                </a:schemeClr>
              </a:buClr>
              <a:buFont typeface="Arial" panose="020B0604020202020204" pitchFamily="34" charset="0"/>
              <a:buChar char="•"/>
            </a:pPr>
            <a:r>
              <a:rPr lang="en-US" sz="2000" b="0" dirty="0">
                <a:solidFill>
                  <a:schemeClr val="tx1"/>
                </a:solidFill>
                <a:latin typeface="Franklin Gothic Book" panose="020B0503020102020204" pitchFamily="34" charset="0"/>
              </a:rPr>
              <a:t>Continuous enrollment throughout the year.</a:t>
            </a:r>
          </a:p>
        </p:txBody>
      </p:sp>
      <p:sp>
        <p:nvSpPr>
          <p:cNvPr id="9" name="TextBox 8">
            <a:extLst>
              <a:ext uri="{FF2B5EF4-FFF2-40B4-BE49-F238E27FC236}">
                <a16:creationId xmlns:a16="http://schemas.microsoft.com/office/drawing/2014/main" id="{D73ABBAB-E0F6-1097-41EE-5349BCC4B66C}"/>
              </a:ext>
            </a:extLst>
          </p:cNvPr>
          <p:cNvSpPr txBox="1"/>
          <p:nvPr/>
        </p:nvSpPr>
        <p:spPr>
          <a:xfrm>
            <a:off x="6977269" y="2066867"/>
            <a:ext cx="4870173" cy="3477875"/>
          </a:xfrm>
          <a:prstGeom prst="rect">
            <a:avLst/>
          </a:prstGeom>
          <a:noFill/>
        </p:spPr>
        <p:txBody>
          <a:bodyPr wrap="square" rtlCol="0">
            <a:spAutoFit/>
          </a:bodyPr>
          <a:lstStyle/>
          <a:p>
            <a:pPr marL="285750" indent="-285750">
              <a:spcBef>
                <a:spcPts val="600"/>
              </a:spcBef>
              <a:spcAft>
                <a:spcPts val="600"/>
              </a:spcAft>
              <a:buClr>
                <a:schemeClr val="accent1">
                  <a:lumMod val="75000"/>
                </a:schemeClr>
              </a:buClr>
              <a:buFont typeface="Arial" panose="020B0604020202020204" pitchFamily="34" charset="0"/>
              <a:buChar char="•"/>
            </a:pPr>
            <a:r>
              <a:rPr lang="en-US" sz="2000" b="0" dirty="0">
                <a:solidFill>
                  <a:schemeClr val="tx1"/>
                </a:solidFill>
                <a:latin typeface="Franklin Gothic Book" panose="020B0503020102020204" pitchFamily="34" charset="0"/>
              </a:rPr>
              <a:t>The </a:t>
            </a:r>
            <a:r>
              <a:rPr lang="en-US" sz="2000" dirty="0">
                <a:solidFill>
                  <a:schemeClr val="tx1"/>
                </a:solidFill>
                <a:latin typeface="Franklin Gothic Book" panose="020B0503020102020204" pitchFamily="34" charset="0"/>
              </a:rPr>
              <a:t>Health Connector </a:t>
            </a:r>
            <a:r>
              <a:rPr lang="en-US" sz="2000" b="0" dirty="0">
                <a:solidFill>
                  <a:schemeClr val="tx1"/>
                </a:solidFill>
                <a:latin typeface="Franklin Gothic Book" panose="020B0503020102020204" pitchFamily="34" charset="0"/>
              </a:rPr>
              <a:t>is the state's online marketplace for health and dental coverage plans.</a:t>
            </a:r>
          </a:p>
          <a:p>
            <a:pPr marL="285750" indent="-285750">
              <a:spcBef>
                <a:spcPts val="600"/>
              </a:spcBef>
              <a:spcAft>
                <a:spcPts val="600"/>
              </a:spcAft>
              <a:buClr>
                <a:schemeClr val="accent1">
                  <a:lumMod val="75000"/>
                </a:schemeClr>
              </a:buClr>
              <a:buFont typeface="Arial" panose="020B0604020202020204" pitchFamily="34" charset="0"/>
              <a:buChar char="•"/>
            </a:pPr>
            <a:r>
              <a:rPr lang="en-US" sz="2000" b="0" dirty="0">
                <a:solidFill>
                  <a:schemeClr val="tx1"/>
                </a:solidFill>
                <a:latin typeface="Franklin Gothic Book" panose="020B0503020102020204" pitchFamily="34" charset="0"/>
              </a:rPr>
              <a:t>Available for individuals, families and</a:t>
            </a:r>
          </a:p>
          <a:p>
            <a:pPr marL="285750" indent="-285750">
              <a:spcBef>
                <a:spcPts val="600"/>
              </a:spcBef>
              <a:spcAft>
                <a:spcPts val="600"/>
              </a:spcAft>
              <a:buClr>
                <a:schemeClr val="accent1">
                  <a:lumMod val="75000"/>
                </a:schemeClr>
              </a:buClr>
              <a:buFont typeface="Arial" panose="020B0604020202020204" pitchFamily="34" charset="0"/>
              <a:buChar char="•"/>
            </a:pPr>
            <a:r>
              <a:rPr lang="en-US" sz="2000" b="0" dirty="0">
                <a:solidFill>
                  <a:schemeClr val="tx1"/>
                </a:solidFill>
                <a:latin typeface="Franklin Gothic Book" panose="020B0503020102020204" pitchFamily="34" charset="0"/>
              </a:rPr>
              <a:t>small businesses.</a:t>
            </a:r>
          </a:p>
          <a:p>
            <a:pPr marL="285750" indent="-285750">
              <a:spcBef>
                <a:spcPts val="600"/>
              </a:spcBef>
              <a:spcAft>
                <a:spcPts val="600"/>
              </a:spcAft>
              <a:buClr>
                <a:schemeClr val="accent1">
                  <a:lumMod val="75000"/>
                </a:schemeClr>
              </a:buClr>
              <a:buFont typeface="Arial" panose="020B0604020202020204" pitchFamily="34" charset="0"/>
              <a:buChar char="•"/>
            </a:pPr>
            <a:r>
              <a:rPr lang="en-US" sz="2000" b="0" dirty="0">
                <a:solidFill>
                  <a:schemeClr val="tx1"/>
                </a:solidFill>
                <a:latin typeface="Franklin Gothic Book" panose="020B0503020102020204" pitchFamily="34" charset="0"/>
              </a:rPr>
              <a:t>Eligibility for savings/subsidies varies based on income and household size.</a:t>
            </a:r>
          </a:p>
          <a:p>
            <a:pPr marL="285750" indent="-285750">
              <a:spcBef>
                <a:spcPts val="600"/>
              </a:spcBef>
              <a:spcAft>
                <a:spcPts val="600"/>
              </a:spcAft>
              <a:buClr>
                <a:schemeClr val="accent1">
                  <a:lumMod val="75000"/>
                </a:schemeClr>
              </a:buClr>
              <a:buFont typeface="Arial" panose="020B0604020202020204" pitchFamily="34" charset="0"/>
              <a:buChar char="•"/>
            </a:pPr>
            <a:r>
              <a:rPr lang="en-US" sz="2000" b="0" dirty="0">
                <a:solidFill>
                  <a:schemeClr val="tx1"/>
                </a:solidFill>
                <a:latin typeface="Franklin Gothic Book" panose="020B0503020102020204" pitchFamily="34" charset="0"/>
              </a:rPr>
              <a:t>Open Enrollment periods and special enrollment periods.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03F31AF-A0D9-4B8E-9D90-99F5FB3D5333}"/>
              </a:ext>
            </a:extLst>
          </p:cNvPr>
          <p:cNvSpPr>
            <a:spLocks noGrp="1"/>
          </p:cNvSpPr>
          <p:nvPr>
            <p:ph type="title"/>
          </p:nvPr>
        </p:nvSpPr>
        <p:spPr>
          <a:xfrm>
            <a:off x="188844" y="229652"/>
            <a:ext cx="11899573" cy="646336"/>
          </a:xfrm>
        </p:spPr>
        <p:txBody>
          <a:bodyPr>
            <a:normAutofit fontScale="90000"/>
          </a:bodyPr>
          <a:lstStyle/>
          <a:p>
            <a:pPr>
              <a:lnSpc>
                <a:spcPct val="100000"/>
              </a:lnSpc>
            </a:pPr>
            <a:r>
              <a:rPr lang="en-US" sz="4000" dirty="0">
                <a:solidFill>
                  <a:schemeClr val="accent3"/>
                </a:solidFill>
                <a:latin typeface="+mj-lt"/>
              </a:rPr>
              <a:t>MAhealthconnector.org - One application, many programs </a:t>
            </a:r>
          </a:p>
        </p:txBody>
      </p:sp>
      <p:sp>
        <p:nvSpPr>
          <p:cNvPr id="4" name="Content Placeholder 3">
            <a:extLst>
              <a:ext uri="{FF2B5EF4-FFF2-40B4-BE49-F238E27FC236}">
                <a16:creationId xmlns:a16="http://schemas.microsoft.com/office/drawing/2014/main" id="{6FEA60B5-B2B2-4647-908B-731FC1EC3557}"/>
              </a:ext>
            </a:extLst>
          </p:cNvPr>
          <p:cNvSpPr>
            <a:spLocks noGrp="1"/>
          </p:cNvSpPr>
          <p:nvPr>
            <p:ph sz="quarter" idx="4294967295"/>
          </p:nvPr>
        </p:nvSpPr>
        <p:spPr>
          <a:xfrm>
            <a:off x="841248" y="1056227"/>
            <a:ext cx="10882312" cy="1456809"/>
          </a:xfrm>
        </p:spPr>
        <p:txBody>
          <a:bodyPr vert="horz" wrap="square" lIns="91440" tIns="45720" rIns="91440" bIns="45720" rtlCol="0" anchor="t">
            <a:spAutoFit/>
          </a:bodyPr>
          <a:lstStyle/>
          <a:p>
            <a:pPr marL="0" indent="0">
              <a:buNone/>
            </a:pPr>
            <a:r>
              <a:rPr lang="en-US" sz="2000" b="1" dirty="0">
                <a:solidFill>
                  <a:schemeClr val="accent1"/>
                </a:solidFill>
                <a:latin typeface="Franklin Gothic Book"/>
                <a:ea typeface="+mj-ea"/>
                <a:cs typeface="+mj-cs"/>
              </a:rPr>
              <a:t>Apply once and individuals and families will know if they qualify for MassHealth benefits or Health Connector coverage for </a:t>
            </a:r>
            <a:r>
              <a:rPr lang="en-US" sz="2000" b="1" i="1" dirty="0">
                <a:solidFill>
                  <a:schemeClr val="accent1"/>
                </a:solidFill>
                <a:latin typeface="Franklin Gothic Book"/>
                <a:ea typeface="+mj-ea"/>
                <a:cs typeface="+mj-cs"/>
              </a:rPr>
              <a:t>Individuals &amp; Families.</a:t>
            </a:r>
            <a:r>
              <a:rPr lang="en-US" sz="2000" b="1" dirty="0">
                <a:solidFill>
                  <a:schemeClr val="accent1"/>
                </a:solidFill>
                <a:latin typeface="Franklin Gothic Book"/>
                <a:ea typeface="+mj-ea"/>
                <a:cs typeface="+mj-cs"/>
              </a:rPr>
              <a:t> </a:t>
            </a:r>
          </a:p>
          <a:p>
            <a:endParaRPr lang="en-US" sz="2000" dirty="0"/>
          </a:p>
          <a:p>
            <a:endParaRPr lang="en-US" sz="2000" b="1" dirty="0"/>
          </a:p>
        </p:txBody>
      </p:sp>
      <p:sp>
        <p:nvSpPr>
          <p:cNvPr id="8" name="Rectangle 7">
            <a:extLst>
              <a:ext uri="{FF2B5EF4-FFF2-40B4-BE49-F238E27FC236}">
                <a16:creationId xmlns:a16="http://schemas.microsoft.com/office/drawing/2014/main" id="{AD3CB4FD-1B42-B8CA-7BB6-15BC3BF2C5B5}"/>
              </a:ext>
            </a:extLst>
          </p:cNvPr>
          <p:cNvSpPr/>
          <p:nvPr/>
        </p:nvSpPr>
        <p:spPr>
          <a:xfrm>
            <a:off x="735161" y="1794313"/>
            <a:ext cx="2774857" cy="1725537"/>
          </a:xfrm>
          <a:prstGeom prst="rect">
            <a:avLst/>
          </a:prstGeom>
          <a:noFill/>
          <a:ln>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Franklin Gothic Book" panose="020B0503020102020204"/>
                <a:ea typeface="+mn-ea"/>
                <a:cs typeface="+mn-cs"/>
              </a:rPr>
              <a:t>MAhealthConnector.org</a:t>
            </a:r>
            <a:r>
              <a:rPr kumimoji="0" lang="en-US" sz="1800" b="0" i="0" u="none" strike="noStrike" kern="1200" cap="none" spc="0" normalizeH="0" baseline="0" noProof="0" dirty="0">
                <a:ln>
                  <a:noFill/>
                </a:ln>
                <a:solidFill>
                  <a:srgbClr val="000000"/>
                </a:solidFill>
                <a:effectLst/>
                <a:uLnTx/>
                <a:uFillTx/>
                <a:latin typeface="Franklin Gothic Book" panose="020B0503020102020204"/>
                <a:ea typeface="+mn-ea"/>
                <a:cs typeface="+mn-cs"/>
              </a:rPr>
              <a:t> online application is for </a:t>
            </a:r>
            <a:r>
              <a:rPr kumimoji="0" lang="en-US" sz="1800" b="1" i="0" u="none" strike="noStrike" kern="1200" cap="none" spc="0" normalizeH="0" baseline="0" noProof="0" dirty="0">
                <a:ln>
                  <a:noFill/>
                </a:ln>
                <a:solidFill>
                  <a:srgbClr val="000000"/>
                </a:solidFill>
                <a:effectLst/>
                <a:uLnTx/>
                <a:uFillTx/>
                <a:latin typeface="Franklin Gothic Book" panose="020B0503020102020204"/>
                <a:ea typeface="+mn-ea"/>
                <a:cs typeface="+mn-cs"/>
              </a:rPr>
              <a:t>both the Health Connector and MassHealth </a:t>
            </a:r>
          </a:p>
        </p:txBody>
      </p:sp>
      <p:cxnSp>
        <p:nvCxnSpPr>
          <p:cNvPr id="12" name="Straight Arrow Connector 11">
            <a:extLst>
              <a:ext uri="{FF2B5EF4-FFF2-40B4-BE49-F238E27FC236}">
                <a16:creationId xmlns:a16="http://schemas.microsoft.com/office/drawing/2014/main" id="{F179D6BA-B451-0287-CC38-C60DF5E02E26}"/>
              </a:ext>
              <a:ext uri="{C183D7F6-B498-43B3-948B-1728B52AA6E4}">
                <adec:decorative xmlns:adec="http://schemas.microsoft.com/office/drawing/2017/decorative" val="1"/>
              </a:ext>
            </a:extLst>
          </p:cNvPr>
          <p:cNvCxnSpPr>
            <a:cxnSpLocks/>
            <a:stCxn id="8" idx="2"/>
          </p:cNvCxnSpPr>
          <p:nvPr/>
        </p:nvCxnSpPr>
        <p:spPr>
          <a:xfrm flipH="1">
            <a:off x="1789254" y="3519850"/>
            <a:ext cx="333336" cy="35864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Rectangle 6" descr="Health Connector Logo and MassHealth logo">
            <a:extLst>
              <a:ext uri="{FF2B5EF4-FFF2-40B4-BE49-F238E27FC236}">
                <a16:creationId xmlns:a16="http://schemas.microsoft.com/office/drawing/2014/main" id="{FB4F3A9F-E6F4-5B73-B08C-7A149D261AA0}"/>
              </a:ext>
            </a:extLst>
          </p:cNvPr>
          <p:cNvSpPr/>
          <p:nvPr/>
        </p:nvSpPr>
        <p:spPr>
          <a:xfrm>
            <a:off x="735161" y="3983174"/>
            <a:ext cx="1782724" cy="416100"/>
          </a:xfrm>
          <a:prstGeom prst="rect">
            <a:avLst/>
          </a:prstGeom>
          <a:noFill/>
          <a:ln>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panose="020B0503020102020204"/>
              <a:ea typeface="+mn-ea"/>
              <a:cs typeface="+mn-cs"/>
            </a:endParaRPr>
          </a:p>
        </p:txBody>
      </p:sp>
      <p:pic>
        <p:nvPicPr>
          <p:cNvPr id="5" name="Picture 4" descr="Apply now box on the Massachusetts Health Connector webpage.">
            <a:extLst>
              <a:ext uri="{FF2B5EF4-FFF2-40B4-BE49-F238E27FC236}">
                <a16:creationId xmlns:a16="http://schemas.microsoft.com/office/drawing/2014/main" id="{59E76701-B803-137D-889E-B3CB5203E3C5}"/>
              </a:ext>
            </a:extLst>
          </p:cNvPr>
          <p:cNvPicPr>
            <a:picLocks noChangeAspect="1"/>
          </p:cNvPicPr>
          <p:nvPr/>
        </p:nvPicPr>
        <p:blipFill>
          <a:blip r:embed="rId4"/>
          <a:stretch>
            <a:fillRect/>
          </a:stretch>
        </p:blipFill>
        <p:spPr>
          <a:xfrm>
            <a:off x="4095453" y="1667063"/>
            <a:ext cx="7992964" cy="2760130"/>
          </a:xfrm>
          <a:prstGeom prst="rect">
            <a:avLst/>
          </a:prstGeom>
        </p:spPr>
      </p:pic>
      <p:pic>
        <p:nvPicPr>
          <p:cNvPr id="14" name="Graphic 13">
            <a:extLst>
              <a:ext uri="{FF2B5EF4-FFF2-40B4-BE49-F238E27FC236}">
                <a16:creationId xmlns:a16="http://schemas.microsoft.com/office/drawing/2014/main" id="{72702722-99BA-40F7-2F3E-69BD0DC9F9B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5400000">
            <a:off x="7200870" y="2657082"/>
            <a:ext cx="617631" cy="617631"/>
          </a:xfrm>
          <a:prstGeom prst="rect">
            <a:avLst/>
          </a:prstGeom>
        </p:spPr>
      </p:pic>
      <p:pic>
        <p:nvPicPr>
          <p:cNvPr id="6" name="Picture 5" descr="Screenshot of Health Connector Website. &quot;Apply Now Button&quot;">
            <a:extLst>
              <a:ext uri="{FF2B5EF4-FFF2-40B4-BE49-F238E27FC236}">
                <a16:creationId xmlns:a16="http://schemas.microsoft.com/office/drawing/2014/main" id="{6036841B-8072-6AFE-F815-ED78241C07E7}"/>
              </a:ext>
              <a:ext uri="{C183D7F6-B498-43B3-948B-1728B52AA6E4}">
                <adec:decorative xmlns:adec="http://schemas.microsoft.com/office/drawing/2017/decorative" val="0"/>
              </a:ext>
            </a:extLst>
          </p:cNvPr>
          <p:cNvPicPr>
            <a:picLocks noChangeAspect="1"/>
          </p:cNvPicPr>
          <p:nvPr/>
        </p:nvPicPr>
        <p:blipFill>
          <a:blip r:embed="rId6"/>
          <a:srcRect l="642" t="-518" r="6276" b="990"/>
          <a:stretch>
            <a:fillRect/>
          </a:stretch>
        </p:blipFill>
        <p:spPr>
          <a:xfrm>
            <a:off x="635027" y="3878492"/>
            <a:ext cx="8382757" cy="2848676"/>
          </a:xfrm>
          <a:prstGeom prst="rect">
            <a:avLst/>
          </a:prstGeom>
        </p:spPr>
      </p:pic>
      <p:sp>
        <p:nvSpPr>
          <p:cNvPr id="10" name="TextBox 54">
            <a:extLst>
              <a:ext uri="{FF2B5EF4-FFF2-40B4-BE49-F238E27FC236}">
                <a16:creationId xmlns:a16="http://schemas.microsoft.com/office/drawing/2014/main" id="{86852776-8E27-BAF8-A10F-D294B53327F6}"/>
              </a:ext>
            </a:extLst>
          </p:cNvPr>
          <p:cNvSpPr txBox="1"/>
          <p:nvPr/>
        </p:nvSpPr>
        <p:spPr>
          <a:xfrm>
            <a:off x="9150987" y="4442193"/>
            <a:ext cx="3967315" cy="646331"/>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Franklin Gothic Book" panose="020B0503020102020204"/>
                <a:ea typeface="+mn-ea"/>
                <a:cs typeface="+mn-cs"/>
              </a:rPr>
              <a:t>Spanish:</a:t>
            </a:r>
            <a:r>
              <a:rPr kumimoji="0" lang="en-US" sz="1800" b="1" i="0" u="none" strike="noStrike" kern="1200" cap="none" spc="0" normalizeH="0" baseline="0" noProof="0" dirty="0">
                <a:ln>
                  <a:noFill/>
                </a:ln>
                <a:solidFill>
                  <a:srgbClr val="FFFFFF"/>
                </a:solidFill>
                <a:effectLst/>
                <a:uLnTx/>
                <a:uFillTx/>
                <a:latin typeface="Franklin Gothic Book" panose="020B05030201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srgbClr val="0066CC"/>
                </a:solidFill>
                <a:effectLst/>
                <a:uLnTx/>
                <a:uFillTx/>
                <a:latin typeface="Franklin Gothic Book" panose="020B0503020102020204"/>
                <a:ea typeface="+mn-ea"/>
                <a:cs typeface="+mn-cs"/>
                <a:hlinkClick r:id="rId7"/>
              </a:rPr>
              <a:t>MAHealthConnector</a:t>
            </a:r>
            <a:r>
              <a:rPr kumimoji="0" lang="en-US" sz="1600" b="1" i="0" u="sng" strike="noStrike" kern="1200" cap="none" spc="0" normalizeH="0" baseline="0" noProof="0" dirty="0">
                <a:ln>
                  <a:noFill/>
                </a:ln>
                <a:solidFill>
                  <a:srgbClr val="0066CC"/>
                </a:solidFill>
                <a:effectLst/>
                <a:uLnTx/>
                <a:uFillTx/>
                <a:latin typeface="Franklin Gothic Book" panose="020B0503020102020204"/>
                <a:ea typeface="+mn-ea"/>
                <a:cs typeface="+mn-cs"/>
                <a:hlinkClick r:id="rId7"/>
              </a:rPr>
              <a:t>.org/es/</a:t>
            </a:r>
            <a:endParaRPr kumimoji="0" lang="en-US" sz="1600" b="0" i="0" u="none" strike="noStrike" kern="1200" cap="none" spc="0" normalizeH="0" baseline="0" noProof="0" dirty="0">
              <a:ln>
                <a:noFill/>
              </a:ln>
              <a:solidFill>
                <a:srgbClr val="000000"/>
              </a:solidFill>
              <a:effectLst/>
              <a:uLnTx/>
              <a:uFillTx/>
              <a:latin typeface="Franklin Gothic Book" panose="020B0503020102020204"/>
              <a:ea typeface="+mn-ea"/>
              <a:cs typeface="+mn-cs"/>
            </a:endParaRPr>
          </a:p>
        </p:txBody>
      </p:sp>
      <p:sp>
        <p:nvSpPr>
          <p:cNvPr id="11" name="TextBox 56">
            <a:extLst>
              <a:ext uri="{FF2B5EF4-FFF2-40B4-BE49-F238E27FC236}">
                <a16:creationId xmlns:a16="http://schemas.microsoft.com/office/drawing/2014/main" id="{AC11F4A1-FDD7-C770-509D-6920B17BCB50}"/>
              </a:ext>
            </a:extLst>
          </p:cNvPr>
          <p:cNvSpPr txBox="1"/>
          <p:nvPr/>
        </p:nvSpPr>
        <p:spPr>
          <a:xfrm>
            <a:off x="9150987" y="5302830"/>
            <a:ext cx="3302744" cy="579646"/>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ts val="1875"/>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Franklin Gothic Book" panose="020B0503020102020204"/>
                <a:ea typeface="+mn-ea"/>
                <a:cs typeface="+mn-cs"/>
              </a:rPr>
              <a:t>Portuguese: </a:t>
            </a:r>
            <a:r>
              <a:rPr kumimoji="0" lang="en-US" sz="1800" b="1" i="0" u="sng" strike="noStrike" kern="1200" cap="none" spc="0" normalizeH="0" baseline="0" noProof="0" dirty="0">
                <a:ln>
                  <a:noFill/>
                </a:ln>
                <a:solidFill>
                  <a:srgbClr val="0066CC"/>
                </a:solidFill>
                <a:effectLst/>
                <a:uLnTx/>
                <a:uFillTx/>
                <a:latin typeface="Franklin Gothic Book" panose="020B0503020102020204"/>
                <a:ea typeface="+mn-ea"/>
                <a:cs typeface="+mn-cs"/>
                <a:hlinkClick r:id="rId8"/>
              </a:rPr>
              <a:t>MAHealthConnector.org/pt/</a:t>
            </a:r>
            <a:endParaRPr kumimoji="0" lang="en-US" sz="1800" b="1" i="0" u="none" strike="noStrike" kern="1200" cap="none" spc="0" normalizeH="0" baseline="0" noProof="0" dirty="0">
              <a:ln>
                <a:noFill/>
              </a:ln>
              <a:solidFill>
                <a:srgbClr val="FFFFFF"/>
              </a:solidFill>
              <a:effectLst/>
              <a:uLnTx/>
              <a:uFillTx/>
              <a:latin typeface="Franklin Gothic Book" panose="020B0503020102020204"/>
              <a:ea typeface="+mn-ea"/>
              <a:cs typeface="+mn-cs"/>
              <a:hlinkClick r:id="rId8"/>
            </a:endParaRPr>
          </a:p>
        </p:txBody>
      </p:sp>
      <p:sp>
        <p:nvSpPr>
          <p:cNvPr id="2" name="Slide Number Placeholder 1">
            <a:extLst>
              <a:ext uri="{FF2B5EF4-FFF2-40B4-BE49-F238E27FC236}">
                <a16:creationId xmlns:a16="http://schemas.microsoft.com/office/drawing/2014/main" id="{BEA2951A-D94B-8065-A003-8520AA7C1FA7}"/>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7CA14E-5EDD-4C5C-B4B2-BE16B502D62B}" type="slidenum">
              <a:rPr kumimoji="0" lang="en-US" sz="1200" b="0" i="0" u="none" strike="noStrike" kern="1200" cap="none" spc="0" normalizeH="0" baseline="0" noProof="0" smtClean="0">
                <a:ln>
                  <a:noFill/>
                </a:ln>
                <a:solidFill>
                  <a:srgbClr val="000000">
                    <a:tint val="82000"/>
                  </a:srgbClr>
                </a:solidFill>
                <a:effectLst/>
                <a:uLnTx/>
                <a:uFillTx/>
                <a:latin typeface="Franklin Gothic Book" panose="020B05030201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400" b="0" i="0" u="none" strike="noStrike" kern="1200" cap="none" spc="0" normalizeH="0" baseline="0" noProof="0">
              <a:ln>
                <a:noFill/>
              </a:ln>
              <a:solidFill>
                <a:srgbClr val="000000">
                  <a:tint val="82000"/>
                </a:srgbClr>
              </a:solidFill>
              <a:effectLst/>
              <a:uLnTx/>
              <a:uFillTx/>
              <a:latin typeface="Franklin Gothic Book" panose="020B0503020102020204"/>
              <a:ea typeface="+mn-ea"/>
              <a:cs typeface="+mn-cs"/>
            </a:endParaRPr>
          </a:p>
        </p:txBody>
      </p:sp>
    </p:spTree>
    <p:custDataLst>
      <p:tags r:id="rId1"/>
    </p:custDataLst>
    <p:extLst>
      <p:ext uri="{BB962C8B-B14F-4D97-AF65-F5344CB8AC3E}">
        <p14:creationId xmlns:p14="http://schemas.microsoft.com/office/powerpoint/2010/main" val="20722607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234C115-E111-069F-41C8-FCB22C571D69}"/>
              </a:ext>
            </a:extLst>
          </p:cNvPr>
          <p:cNvSpPr txBox="1">
            <a:spLocks noGrp="1"/>
          </p:cNvSpPr>
          <p:nvPr>
            <p:ph type="title" idx="4294967295"/>
          </p:nvPr>
        </p:nvSpPr>
        <p:spPr>
          <a:xfrm>
            <a:off x="228600" y="283464"/>
            <a:ext cx="5499839" cy="707886"/>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000" i="0" u="none" strike="noStrike" kern="1200" cap="none" spc="0" normalizeH="0" baseline="0" noProof="0" dirty="0">
                <a:ln>
                  <a:noFill/>
                </a:ln>
                <a:solidFill>
                  <a:srgbClr val="053D66"/>
                </a:solidFill>
                <a:effectLst/>
                <a:uLnTx/>
                <a:uFillTx/>
                <a:latin typeface="Franklin Gothic Medium" panose="020B0603020102020204" pitchFamily="34" charset="0"/>
                <a:ea typeface="MS PGothic" pitchFamily="34" charset="-128"/>
                <a:cs typeface="Arial" charset="0"/>
              </a:rPr>
              <a:t>Health Connector Plans</a:t>
            </a:r>
          </a:p>
        </p:txBody>
      </p:sp>
      <p:sp>
        <p:nvSpPr>
          <p:cNvPr id="6" name="object 6">
            <a:extLst>
              <a:ext uri="{C183D7F6-B498-43B3-948B-1728B52AA6E4}">
                <adec:decorative xmlns:adec="http://schemas.microsoft.com/office/drawing/2017/decorative" val="1"/>
              </a:ext>
            </a:extLst>
          </p:cNvPr>
          <p:cNvSpPr txBox="1">
            <a:spLocks noGrp="1"/>
          </p:cNvSpPr>
          <p:nvPr>
            <p:ph type="sldNum" sz="quarter" idx="7"/>
          </p:nvPr>
        </p:nvSpPr>
        <p:spPr>
          <a:xfrm>
            <a:off x="11049000" y="6443827"/>
            <a:ext cx="419100" cy="184666"/>
          </a:xfrm>
          <a:prstGeom prst="rect">
            <a:avLst/>
          </a:prstGeom>
        </p:spPr>
        <p:txBody>
          <a:bodyPr vert="horz" wrap="square" lIns="0" tIns="0" rIns="0" bIns="0" rtlCol="0">
            <a:spAutoFit/>
          </a:bodyPr>
          <a:lstStyle/>
          <a:p>
            <a:pPr marL="123189" marR="0" lvl="0" indent="0" defTabSz="914400" eaLnBrk="1" fontAlgn="auto" latinLnBrk="0" hangingPunct="1">
              <a:lnSpc>
                <a:spcPct val="100000"/>
              </a:lnSpc>
              <a:spcBef>
                <a:spcPts val="0"/>
              </a:spcBef>
              <a:spcAft>
                <a:spcPts val="0"/>
              </a:spcAft>
              <a:buClrTx/>
              <a:buSzTx/>
              <a:buFontTx/>
              <a:buNone/>
              <a:tabLst/>
              <a:defRPr/>
            </a:pPr>
            <a:fld id="{81D60167-4931-47E6-BA6A-407CBD079E47}" type="slidenum">
              <a:rPr kumimoji="0" sz="1200" b="0" i="0" u="none" strike="noStrike" kern="0" cap="none" spc="-50" normalizeH="0" baseline="0" noProof="0" dirty="0">
                <a:ln>
                  <a:noFill/>
                </a:ln>
                <a:solidFill>
                  <a:srgbClr val="053D66"/>
                </a:solidFill>
                <a:effectLst/>
                <a:uLnTx/>
                <a:uFillTx/>
                <a:latin typeface="Franklin Gothic Book"/>
              </a:rPr>
              <a:pPr marL="123189" marR="0" lvl="0" indent="0" defTabSz="914400" eaLnBrk="1" fontAlgn="auto" latinLnBrk="0" hangingPunct="1">
                <a:lnSpc>
                  <a:spcPct val="100000"/>
                </a:lnSpc>
                <a:spcBef>
                  <a:spcPts val="0"/>
                </a:spcBef>
                <a:spcAft>
                  <a:spcPts val="0"/>
                </a:spcAft>
                <a:buClrTx/>
                <a:buSzTx/>
                <a:buFontTx/>
                <a:buNone/>
                <a:tabLst/>
                <a:defRPr/>
              </a:pPr>
              <a:t>33</a:t>
            </a:fld>
            <a:endParaRPr kumimoji="0" sz="1200" b="0" i="0" u="none" strike="noStrike" kern="0" cap="none" spc="-50" normalizeH="0" baseline="0" noProof="0" dirty="0">
              <a:ln>
                <a:noFill/>
              </a:ln>
              <a:solidFill>
                <a:srgbClr val="053D66"/>
              </a:solidFill>
              <a:effectLst/>
              <a:uLnTx/>
              <a:uFillTx/>
              <a:latin typeface="Franklin Gothic Book"/>
            </a:endParaRPr>
          </a:p>
        </p:txBody>
      </p:sp>
      <p:sp>
        <p:nvSpPr>
          <p:cNvPr id="8" name="TextBox 7">
            <a:extLst>
              <a:ext uri="{FF2B5EF4-FFF2-40B4-BE49-F238E27FC236}">
                <a16:creationId xmlns:a16="http://schemas.microsoft.com/office/drawing/2014/main" id="{DE10D1E1-F461-624C-FCD9-A8ECB9ADBC19}"/>
              </a:ext>
            </a:extLst>
          </p:cNvPr>
          <p:cNvSpPr txBox="1"/>
          <p:nvPr/>
        </p:nvSpPr>
        <p:spPr>
          <a:xfrm>
            <a:off x="397565" y="1361661"/>
            <a:ext cx="5108713" cy="4247317"/>
          </a:xfrm>
          <a:prstGeom prst="rect">
            <a:avLst/>
          </a:prstGeom>
          <a:noFill/>
        </p:spPr>
        <p:txBody>
          <a:bodyPr wrap="square" rtlCol="0">
            <a:spAutoFit/>
          </a:bodyPr>
          <a:lstStyle/>
          <a:p>
            <a:r>
              <a:rPr lang="en-US" sz="3000" b="0" dirty="0">
                <a:solidFill>
                  <a:schemeClr val="accent1">
                    <a:lumMod val="75000"/>
                  </a:schemeClr>
                </a:solidFill>
                <a:latin typeface="Franklin Gothic Book" panose="020B0503020102020204" pitchFamily="34" charset="0"/>
              </a:rPr>
              <a:t>All the plans sold through the Health Connector meet state and federal standards for coverage.</a:t>
            </a:r>
          </a:p>
          <a:p>
            <a:endParaRPr lang="en-US" sz="3000" b="0" dirty="0">
              <a:solidFill>
                <a:schemeClr val="accent1">
                  <a:lumMod val="75000"/>
                </a:schemeClr>
              </a:solidFill>
              <a:latin typeface="Franklin Gothic Book" panose="020B0503020102020204" pitchFamily="34" charset="0"/>
            </a:endParaRPr>
          </a:p>
          <a:p>
            <a:r>
              <a:rPr lang="en-US" sz="3000" b="0" dirty="0">
                <a:solidFill>
                  <a:schemeClr val="accent1">
                    <a:lumMod val="75000"/>
                  </a:schemeClr>
                </a:solidFill>
                <a:latin typeface="Franklin Gothic Book" panose="020B0503020102020204" pitchFamily="34" charset="0"/>
              </a:rPr>
              <a:t>Many members qualify for federal and state financial support which reduces monthly premium amounts.</a:t>
            </a:r>
          </a:p>
        </p:txBody>
      </p:sp>
      <p:sp>
        <p:nvSpPr>
          <p:cNvPr id="9" name="TextBox 8">
            <a:extLst>
              <a:ext uri="{FF2B5EF4-FFF2-40B4-BE49-F238E27FC236}">
                <a16:creationId xmlns:a16="http://schemas.microsoft.com/office/drawing/2014/main" id="{9C213774-B1FC-D4FB-2DB1-E3CD7E3A785F}"/>
              </a:ext>
            </a:extLst>
          </p:cNvPr>
          <p:cNvSpPr txBox="1"/>
          <p:nvPr/>
        </p:nvSpPr>
        <p:spPr>
          <a:xfrm>
            <a:off x="6460435" y="427383"/>
            <a:ext cx="5406887" cy="5770811"/>
          </a:xfrm>
          <a:prstGeom prst="rect">
            <a:avLst/>
          </a:prstGeom>
          <a:noFill/>
        </p:spPr>
        <p:txBody>
          <a:bodyPr wrap="square" rtlCol="0">
            <a:spAutoFit/>
          </a:bodyPr>
          <a:lstStyle/>
          <a:p>
            <a:pPr>
              <a:spcBef>
                <a:spcPts val="600"/>
              </a:spcBef>
              <a:spcAft>
                <a:spcPts val="0"/>
              </a:spcAft>
            </a:pPr>
            <a:r>
              <a:rPr lang="en-US" sz="2000" b="0" dirty="0">
                <a:solidFill>
                  <a:schemeClr val="accent1">
                    <a:lumMod val="75000"/>
                  </a:schemeClr>
                </a:solidFill>
                <a:latin typeface="Franklin Gothic Book" panose="020B0503020102020204" pitchFamily="34" charset="0"/>
              </a:rPr>
              <a:t>Qualified health and dental plans</a:t>
            </a:r>
          </a:p>
          <a:p>
            <a:pPr>
              <a:spcBef>
                <a:spcPts val="600"/>
              </a:spcBef>
              <a:spcAft>
                <a:spcPts val="0"/>
              </a:spcAft>
            </a:pPr>
            <a:r>
              <a:rPr lang="en-US" sz="2000" b="0" dirty="0">
                <a:solidFill>
                  <a:schemeClr val="tx1"/>
                </a:solidFill>
                <a:latin typeface="Franklin Gothic Book" panose="020B0503020102020204" pitchFamily="34" charset="0"/>
              </a:rPr>
              <a:t>Individuals choose from a variety of plans in their area from the leading insurance companies in Massachusetts.</a:t>
            </a:r>
          </a:p>
          <a:p>
            <a:pPr>
              <a:spcBef>
                <a:spcPts val="600"/>
              </a:spcBef>
              <a:spcAft>
                <a:spcPts val="0"/>
              </a:spcAft>
            </a:pPr>
            <a:endParaRPr lang="en-US" sz="800" b="0" dirty="0">
              <a:solidFill>
                <a:schemeClr val="accent1">
                  <a:lumMod val="75000"/>
                </a:schemeClr>
              </a:solidFill>
              <a:latin typeface="Franklin Gothic Book" panose="020B0503020102020204" pitchFamily="34" charset="0"/>
            </a:endParaRPr>
          </a:p>
          <a:p>
            <a:pPr>
              <a:spcBef>
                <a:spcPts val="600"/>
              </a:spcBef>
              <a:spcAft>
                <a:spcPts val="0"/>
              </a:spcAft>
            </a:pPr>
            <a:r>
              <a:rPr lang="en-US" sz="2000" b="0" dirty="0">
                <a:solidFill>
                  <a:schemeClr val="accent1">
                    <a:lumMod val="75000"/>
                  </a:schemeClr>
                </a:solidFill>
                <a:latin typeface="Franklin Gothic Book" panose="020B0503020102020204" pitchFamily="34" charset="0"/>
              </a:rPr>
              <a:t>ConnectorCare plans with Advance Premium Tax Credits (APTC)</a:t>
            </a:r>
          </a:p>
          <a:p>
            <a:pPr>
              <a:spcBef>
                <a:spcPts val="600"/>
              </a:spcBef>
              <a:spcAft>
                <a:spcPts val="0"/>
              </a:spcAft>
            </a:pPr>
            <a:r>
              <a:rPr lang="en-US" sz="2000" b="0" dirty="0">
                <a:solidFill>
                  <a:schemeClr val="tx1"/>
                </a:solidFill>
                <a:latin typeface="Franklin Gothic Book" panose="020B0503020102020204" pitchFamily="34" charset="0"/>
              </a:rPr>
              <a:t>People in certain income ranges who meet other eligibility requirements may qualify for advance premium tax credits (APTC) to reduce the cost of their premiums and qualify for low- or no-cost health insurance coverage</a:t>
            </a:r>
          </a:p>
          <a:p>
            <a:pPr>
              <a:spcBef>
                <a:spcPts val="600"/>
              </a:spcBef>
              <a:spcAft>
                <a:spcPts val="0"/>
              </a:spcAft>
            </a:pPr>
            <a:endParaRPr lang="en-US" sz="800" b="0" dirty="0">
              <a:solidFill>
                <a:schemeClr val="accent1">
                  <a:lumMod val="75000"/>
                </a:schemeClr>
              </a:solidFill>
              <a:latin typeface="Franklin Gothic Book" panose="020B0503020102020204" pitchFamily="34" charset="0"/>
            </a:endParaRPr>
          </a:p>
          <a:p>
            <a:pPr>
              <a:spcBef>
                <a:spcPts val="600"/>
              </a:spcBef>
              <a:spcAft>
                <a:spcPts val="0"/>
              </a:spcAft>
            </a:pPr>
            <a:r>
              <a:rPr lang="en-US" sz="2000" b="0" dirty="0">
                <a:solidFill>
                  <a:schemeClr val="accent1">
                    <a:lumMod val="75000"/>
                  </a:schemeClr>
                </a:solidFill>
                <a:latin typeface="Franklin Gothic Book" panose="020B0503020102020204" pitchFamily="34" charset="0"/>
              </a:rPr>
              <a:t>Dental Plans</a:t>
            </a:r>
          </a:p>
          <a:p>
            <a:pPr>
              <a:spcBef>
                <a:spcPts val="600"/>
              </a:spcBef>
              <a:spcAft>
                <a:spcPts val="0"/>
              </a:spcAft>
            </a:pPr>
            <a:r>
              <a:rPr lang="en-US" sz="2000" b="0" dirty="0">
                <a:solidFill>
                  <a:schemeClr val="tx1"/>
                </a:solidFill>
                <a:latin typeface="Franklin Gothic Book" panose="020B0503020102020204" pitchFamily="34" charset="0"/>
              </a:rPr>
              <a:t>For individuals, children, families, and small employers; including pediatric-only plans and plans with lower and higher deductibles</a:t>
            </a:r>
          </a:p>
          <a:p>
            <a:endParaRPr lang="en-US" sz="1800" b="0" dirty="0">
              <a:solidFill>
                <a:schemeClr val="tx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3A6F77F-5EAD-FA17-59E7-8D0A9D72A209}"/>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4D2D187E-C64E-DF26-796B-586BA311003D}"/>
              </a:ext>
              <a:ext uri="{C183D7F6-B498-43B3-948B-1728B52AA6E4}">
                <adec:decorative xmlns:adec="http://schemas.microsoft.com/office/drawing/2017/decorative" val="1"/>
              </a:ext>
            </a:extLst>
          </p:cNvPr>
          <p:cNvGrpSpPr/>
          <p:nvPr/>
        </p:nvGrpSpPr>
        <p:grpSpPr>
          <a:xfrm>
            <a:off x="-159026" y="0"/>
            <a:ext cx="12192000" cy="6858000"/>
            <a:chOff x="0" y="0"/>
            <a:chExt cx="12192000" cy="6858000"/>
          </a:xfrm>
        </p:grpSpPr>
        <p:sp>
          <p:nvSpPr>
            <p:cNvPr id="3" name="object 3">
              <a:extLst>
                <a:ext uri="{FF2B5EF4-FFF2-40B4-BE49-F238E27FC236}">
                  <a16:creationId xmlns:a16="http://schemas.microsoft.com/office/drawing/2014/main" id="{EEE883CF-75C7-131B-1612-5B9E4E12D307}"/>
                </a:ext>
              </a:extLst>
            </p:cNvPr>
            <p:cNvSpPr/>
            <p:nvPr/>
          </p:nvSpPr>
          <p:spPr>
            <a:xfrm>
              <a:off x="0" y="0"/>
              <a:ext cx="10755630" cy="6858000"/>
            </a:xfrm>
            <a:custGeom>
              <a:avLst/>
              <a:gdLst/>
              <a:ahLst/>
              <a:cxnLst/>
              <a:rect l="l" t="t" r="r" b="b"/>
              <a:pathLst>
                <a:path w="10755630" h="6858000">
                  <a:moveTo>
                    <a:pt x="10755122" y="0"/>
                  </a:moveTo>
                  <a:lnTo>
                    <a:pt x="0" y="0"/>
                  </a:lnTo>
                  <a:lnTo>
                    <a:pt x="0" y="6858000"/>
                  </a:lnTo>
                  <a:lnTo>
                    <a:pt x="10755122" y="6858000"/>
                  </a:lnTo>
                  <a:lnTo>
                    <a:pt x="10755122" y="0"/>
                  </a:lnTo>
                  <a:close/>
                </a:path>
              </a:pathLst>
            </a:custGeom>
            <a:solidFill>
              <a:srgbClr val="00639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 name="object 4">
              <a:extLst>
                <a:ext uri="{FF2B5EF4-FFF2-40B4-BE49-F238E27FC236}">
                  <a16:creationId xmlns:a16="http://schemas.microsoft.com/office/drawing/2014/main" id="{4FA38D42-460E-0398-1477-63DFE60494B4}"/>
                </a:ext>
              </a:extLst>
            </p:cNvPr>
            <p:cNvSpPr/>
            <p:nvPr/>
          </p:nvSpPr>
          <p:spPr>
            <a:xfrm>
              <a:off x="10755121" y="0"/>
              <a:ext cx="713740" cy="6858000"/>
            </a:xfrm>
            <a:custGeom>
              <a:avLst/>
              <a:gdLst/>
              <a:ahLst/>
              <a:cxnLst/>
              <a:rect l="l" t="t" r="r" b="b"/>
              <a:pathLst>
                <a:path w="713740" h="6858000">
                  <a:moveTo>
                    <a:pt x="713435" y="0"/>
                  </a:moveTo>
                  <a:lnTo>
                    <a:pt x="0" y="0"/>
                  </a:lnTo>
                  <a:lnTo>
                    <a:pt x="0" y="6858000"/>
                  </a:lnTo>
                  <a:lnTo>
                    <a:pt x="713435" y="6858000"/>
                  </a:lnTo>
                  <a:lnTo>
                    <a:pt x="713435" y="0"/>
                  </a:lnTo>
                  <a:close/>
                </a:path>
              </a:pathLst>
            </a:custGeom>
            <a:solidFill>
              <a:srgbClr val="006392">
                <a:alpha val="74900"/>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a:extLst>
                <a:ext uri="{FF2B5EF4-FFF2-40B4-BE49-F238E27FC236}">
                  <a16:creationId xmlns:a16="http://schemas.microsoft.com/office/drawing/2014/main" id="{7E5A61EE-3385-1B09-FE34-03CFAC46BB46}"/>
                </a:ext>
              </a:extLst>
            </p:cNvPr>
            <p:cNvSpPr/>
            <p:nvPr/>
          </p:nvSpPr>
          <p:spPr>
            <a:xfrm>
              <a:off x="11468481" y="0"/>
              <a:ext cx="422275" cy="6858000"/>
            </a:xfrm>
            <a:custGeom>
              <a:avLst/>
              <a:gdLst/>
              <a:ahLst/>
              <a:cxnLst/>
              <a:rect l="l" t="t" r="r" b="b"/>
              <a:pathLst>
                <a:path w="422275" h="6858000">
                  <a:moveTo>
                    <a:pt x="422033" y="0"/>
                  </a:moveTo>
                  <a:lnTo>
                    <a:pt x="0" y="0"/>
                  </a:lnTo>
                  <a:lnTo>
                    <a:pt x="0" y="6858000"/>
                  </a:lnTo>
                  <a:lnTo>
                    <a:pt x="422033" y="6858000"/>
                  </a:lnTo>
                  <a:lnTo>
                    <a:pt x="422033" y="0"/>
                  </a:lnTo>
                  <a:close/>
                </a:path>
              </a:pathLst>
            </a:custGeom>
            <a:solidFill>
              <a:srgbClr val="006392">
                <a:alpha val="50195"/>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 name="object 6">
              <a:extLst>
                <a:ext uri="{FF2B5EF4-FFF2-40B4-BE49-F238E27FC236}">
                  <a16:creationId xmlns:a16="http://schemas.microsoft.com/office/drawing/2014/main" id="{60D9F991-2A57-8A32-387C-16B7F01A47D2}"/>
                </a:ext>
              </a:extLst>
            </p:cNvPr>
            <p:cNvSpPr/>
            <p:nvPr/>
          </p:nvSpPr>
          <p:spPr>
            <a:xfrm>
              <a:off x="11890502" y="0"/>
              <a:ext cx="301625" cy="6858000"/>
            </a:xfrm>
            <a:custGeom>
              <a:avLst/>
              <a:gdLst/>
              <a:ahLst/>
              <a:cxnLst/>
              <a:rect l="l" t="t" r="r" b="b"/>
              <a:pathLst>
                <a:path w="301625" h="6858000">
                  <a:moveTo>
                    <a:pt x="301447" y="0"/>
                  </a:moveTo>
                  <a:lnTo>
                    <a:pt x="0" y="0"/>
                  </a:lnTo>
                  <a:lnTo>
                    <a:pt x="0" y="6858000"/>
                  </a:lnTo>
                  <a:lnTo>
                    <a:pt x="301447" y="6858000"/>
                  </a:lnTo>
                  <a:lnTo>
                    <a:pt x="301447" y="0"/>
                  </a:lnTo>
                  <a:close/>
                </a:path>
              </a:pathLst>
            </a:custGeom>
            <a:solidFill>
              <a:srgbClr val="006392">
                <a:alpha val="25097"/>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7" name="object 7">
              <a:extLst>
                <a:ext uri="{FF2B5EF4-FFF2-40B4-BE49-F238E27FC236}">
                  <a16:creationId xmlns:a16="http://schemas.microsoft.com/office/drawing/2014/main" id="{F2148254-FDCD-72A2-8104-6F7419883BDF}"/>
                </a:ext>
              </a:extLst>
            </p:cNvPr>
            <p:cNvSpPr/>
            <p:nvPr/>
          </p:nvSpPr>
          <p:spPr>
            <a:xfrm>
              <a:off x="831850" y="864108"/>
              <a:ext cx="1339850" cy="0"/>
            </a:xfrm>
            <a:custGeom>
              <a:avLst/>
              <a:gdLst/>
              <a:ahLst/>
              <a:cxnLst/>
              <a:rect l="l" t="t" r="r" b="b"/>
              <a:pathLst>
                <a:path w="1339850">
                  <a:moveTo>
                    <a:pt x="0" y="0"/>
                  </a:moveTo>
                  <a:lnTo>
                    <a:pt x="1339723" y="0"/>
                  </a:lnTo>
                </a:path>
              </a:pathLst>
            </a:custGeom>
            <a:ln w="3810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a:extLst>
                <a:ext uri="{FF2B5EF4-FFF2-40B4-BE49-F238E27FC236}">
                  <a16:creationId xmlns:a16="http://schemas.microsoft.com/office/drawing/2014/main" id="{67209BCF-F446-BEB6-C1C7-8CAEC478B878}"/>
                </a:ext>
              </a:extLst>
            </p:cNvPr>
            <p:cNvSpPr/>
            <p:nvPr/>
          </p:nvSpPr>
          <p:spPr>
            <a:xfrm>
              <a:off x="1456626" y="5736704"/>
              <a:ext cx="859790" cy="267970"/>
            </a:xfrm>
            <a:custGeom>
              <a:avLst/>
              <a:gdLst/>
              <a:ahLst/>
              <a:cxnLst/>
              <a:rect l="l" t="t" r="r" b="b"/>
              <a:pathLst>
                <a:path w="859789" h="267970">
                  <a:moveTo>
                    <a:pt x="55486" y="1193"/>
                  </a:moveTo>
                  <a:lnTo>
                    <a:pt x="55206" y="876"/>
                  </a:lnTo>
                  <a:lnTo>
                    <a:pt x="44310" y="876"/>
                  </a:lnTo>
                  <a:lnTo>
                    <a:pt x="44030" y="1193"/>
                  </a:lnTo>
                  <a:lnTo>
                    <a:pt x="43713" y="1803"/>
                  </a:lnTo>
                  <a:lnTo>
                    <a:pt x="29552" y="33604"/>
                  </a:lnTo>
                  <a:lnTo>
                    <a:pt x="29235" y="33604"/>
                  </a:lnTo>
                  <a:lnTo>
                    <a:pt x="14478" y="1193"/>
                  </a:lnTo>
                  <a:lnTo>
                    <a:pt x="14147" y="876"/>
                  </a:lnTo>
                  <a:lnTo>
                    <a:pt x="3009" y="876"/>
                  </a:lnTo>
                  <a:lnTo>
                    <a:pt x="2692" y="1193"/>
                  </a:lnTo>
                  <a:lnTo>
                    <a:pt x="2692" y="1803"/>
                  </a:lnTo>
                  <a:lnTo>
                    <a:pt x="2692" y="56718"/>
                  </a:lnTo>
                  <a:lnTo>
                    <a:pt x="3009" y="56997"/>
                  </a:lnTo>
                  <a:lnTo>
                    <a:pt x="13550" y="56997"/>
                  </a:lnTo>
                  <a:lnTo>
                    <a:pt x="13868" y="56718"/>
                  </a:lnTo>
                  <a:lnTo>
                    <a:pt x="13868" y="24320"/>
                  </a:lnTo>
                  <a:lnTo>
                    <a:pt x="14147" y="24320"/>
                  </a:lnTo>
                  <a:lnTo>
                    <a:pt x="25006" y="48920"/>
                  </a:lnTo>
                  <a:lnTo>
                    <a:pt x="25615" y="49199"/>
                  </a:lnTo>
                  <a:lnTo>
                    <a:pt x="32854" y="49199"/>
                  </a:lnTo>
                  <a:lnTo>
                    <a:pt x="33172" y="48920"/>
                  </a:lnTo>
                  <a:lnTo>
                    <a:pt x="44030" y="24320"/>
                  </a:lnTo>
                  <a:lnTo>
                    <a:pt x="44310" y="24320"/>
                  </a:lnTo>
                  <a:lnTo>
                    <a:pt x="44310" y="56718"/>
                  </a:lnTo>
                  <a:lnTo>
                    <a:pt x="44919" y="56997"/>
                  </a:lnTo>
                  <a:lnTo>
                    <a:pt x="55206" y="56997"/>
                  </a:lnTo>
                  <a:lnTo>
                    <a:pt x="55486" y="56718"/>
                  </a:lnTo>
                  <a:lnTo>
                    <a:pt x="55486" y="1193"/>
                  </a:lnTo>
                  <a:close/>
                </a:path>
                <a:path w="859789" h="267970">
                  <a:moveTo>
                    <a:pt x="130289" y="56121"/>
                  </a:moveTo>
                  <a:lnTo>
                    <a:pt x="126771" y="46202"/>
                  </a:lnTo>
                  <a:lnTo>
                    <a:pt x="123139" y="36004"/>
                  </a:lnTo>
                  <a:lnTo>
                    <a:pt x="116103" y="16205"/>
                  </a:lnTo>
                  <a:lnTo>
                    <a:pt x="110985" y="1803"/>
                  </a:lnTo>
                  <a:lnTo>
                    <a:pt x="110985" y="36004"/>
                  </a:lnTo>
                  <a:lnTo>
                    <a:pt x="98044" y="36004"/>
                  </a:lnTo>
                  <a:lnTo>
                    <a:pt x="104355" y="16205"/>
                  </a:lnTo>
                  <a:lnTo>
                    <a:pt x="104673" y="16205"/>
                  </a:lnTo>
                  <a:lnTo>
                    <a:pt x="110985" y="36004"/>
                  </a:lnTo>
                  <a:lnTo>
                    <a:pt x="110985" y="1803"/>
                  </a:lnTo>
                  <a:lnTo>
                    <a:pt x="110985" y="1193"/>
                  </a:lnTo>
                  <a:lnTo>
                    <a:pt x="110388" y="876"/>
                  </a:lnTo>
                  <a:lnTo>
                    <a:pt x="98920" y="876"/>
                  </a:lnTo>
                  <a:lnTo>
                    <a:pt x="98640" y="1193"/>
                  </a:lnTo>
                  <a:lnTo>
                    <a:pt x="98323" y="1803"/>
                  </a:lnTo>
                  <a:lnTo>
                    <a:pt x="78740" y="56121"/>
                  </a:lnTo>
                  <a:lnTo>
                    <a:pt x="78740" y="56997"/>
                  </a:lnTo>
                  <a:lnTo>
                    <a:pt x="90805" y="56997"/>
                  </a:lnTo>
                  <a:lnTo>
                    <a:pt x="91401" y="56718"/>
                  </a:lnTo>
                  <a:lnTo>
                    <a:pt x="91401" y="56121"/>
                  </a:lnTo>
                  <a:lnTo>
                    <a:pt x="94703" y="46202"/>
                  </a:lnTo>
                  <a:lnTo>
                    <a:pt x="114604" y="46202"/>
                  </a:lnTo>
                  <a:lnTo>
                    <a:pt x="117627" y="56121"/>
                  </a:lnTo>
                  <a:lnTo>
                    <a:pt x="117944" y="56718"/>
                  </a:lnTo>
                  <a:lnTo>
                    <a:pt x="118224" y="56997"/>
                  </a:lnTo>
                  <a:lnTo>
                    <a:pt x="130289" y="56997"/>
                  </a:lnTo>
                  <a:lnTo>
                    <a:pt x="130289" y="56121"/>
                  </a:lnTo>
                  <a:close/>
                </a:path>
                <a:path w="859789" h="267970">
                  <a:moveTo>
                    <a:pt x="132105" y="99415"/>
                  </a:moveTo>
                  <a:lnTo>
                    <a:pt x="131470" y="99415"/>
                  </a:lnTo>
                  <a:lnTo>
                    <a:pt x="131470" y="98145"/>
                  </a:lnTo>
                  <a:lnTo>
                    <a:pt x="96151" y="98145"/>
                  </a:lnTo>
                  <a:lnTo>
                    <a:pt x="96151" y="99415"/>
                  </a:lnTo>
                  <a:lnTo>
                    <a:pt x="95300" y="99415"/>
                  </a:lnTo>
                  <a:lnTo>
                    <a:pt x="95300" y="100685"/>
                  </a:lnTo>
                  <a:lnTo>
                    <a:pt x="95300" y="165277"/>
                  </a:lnTo>
                  <a:lnTo>
                    <a:pt x="95034" y="165277"/>
                  </a:lnTo>
                  <a:lnTo>
                    <a:pt x="95034" y="166547"/>
                  </a:lnTo>
                  <a:lnTo>
                    <a:pt x="37363" y="166547"/>
                  </a:lnTo>
                  <a:lnTo>
                    <a:pt x="37363" y="165277"/>
                  </a:lnTo>
                  <a:lnTo>
                    <a:pt x="36791" y="165277"/>
                  </a:lnTo>
                  <a:lnTo>
                    <a:pt x="36791" y="100685"/>
                  </a:lnTo>
                  <a:lnTo>
                    <a:pt x="36791" y="99415"/>
                  </a:lnTo>
                  <a:lnTo>
                    <a:pt x="36144" y="99415"/>
                  </a:lnTo>
                  <a:lnTo>
                    <a:pt x="36144" y="98145"/>
                  </a:lnTo>
                  <a:lnTo>
                    <a:pt x="850" y="98145"/>
                  </a:lnTo>
                  <a:lnTo>
                    <a:pt x="850" y="99415"/>
                  </a:lnTo>
                  <a:lnTo>
                    <a:pt x="0" y="99415"/>
                  </a:lnTo>
                  <a:lnTo>
                    <a:pt x="0" y="266611"/>
                  </a:lnTo>
                  <a:lnTo>
                    <a:pt x="622" y="266611"/>
                  </a:lnTo>
                  <a:lnTo>
                    <a:pt x="622" y="267881"/>
                  </a:lnTo>
                  <a:lnTo>
                    <a:pt x="36309" y="267881"/>
                  </a:lnTo>
                  <a:lnTo>
                    <a:pt x="36309" y="266611"/>
                  </a:lnTo>
                  <a:lnTo>
                    <a:pt x="36791" y="266611"/>
                  </a:lnTo>
                  <a:lnTo>
                    <a:pt x="36791" y="199478"/>
                  </a:lnTo>
                  <a:lnTo>
                    <a:pt x="37020" y="199478"/>
                  </a:lnTo>
                  <a:lnTo>
                    <a:pt x="37020" y="198221"/>
                  </a:lnTo>
                  <a:lnTo>
                    <a:pt x="95199" y="198221"/>
                  </a:lnTo>
                  <a:lnTo>
                    <a:pt x="95199" y="199478"/>
                  </a:lnTo>
                  <a:lnTo>
                    <a:pt x="95300" y="266611"/>
                  </a:lnTo>
                  <a:lnTo>
                    <a:pt x="95923" y="266611"/>
                  </a:lnTo>
                  <a:lnTo>
                    <a:pt x="95923" y="267881"/>
                  </a:lnTo>
                  <a:lnTo>
                    <a:pt x="131648" y="267881"/>
                  </a:lnTo>
                  <a:lnTo>
                    <a:pt x="131648" y="266611"/>
                  </a:lnTo>
                  <a:lnTo>
                    <a:pt x="132105" y="266611"/>
                  </a:lnTo>
                  <a:lnTo>
                    <a:pt x="132105" y="100685"/>
                  </a:lnTo>
                  <a:lnTo>
                    <a:pt x="132105" y="99415"/>
                  </a:lnTo>
                  <a:close/>
                </a:path>
                <a:path w="859789" h="267970">
                  <a:moveTo>
                    <a:pt x="194881" y="29997"/>
                  </a:moveTo>
                  <a:lnTo>
                    <a:pt x="188849" y="24599"/>
                  </a:lnTo>
                  <a:lnTo>
                    <a:pt x="177063" y="23126"/>
                  </a:lnTo>
                  <a:lnTo>
                    <a:pt x="174040" y="22796"/>
                  </a:lnTo>
                  <a:lnTo>
                    <a:pt x="167411" y="21602"/>
                  </a:lnTo>
                  <a:lnTo>
                    <a:pt x="165315" y="19799"/>
                  </a:lnTo>
                  <a:lnTo>
                    <a:pt x="165315" y="12915"/>
                  </a:lnTo>
                  <a:lnTo>
                    <a:pt x="167728" y="10198"/>
                  </a:lnTo>
                  <a:lnTo>
                    <a:pt x="177380" y="10198"/>
                  </a:lnTo>
                  <a:lnTo>
                    <a:pt x="181610" y="11722"/>
                  </a:lnTo>
                  <a:lnTo>
                    <a:pt x="186105" y="14719"/>
                  </a:lnTo>
                  <a:lnTo>
                    <a:pt x="186436" y="14998"/>
                  </a:lnTo>
                  <a:lnTo>
                    <a:pt x="187032" y="14401"/>
                  </a:lnTo>
                  <a:lnTo>
                    <a:pt x="192138" y="6883"/>
                  </a:lnTo>
                  <a:lnTo>
                    <a:pt x="192747" y="6273"/>
                  </a:lnTo>
                  <a:lnTo>
                    <a:pt x="192138" y="5676"/>
                  </a:lnTo>
                  <a:lnTo>
                    <a:pt x="187312" y="2082"/>
                  </a:lnTo>
                  <a:lnTo>
                    <a:pt x="180403" y="0"/>
                  </a:lnTo>
                  <a:lnTo>
                    <a:pt x="172834" y="0"/>
                  </a:lnTo>
                  <a:lnTo>
                    <a:pt x="164477" y="1193"/>
                  </a:lnTo>
                  <a:lnTo>
                    <a:pt x="158115" y="4572"/>
                  </a:lnTo>
                  <a:lnTo>
                    <a:pt x="154063" y="9867"/>
                  </a:lnTo>
                  <a:lnTo>
                    <a:pt x="152654" y="16802"/>
                  </a:lnTo>
                  <a:lnTo>
                    <a:pt x="152654" y="27000"/>
                  </a:lnTo>
                  <a:lnTo>
                    <a:pt x="159283" y="32397"/>
                  </a:lnTo>
                  <a:lnTo>
                    <a:pt x="170751" y="33921"/>
                  </a:lnTo>
                  <a:lnTo>
                    <a:pt x="173761" y="34201"/>
                  </a:lnTo>
                  <a:lnTo>
                    <a:pt x="180403" y="35115"/>
                  </a:lnTo>
                  <a:lnTo>
                    <a:pt x="182486" y="37198"/>
                  </a:lnTo>
                  <a:lnTo>
                    <a:pt x="182486" y="44716"/>
                  </a:lnTo>
                  <a:lnTo>
                    <a:pt x="179197" y="47396"/>
                  </a:lnTo>
                  <a:lnTo>
                    <a:pt x="167132" y="47396"/>
                  </a:lnTo>
                  <a:lnTo>
                    <a:pt x="161975" y="44399"/>
                  </a:lnTo>
                  <a:lnTo>
                    <a:pt x="158356" y="41402"/>
                  </a:lnTo>
                  <a:lnTo>
                    <a:pt x="157759" y="41122"/>
                  </a:lnTo>
                  <a:lnTo>
                    <a:pt x="157480" y="41122"/>
                  </a:lnTo>
                  <a:lnTo>
                    <a:pt x="157149" y="41719"/>
                  </a:lnTo>
                  <a:lnTo>
                    <a:pt x="150837" y="48920"/>
                  </a:lnTo>
                  <a:lnTo>
                    <a:pt x="150241" y="49199"/>
                  </a:lnTo>
                  <a:lnTo>
                    <a:pt x="150520" y="49796"/>
                  </a:lnTo>
                  <a:lnTo>
                    <a:pt x="150837" y="50126"/>
                  </a:lnTo>
                  <a:lnTo>
                    <a:pt x="155067" y="54317"/>
                  </a:lnTo>
                  <a:lnTo>
                    <a:pt x="163791" y="57924"/>
                  </a:lnTo>
                  <a:lnTo>
                    <a:pt x="172554" y="57924"/>
                  </a:lnTo>
                  <a:lnTo>
                    <a:pt x="182270" y="56591"/>
                  </a:lnTo>
                  <a:lnTo>
                    <a:pt x="189255" y="52882"/>
                  </a:lnTo>
                  <a:lnTo>
                    <a:pt x="193459" y="47269"/>
                  </a:lnTo>
                  <a:lnTo>
                    <a:pt x="194881" y="40208"/>
                  </a:lnTo>
                  <a:lnTo>
                    <a:pt x="194881" y="29997"/>
                  </a:lnTo>
                  <a:close/>
                </a:path>
                <a:path w="859789" h="267970">
                  <a:moveTo>
                    <a:pt x="261226" y="29997"/>
                  </a:moveTo>
                  <a:lnTo>
                    <a:pt x="255193" y="24599"/>
                  </a:lnTo>
                  <a:lnTo>
                    <a:pt x="243459" y="23126"/>
                  </a:lnTo>
                  <a:lnTo>
                    <a:pt x="240436" y="22796"/>
                  </a:lnTo>
                  <a:lnTo>
                    <a:pt x="233807" y="21602"/>
                  </a:lnTo>
                  <a:lnTo>
                    <a:pt x="231673" y="19799"/>
                  </a:lnTo>
                  <a:lnTo>
                    <a:pt x="231673" y="12915"/>
                  </a:lnTo>
                  <a:lnTo>
                    <a:pt x="234086" y="10198"/>
                  </a:lnTo>
                  <a:lnTo>
                    <a:pt x="243738" y="10198"/>
                  </a:lnTo>
                  <a:lnTo>
                    <a:pt x="247954" y="11722"/>
                  </a:lnTo>
                  <a:lnTo>
                    <a:pt x="252183" y="14719"/>
                  </a:lnTo>
                  <a:lnTo>
                    <a:pt x="252780" y="14998"/>
                  </a:lnTo>
                  <a:lnTo>
                    <a:pt x="253390" y="14401"/>
                  </a:lnTo>
                  <a:lnTo>
                    <a:pt x="258533" y="6883"/>
                  </a:lnTo>
                  <a:lnTo>
                    <a:pt x="259143" y="6273"/>
                  </a:lnTo>
                  <a:lnTo>
                    <a:pt x="258533" y="5676"/>
                  </a:lnTo>
                  <a:lnTo>
                    <a:pt x="253707" y="2082"/>
                  </a:lnTo>
                  <a:lnTo>
                    <a:pt x="246748" y="0"/>
                  </a:lnTo>
                  <a:lnTo>
                    <a:pt x="239229" y="0"/>
                  </a:lnTo>
                  <a:lnTo>
                    <a:pt x="230847" y="1193"/>
                  </a:lnTo>
                  <a:lnTo>
                    <a:pt x="224472" y="4572"/>
                  </a:lnTo>
                  <a:lnTo>
                    <a:pt x="220421" y="9867"/>
                  </a:lnTo>
                  <a:lnTo>
                    <a:pt x="218998" y="16802"/>
                  </a:lnTo>
                  <a:lnTo>
                    <a:pt x="218998" y="27000"/>
                  </a:lnTo>
                  <a:lnTo>
                    <a:pt x="225323" y="32397"/>
                  </a:lnTo>
                  <a:lnTo>
                    <a:pt x="237096" y="33921"/>
                  </a:lnTo>
                  <a:lnTo>
                    <a:pt x="239839" y="34201"/>
                  </a:lnTo>
                  <a:lnTo>
                    <a:pt x="246748" y="35115"/>
                  </a:lnTo>
                  <a:lnTo>
                    <a:pt x="248881" y="37198"/>
                  </a:lnTo>
                  <a:lnTo>
                    <a:pt x="248881" y="44716"/>
                  </a:lnTo>
                  <a:lnTo>
                    <a:pt x="245262" y="47396"/>
                  </a:lnTo>
                  <a:lnTo>
                    <a:pt x="233476" y="47396"/>
                  </a:lnTo>
                  <a:lnTo>
                    <a:pt x="228333" y="44399"/>
                  </a:lnTo>
                  <a:lnTo>
                    <a:pt x="224713" y="41402"/>
                  </a:lnTo>
                  <a:lnTo>
                    <a:pt x="224116" y="41122"/>
                  </a:lnTo>
                  <a:lnTo>
                    <a:pt x="223824" y="41122"/>
                  </a:lnTo>
                  <a:lnTo>
                    <a:pt x="223227" y="41719"/>
                  </a:lnTo>
                  <a:lnTo>
                    <a:pt x="216585" y="49199"/>
                  </a:lnTo>
                  <a:lnTo>
                    <a:pt x="216877" y="49796"/>
                  </a:lnTo>
                  <a:lnTo>
                    <a:pt x="217195" y="50126"/>
                  </a:lnTo>
                  <a:lnTo>
                    <a:pt x="221411" y="54317"/>
                  </a:lnTo>
                  <a:lnTo>
                    <a:pt x="230187" y="57924"/>
                  </a:lnTo>
                  <a:lnTo>
                    <a:pt x="238912" y="57924"/>
                  </a:lnTo>
                  <a:lnTo>
                    <a:pt x="248640" y="56591"/>
                  </a:lnTo>
                  <a:lnTo>
                    <a:pt x="255625" y="52882"/>
                  </a:lnTo>
                  <a:lnTo>
                    <a:pt x="259829" y="47269"/>
                  </a:lnTo>
                  <a:lnTo>
                    <a:pt x="261226" y="40208"/>
                  </a:lnTo>
                  <a:lnTo>
                    <a:pt x="261226" y="29997"/>
                  </a:lnTo>
                  <a:close/>
                </a:path>
                <a:path w="859789" h="267970">
                  <a:moveTo>
                    <a:pt x="333057" y="56718"/>
                  </a:moveTo>
                  <a:lnTo>
                    <a:pt x="332727" y="56121"/>
                  </a:lnTo>
                  <a:lnTo>
                    <a:pt x="329209" y="46202"/>
                  </a:lnTo>
                  <a:lnTo>
                    <a:pt x="325577" y="36004"/>
                  </a:lnTo>
                  <a:lnTo>
                    <a:pt x="318541" y="16205"/>
                  </a:lnTo>
                  <a:lnTo>
                    <a:pt x="313715" y="2628"/>
                  </a:lnTo>
                  <a:lnTo>
                    <a:pt x="313715" y="36004"/>
                  </a:lnTo>
                  <a:lnTo>
                    <a:pt x="300443" y="36004"/>
                  </a:lnTo>
                  <a:lnTo>
                    <a:pt x="306793" y="16205"/>
                  </a:lnTo>
                  <a:lnTo>
                    <a:pt x="307073" y="16205"/>
                  </a:lnTo>
                  <a:lnTo>
                    <a:pt x="313715" y="36004"/>
                  </a:lnTo>
                  <a:lnTo>
                    <a:pt x="313715" y="2628"/>
                  </a:lnTo>
                  <a:lnTo>
                    <a:pt x="313423" y="1803"/>
                  </a:lnTo>
                  <a:lnTo>
                    <a:pt x="313423" y="1193"/>
                  </a:lnTo>
                  <a:lnTo>
                    <a:pt x="313105" y="876"/>
                  </a:lnTo>
                  <a:lnTo>
                    <a:pt x="301358" y="876"/>
                  </a:lnTo>
                  <a:lnTo>
                    <a:pt x="301040" y="1193"/>
                  </a:lnTo>
                  <a:lnTo>
                    <a:pt x="300761" y="1803"/>
                  </a:lnTo>
                  <a:lnTo>
                    <a:pt x="281457" y="56121"/>
                  </a:lnTo>
                  <a:lnTo>
                    <a:pt x="281139" y="56718"/>
                  </a:lnTo>
                  <a:lnTo>
                    <a:pt x="281457" y="56997"/>
                  </a:lnTo>
                  <a:lnTo>
                    <a:pt x="293522" y="56997"/>
                  </a:lnTo>
                  <a:lnTo>
                    <a:pt x="293801" y="56718"/>
                  </a:lnTo>
                  <a:lnTo>
                    <a:pt x="293801" y="56121"/>
                  </a:lnTo>
                  <a:lnTo>
                    <a:pt x="297141" y="46202"/>
                  </a:lnTo>
                  <a:lnTo>
                    <a:pt x="317042" y="46202"/>
                  </a:lnTo>
                  <a:lnTo>
                    <a:pt x="320344" y="56121"/>
                  </a:lnTo>
                  <a:lnTo>
                    <a:pt x="320344" y="56718"/>
                  </a:lnTo>
                  <a:lnTo>
                    <a:pt x="320662" y="56997"/>
                  </a:lnTo>
                  <a:lnTo>
                    <a:pt x="332727" y="56997"/>
                  </a:lnTo>
                  <a:lnTo>
                    <a:pt x="333057" y="56718"/>
                  </a:lnTo>
                  <a:close/>
                </a:path>
                <a:path w="859789" h="267970">
                  <a:moveTo>
                    <a:pt x="393979" y="12598"/>
                  </a:moveTo>
                  <a:lnTo>
                    <a:pt x="393661" y="12319"/>
                  </a:lnTo>
                  <a:lnTo>
                    <a:pt x="390359" y="4203"/>
                  </a:lnTo>
                  <a:lnTo>
                    <a:pt x="383400" y="0"/>
                  </a:lnTo>
                  <a:lnTo>
                    <a:pt x="363816" y="0"/>
                  </a:lnTo>
                  <a:lnTo>
                    <a:pt x="356577" y="4203"/>
                  </a:lnTo>
                  <a:lnTo>
                    <a:pt x="352361" y="17119"/>
                  </a:lnTo>
                  <a:lnTo>
                    <a:pt x="352031" y="20116"/>
                  </a:lnTo>
                  <a:lnTo>
                    <a:pt x="352031" y="28803"/>
                  </a:lnTo>
                  <a:lnTo>
                    <a:pt x="352031" y="37515"/>
                  </a:lnTo>
                  <a:lnTo>
                    <a:pt x="352361" y="40525"/>
                  </a:lnTo>
                  <a:lnTo>
                    <a:pt x="356577" y="53403"/>
                  </a:lnTo>
                  <a:lnTo>
                    <a:pt x="363816" y="57924"/>
                  </a:lnTo>
                  <a:lnTo>
                    <a:pt x="383400" y="57924"/>
                  </a:lnTo>
                  <a:lnTo>
                    <a:pt x="390359" y="53403"/>
                  </a:lnTo>
                  <a:lnTo>
                    <a:pt x="393661" y="45326"/>
                  </a:lnTo>
                  <a:lnTo>
                    <a:pt x="393979" y="44996"/>
                  </a:lnTo>
                  <a:lnTo>
                    <a:pt x="393661" y="44716"/>
                  </a:lnTo>
                  <a:lnTo>
                    <a:pt x="384009" y="40208"/>
                  </a:lnTo>
                  <a:lnTo>
                    <a:pt x="383120" y="40208"/>
                  </a:lnTo>
                  <a:lnTo>
                    <a:pt x="382803" y="40805"/>
                  </a:lnTo>
                  <a:lnTo>
                    <a:pt x="381304" y="44399"/>
                  </a:lnTo>
                  <a:lnTo>
                    <a:pt x="378574" y="47117"/>
                  </a:lnTo>
                  <a:lnTo>
                    <a:pt x="369531" y="47117"/>
                  </a:lnTo>
                  <a:lnTo>
                    <a:pt x="366839" y="44716"/>
                  </a:lnTo>
                  <a:lnTo>
                    <a:pt x="365302" y="40805"/>
                  </a:lnTo>
                  <a:lnTo>
                    <a:pt x="364705" y="38722"/>
                  </a:lnTo>
                  <a:lnTo>
                    <a:pt x="364426" y="36918"/>
                  </a:lnTo>
                  <a:lnTo>
                    <a:pt x="364426" y="20726"/>
                  </a:lnTo>
                  <a:lnTo>
                    <a:pt x="364705" y="18923"/>
                  </a:lnTo>
                  <a:lnTo>
                    <a:pt x="365302" y="16802"/>
                  </a:lnTo>
                  <a:lnTo>
                    <a:pt x="366839" y="12915"/>
                  </a:lnTo>
                  <a:lnTo>
                    <a:pt x="369531" y="10515"/>
                  </a:lnTo>
                  <a:lnTo>
                    <a:pt x="378574" y="10515"/>
                  </a:lnTo>
                  <a:lnTo>
                    <a:pt x="381304" y="13195"/>
                  </a:lnTo>
                  <a:lnTo>
                    <a:pt x="382803" y="16802"/>
                  </a:lnTo>
                  <a:lnTo>
                    <a:pt x="383120" y="17399"/>
                  </a:lnTo>
                  <a:lnTo>
                    <a:pt x="384009" y="17399"/>
                  </a:lnTo>
                  <a:lnTo>
                    <a:pt x="393661" y="12915"/>
                  </a:lnTo>
                  <a:lnTo>
                    <a:pt x="393979" y="12598"/>
                  </a:lnTo>
                  <a:close/>
                </a:path>
                <a:path w="859789" h="267970">
                  <a:moveTo>
                    <a:pt x="462140" y="1193"/>
                  </a:moveTo>
                  <a:lnTo>
                    <a:pt x="461860" y="876"/>
                  </a:lnTo>
                  <a:lnTo>
                    <a:pt x="450405" y="876"/>
                  </a:lnTo>
                  <a:lnTo>
                    <a:pt x="450075" y="1193"/>
                  </a:lnTo>
                  <a:lnTo>
                    <a:pt x="450075" y="22796"/>
                  </a:lnTo>
                  <a:lnTo>
                    <a:pt x="449795" y="23126"/>
                  </a:lnTo>
                  <a:lnTo>
                    <a:pt x="430771" y="23126"/>
                  </a:lnTo>
                  <a:lnTo>
                    <a:pt x="430491" y="22796"/>
                  </a:lnTo>
                  <a:lnTo>
                    <a:pt x="430491" y="1193"/>
                  </a:lnTo>
                  <a:lnTo>
                    <a:pt x="430174" y="876"/>
                  </a:lnTo>
                  <a:lnTo>
                    <a:pt x="418426" y="876"/>
                  </a:lnTo>
                  <a:lnTo>
                    <a:pt x="418109" y="1193"/>
                  </a:lnTo>
                  <a:lnTo>
                    <a:pt x="418109" y="1803"/>
                  </a:lnTo>
                  <a:lnTo>
                    <a:pt x="418109" y="56718"/>
                  </a:lnTo>
                  <a:lnTo>
                    <a:pt x="418426" y="56997"/>
                  </a:lnTo>
                  <a:lnTo>
                    <a:pt x="430174" y="56997"/>
                  </a:lnTo>
                  <a:lnTo>
                    <a:pt x="430491" y="56718"/>
                  </a:lnTo>
                  <a:lnTo>
                    <a:pt x="430491" y="34201"/>
                  </a:lnTo>
                  <a:lnTo>
                    <a:pt x="430771" y="33921"/>
                  </a:lnTo>
                  <a:lnTo>
                    <a:pt x="449795" y="33921"/>
                  </a:lnTo>
                  <a:lnTo>
                    <a:pt x="450075" y="34201"/>
                  </a:lnTo>
                  <a:lnTo>
                    <a:pt x="450075" y="56718"/>
                  </a:lnTo>
                  <a:lnTo>
                    <a:pt x="450405" y="56997"/>
                  </a:lnTo>
                  <a:lnTo>
                    <a:pt x="461860" y="56997"/>
                  </a:lnTo>
                  <a:lnTo>
                    <a:pt x="462140" y="56718"/>
                  </a:lnTo>
                  <a:lnTo>
                    <a:pt x="462140" y="1193"/>
                  </a:lnTo>
                  <a:close/>
                </a:path>
                <a:path w="859789" h="267970">
                  <a:moveTo>
                    <a:pt x="533044" y="1193"/>
                  </a:moveTo>
                  <a:lnTo>
                    <a:pt x="532765" y="876"/>
                  </a:lnTo>
                  <a:lnTo>
                    <a:pt x="520979" y="876"/>
                  </a:lnTo>
                  <a:lnTo>
                    <a:pt x="520700" y="1193"/>
                  </a:lnTo>
                  <a:lnTo>
                    <a:pt x="520700" y="43205"/>
                  </a:lnTo>
                  <a:lnTo>
                    <a:pt x="517080" y="47117"/>
                  </a:lnTo>
                  <a:lnTo>
                    <a:pt x="505612" y="47117"/>
                  </a:lnTo>
                  <a:lnTo>
                    <a:pt x="501954" y="43205"/>
                  </a:lnTo>
                  <a:lnTo>
                    <a:pt x="501954" y="1193"/>
                  </a:lnTo>
                  <a:lnTo>
                    <a:pt x="501357" y="876"/>
                  </a:lnTo>
                  <a:lnTo>
                    <a:pt x="489889" y="876"/>
                  </a:lnTo>
                  <a:lnTo>
                    <a:pt x="489610" y="1193"/>
                  </a:lnTo>
                  <a:lnTo>
                    <a:pt x="489610" y="36322"/>
                  </a:lnTo>
                  <a:lnTo>
                    <a:pt x="491223" y="45631"/>
                  </a:lnTo>
                  <a:lnTo>
                    <a:pt x="495719" y="52400"/>
                  </a:lnTo>
                  <a:lnTo>
                    <a:pt x="502589" y="56527"/>
                  </a:lnTo>
                  <a:lnTo>
                    <a:pt x="511327" y="57924"/>
                  </a:lnTo>
                  <a:lnTo>
                    <a:pt x="520065" y="56527"/>
                  </a:lnTo>
                  <a:lnTo>
                    <a:pt x="526935" y="52400"/>
                  </a:lnTo>
                  <a:lnTo>
                    <a:pt x="531431" y="45631"/>
                  </a:lnTo>
                  <a:lnTo>
                    <a:pt x="533044" y="36322"/>
                  </a:lnTo>
                  <a:lnTo>
                    <a:pt x="533044" y="1193"/>
                  </a:lnTo>
                  <a:close/>
                </a:path>
                <a:path w="859789" h="267970">
                  <a:moveTo>
                    <a:pt x="601853" y="29997"/>
                  </a:moveTo>
                  <a:lnTo>
                    <a:pt x="595490" y="24599"/>
                  </a:lnTo>
                  <a:lnTo>
                    <a:pt x="583717" y="23126"/>
                  </a:lnTo>
                  <a:lnTo>
                    <a:pt x="580694" y="22796"/>
                  </a:lnTo>
                  <a:lnTo>
                    <a:pt x="574382" y="21602"/>
                  </a:lnTo>
                  <a:lnTo>
                    <a:pt x="571969" y="19799"/>
                  </a:lnTo>
                  <a:lnTo>
                    <a:pt x="571969" y="12915"/>
                  </a:lnTo>
                  <a:lnTo>
                    <a:pt x="574662" y="10198"/>
                  </a:lnTo>
                  <a:lnTo>
                    <a:pt x="584314" y="10198"/>
                  </a:lnTo>
                  <a:lnTo>
                    <a:pt x="588543" y="11722"/>
                  </a:lnTo>
                  <a:lnTo>
                    <a:pt x="593077" y="14998"/>
                  </a:lnTo>
                  <a:lnTo>
                    <a:pt x="593686" y="14719"/>
                  </a:lnTo>
                  <a:lnTo>
                    <a:pt x="593966" y="14401"/>
                  </a:lnTo>
                  <a:lnTo>
                    <a:pt x="599109" y="6883"/>
                  </a:lnTo>
                  <a:lnTo>
                    <a:pt x="599440" y="6273"/>
                  </a:lnTo>
                  <a:lnTo>
                    <a:pt x="599440" y="5994"/>
                  </a:lnTo>
                  <a:lnTo>
                    <a:pt x="598830" y="5676"/>
                  </a:lnTo>
                  <a:lnTo>
                    <a:pt x="593966" y="2082"/>
                  </a:lnTo>
                  <a:lnTo>
                    <a:pt x="587044" y="0"/>
                  </a:lnTo>
                  <a:lnTo>
                    <a:pt x="579488" y="0"/>
                  </a:lnTo>
                  <a:lnTo>
                    <a:pt x="571284" y="1193"/>
                  </a:lnTo>
                  <a:lnTo>
                    <a:pt x="565010" y="4572"/>
                  </a:lnTo>
                  <a:lnTo>
                    <a:pt x="560997" y="9867"/>
                  </a:lnTo>
                  <a:lnTo>
                    <a:pt x="559587" y="16802"/>
                  </a:lnTo>
                  <a:lnTo>
                    <a:pt x="559587" y="27000"/>
                  </a:lnTo>
                  <a:lnTo>
                    <a:pt x="565937" y="32397"/>
                  </a:lnTo>
                  <a:lnTo>
                    <a:pt x="577392" y="33921"/>
                  </a:lnTo>
                  <a:lnTo>
                    <a:pt x="580415" y="34201"/>
                  </a:lnTo>
                  <a:lnTo>
                    <a:pt x="587336" y="35115"/>
                  </a:lnTo>
                  <a:lnTo>
                    <a:pt x="589140" y="37198"/>
                  </a:lnTo>
                  <a:lnTo>
                    <a:pt x="589140" y="44716"/>
                  </a:lnTo>
                  <a:lnTo>
                    <a:pt x="585838" y="47396"/>
                  </a:lnTo>
                  <a:lnTo>
                    <a:pt x="574065" y="47396"/>
                  </a:lnTo>
                  <a:lnTo>
                    <a:pt x="568947" y="44399"/>
                  </a:lnTo>
                  <a:lnTo>
                    <a:pt x="565010" y="41402"/>
                  </a:lnTo>
                  <a:lnTo>
                    <a:pt x="564730" y="41122"/>
                  </a:lnTo>
                  <a:lnTo>
                    <a:pt x="564121" y="41122"/>
                  </a:lnTo>
                  <a:lnTo>
                    <a:pt x="563803" y="41719"/>
                  </a:lnTo>
                  <a:lnTo>
                    <a:pt x="557491" y="48920"/>
                  </a:lnTo>
                  <a:lnTo>
                    <a:pt x="557174" y="49199"/>
                  </a:lnTo>
                  <a:lnTo>
                    <a:pt x="557174" y="49796"/>
                  </a:lnTo>
                  <a:lnTo>
                    <a:pt x="557491" y="50126"/>
                  </a:lnTo>
                  <a:lnTo>
                    <a:pt x="562000" y="54317"/>
                  </a:lnTo>
                  <a:lnTo>
                    <a:pt x="570445" y="57924"/>
                  </a:lnTo>
                  <a:lnTo>
                    <a:pt x="579488" y="57924"/>
                  </a:lnTo>
                  <a:lnTo>
                    <a:pt x="589089" y="56591"/>
                  </a:lnTo>
                  <a:lnTo>
                    <a:pt x="596099" y="52882"/>
                  </a:lnTo>
                  <a:lnTo>
                    <a:pt x="600392" y="47269"/>
                  </a:lnTo>
                  <a:lnTo>
                    <a:pt x="601853" y="40208"/>
                  </a:lnTo>
                  <a:lnTo>
                    <a:pt x="601853" y="29997"/>
                  </a:lnTo>
                  <a:close/>
                </a:path>
                <a:path w="859789" h="267970">
                  <a:moveTo>
                    <a:pt x="664578" y="1193"/>
                  </a:moveTo>
                  <a:lnTo>
                    <a:pt x="664260" y="876"/>
                  </a:lnTo>
                  <a:lnTo>
                    <a:pt x="626859" y="876"/>
                  </a:lnTo>
                  <a:lnTo>
                    <a:pt x="626579" y="1193"/>
                  </a:lnTo>
                  <a:lnTo>
                    <a:pt x="626579" y="1803"/>
                  </a:lnTo>
                  <a:lnTo>
                    <a:pt x="626579" y="56718"/>
                  </a:lnTo>
                  <a:lnTo>
                    <a:pt x="626859" y="56997"/>
                  </a:lnTo>
                  <a:lnTo>
                    <a:pt x="664260" y="56997"/>
                  </a:lnTo>
                  <a:lnTo>
                    <a:pt x="664578" y="56718"/>
                  </a:lnTo>
                  <a:lnTo>
                    <a:pt x="664578" y="46799"/>
                  </a:lnTo>
                  <a:lnTo>
                    <a:pt x="664260" y="46520"/>
                  </a:lnTo>
                  <a:lnTo>
                    <a:pt x="639254" y="46520"/>
                  </a:lnTo>
                  <a:lnTo>
                    <a:pt x="638924" y="46202"/>
                  </a:lnTo>
                  <a:lnTo>
                    <a:pt x="638924" y="33921"/>
                  </a:lnTo>
                  <a:lnTo>
                    <a:pt x="660361" y="33921"/>
                  </a:lnTo>
                  <a:lnTo>
                    <a:pt x="660641" y="33324"/>
                  </a:lnTo>
                  <a:lnTo>
                    <a:pt x="660641" y="23723"/>
                  </a:lnTo>
                  <a:lnTo>
                    <a:pt x="660361" y="23406"/>
                  </a:lnTo>
                  <a:lnTo>
                    <a:pt x="639254" y="23406"/>
                  </a:lnTo>
                  <a:lnTo>
                    <a:pt x="638924" y="23126"/>
                  </a:lnTo>
                  <a:lnTo>
                    <a:pt x="638924" y="11404"/>
                  </a:lnTo>
                  <a:lnTo>
                    <a:pt x="639254" y="11125"/>
                  </a:lnTo>
                  <a:lnTo>
                    <a:pt x="664260" y="11125"/>
                  </a:lnTo>
                  <a:lnTo>
                    <a:pt x="664578" y="10795"/>
                  </a:lnTo>
                  <a:lnTo>
                    <a:pt x="664578" y="1193"/>
                  </a:lnTo>
                  <a:close/>
                </a:path>
                <a:path w="859789" h="267970">
                  <a:moveTo>
                    <a:pt x="730059" y="1193"/>
                  </a:moveTo>
                  <a:lnTo>
                    <a:pt x="729729" y="876"/>
                  </a:lnTo>
                  <a:lnTo>
                    <a:pt x="686904" y="876"/>
                  </a:lnTo>
                  <a:lnTo>
                    <a:pt x="686587" y="1193"/>
                  </a:lnTo>
                  <a:lnTo>
                    <a:pt x="686587" y="11125"/>
                  </a:lnTo>
                  <a:lnTo>
                    <a:pt x="686904" y="11404"/>
                  </a:lnTo>
                  <a:lnTo>
                    <a:pt x="701979" y="11404"/>
                  </a:lnTo>
                  <a:lnTo>
                    <a:pt x="702310" y="11722"/>
                  </a:lnTo>
                  <a:lnTo>
                    <a:pt x="702310" y="56718"/>
                  </a:lnTo>
                  <a:lnTo>
                    <a:pt x="702589" y="56997"/>
                  </a:lnTo>
                  <a:lnTo>
                    <a:pt x="702906" y="56997"/>
                  </a:lnTo>
                  <a:lnTo>
                    <a:pt x="714044" y="56997"/>
                  </a:lnTo>
                  <a:lnTo>
                    <a:pt x="714375" y="56718"/>
                  </a:lnTo>
                  <a:lnTo>
                    <a:pt x="714375" y="11722"/>
                  </a:lnTo>
                  <a:lnTo>
                    <a:pt x="714654" y="11404"/>
                  </a:lnTo>
                  <a:lnTo>
                    <a:pt x="729729" y="11404"/>
                  </a:lnTo>
                  <a:lnTo>
                    <a:pt x="730059" y="11125"/>
                  </a:lnTo>
                  <a:lnTo>
                    <a:pt x="730059" y="1193"/>
                  </a:lnTo>
                  <a:close/>
                </a:path>
                <a:path w="859789" h="267970">
                  <a:moveTo>
                    <a:pt x="794600" y="1193"/>
                  </a:moveTo>
                  <a:lnTo>
                    <a:pt x="794321" y="876"/>
                  </a:lnTo>
                  <a:lnTo>
                    <a:pt x="751166" y="876"/>
                  </a:lnTo>
                  <a:lnTo>
                    <a:pt x="750849" y="1193"/>
                  </a:lnTo>
                  <a:lnTo>
                    <a:pt x="750849" y="11125"/>
                  </a:lnTo>
                  <a:lnTo>
                    <a:pt x="751166" y="11404"/>
                  </a:lnTo>
                  <a:lnTo>
                    <a:pt x="766533" y="11404"/>
                  </a:lnTo>
                  <a:lnTo>
                    <a:pt x="766533" y="56718"/>
                  </a:lnTo>
                  <a:lnTo>
                    <a:pt x="767130" y="56997"/>
                  </a:lnTo>
                  <a:lnTo>
                    <a:pt x="767448" y="56997"/>
                  </a:lnTo>
                  <a:lnTo>
                    <a:pt x="778586" y="56997"/>
                  </a:lnTo>
                  <a:lnTo>
                    <a:pt x="778916" y="56718"/>
                  </a:lnTo>
                  <a:lnTo>
                    <a:pt x="778916" y="11722"/>
                  </a:lnTo>
                  <a:lnTo>
                    <a:pt x="779195" y="11404"/>
                  </a:lnTo>
                  <a:lnTo>
                    <a:pt x="794321" y="11404"/>
                  </a:lnTo>
                  <a:lnTo>
                    <a:pt x="794600" y="11125"/>
                  </a:lnTo>
                  <a:lnTo>
                    <a:pt x="794600" y="1193"/>
                  </a:lnTo>
                  <a:close/>
                </a:path>
                <a:path w="859789" h="267970">
                  <a:moveTo>
                    <a:pt x="859459" y="29997"/>
                  </a:moveTo>
                  <a:lnTo>
                    <a:pt x="853427" y="24599"/>
                  </a:lnTo>
                  <a:lnTo>
                    <a:pt x="841654" y="23126"/>
                  </a:lnTo>
                  <a:lnTo>
                    <a:pt x="838631" y="22796"/>
                  </a:lnTo>
                  <a:lnTo>
                    <a:pt x="832319" y="21602"/>
                  </a:lnTo>
                  <a:lnTo>
                    <a:pt x="829906" y="19799"/>
                  </a:lnTo>
                  <a:lnTo>
                    <a:pt x="829906" y="12915"/>
                  </a:lnTo>
                  <a:lnTo>
                    <a:pt x="832319" y="10198"/>
                  </a:lnTo>
                  <a:lnTo>
                    <a:pt x="842251" y="10198"/>
                  </a:lnTo>
                  <a:lnTo>
                    <a:pt x="846188" y="11722"/>
                  </a:lnTo>
                  <a:lnTo>
                    <a:pt x="850696" y="14719"/>
                  </a:lnTo>
                  <a:lnTo>
                    <a:pt x="851014" y="14998"/>
                  </a:lnTo>
                  <a:lnTo>
                    <a:pt x="851623" y="14719"/>
                  </a:lnTo>
                  <a:lnTo>
                    <a:pt x="851903" y="14401"/>
                  </a:lnTo>
                  <a:lnTo>
                    <a:pt x="856729" y="6883"/>
                  </a:lnTo>
                  <a:lnTo>
                    <a:pt x="857338" y="6273"/>
                  </a:lnTo>
                  <a:lnTo>
                    <a:pt x="857338" y="5994"/>
                  </a:lnTo>
                  <a:lnTo>
                    <a:pt x="856729" y="5676"/>
                  </a:lnTo>
                  <a:lnTo>
                    <a:pt x="851903" y="2082"/>
                  </a:lnTo>
                  <a:lnTo>
                    <a:pt x="844981" y="0"/>
                  </a:lnTo>
                  <a:lnTo>
                    <a:pt x="837425" y="0"/>
                  </a:lnTo>
                  <a:lnTo>
                    <a:pt x="829068" y="1193"/>
                  </a:lnTo>
                  <a:lnTo>
                    <a:pt x="822706" y="4572"/>
                  </a:lnTo>
                  <a:lnTo>
                    <a:pt x="818654" y="9867"/>
                  </a:lnTo>
                  <a:lnTo>
                    <a:pt x="817245" y="16802"/>
                  </a:lnTo>
                  <a:lnTo>
                    <a:pt x="817245" y="27000"/>
                  </a:lnTo>
                  <a:lnTo>
                    <a:pt x="823874" y="32397"/>
                  </a:lnTo>
                  <a:lnTo>
                    <a:pt x="835329" y="33921"/>
                  </a:lnTo>
                  <a:lnTo>
                    <a:pt x="838352" y="34201"/>
                  </a:lnTo>
                  <a:lnTo>
                    <a:pt x="844981" y="35115"/>
                  </a:lnTo>
                  <a:lnTo>
                    <a:pt x="847077" y="37198"/>
                  </a:lnTo>
                  <a:lnTo>
                    <a:pt x="847077" y="44716"/>
                  </a:lnTo>
                  <a:lnTo>
                    <a:pt x="843775" y="47396"/>
                  </a:lnTo>
                  <a:lnTo>
                    <a:pt x="831710" y="47396"/>
                  </a:lnTo>
                  <a:lnTo>
                    <a:pt x="826566" y="44399"/>
                  </a:lnTo>
                  <a:lnTo>
                    <a:pt x="822667" y="41122"/>
                  </a:lnTo>
                  <a:lnTo>
                    <a:pt x="822058" y="41122"/>
                  </a:lnTo>
                  <a:lnTo>
                    <a:pt x="821740" y="41719"/>
                  </a:lnTo>
                  <a:lnTo>
                    <a:pt x="815428" y="48920"/>
                  </a:lnTo>
                  <a:lnTo>
                    <a:pt x="814832" y="49199"/>
                  </a:lnTo>
                  <a:lnTo>
                    <a:pt x="815111" y="49796"/>
                  </a:lnTo>
                  <a:lnTo>
                    <a:pt x="815428" y="50126"/>
                  </a:lnTo>
                  <a:lnTo>
                    <a:pt x="819937" y="54317"/>
                  </a:lnTo>
                  <a:lnTo>
                    <a:pt x="828382" y="57924"/>
                  </a:lnTo>
                  <a:lnTo>
                    <a:pt x="837145" y="57924"/>
                  </a:lnTo>
                  <a:lnTo>
                    <a:pt x="846861" y="56591"/>
                  </a:lnTo>
                  <a:lnTo>
                    <a:pt x="853833" y="52882"/>
                  </a:lnTo>
                  <a:lnTo>
                    <a:pt x="858050" y="47269"/>
                  </a:lnTo>
                  <a:lnTo>
                    <a:pt x="859459" y="40208"/>
                  </a:lnTo>
                  <a:lnTo>
                    <a:pt x="859459" y="29997"/>
                  </a:lnTo>
                  <a:close/>
                </a:path>
              </a:pathLst>
            </a:custGeom>
            <a:solidFill>
              <a:srgbClr val="FDFDFD"/>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9" name="object 9">
              <a:extLst>
                <a:ext uri="{FF2B5EF4-FFF2-40B4-BE49-F238E27FC236}">
                  <a16:creationId xmlns:a16="http://schemas.microsoft.com/office/drawing/2014/main" id="{8C07C334-0368-648F-C425-953FCE038498}"/>
                </a:ext>
              </a:extLst>
            </p:cNvPr>
            <p:cNvPicPr/>
            <p:nvPr/>
          </p:nvPicPr>
          <p:blipFill>
            <a:blip r:embed="rId2" cstate="print"/>
            <a:stretch>
              <a:fillRect/>
            </a:stretch>
          </p:blipFill>
          <p:spPr>
            <a:xfrm>
              <a:off x="1621347" y="5834848"/>
              <a:ext cx="282951" cy="169731"/>
            </a:xfrm>
            <a:prstGeom prst="rect">
              <a:avLst/>
            </a:prstGeom>
          </p:spPr>
        </p:pic>
        <p:sp>
          <p:nvSpPr>
            <p:cNvPr id="10" name="object 10">
              <a:extLst>
                <a:ext uri="{FF2B5EF4-FFF2-40B4-BE49-F238E27FC236}">
                  <a16:creationId xmlns:a16="http://schemas.microsoft.com/office/drawing/2014/main" id="{769F1D5A-A302-BEEC-4A99-B335F70D16EA}"/>
                </a:ext>
              </a:extLst>
            </p:cNvPr>
            <p:cNvSpPr/>
            <p:nvPr/>
          </p:nvSpPr>
          <p:spPr>
            <a:xfrm>
              <a:off x="1923592" y="5834849"/>
              <a:ext cx="386715" cy="170180"/>
            </a:xfrm>
            <a:custGeom>
              <a:avLst/>
              <a:gdLst/>
              <a:ahLst/>
              <a:cxnLst/>
              <a:rect l="l" t="t" r="r" b="b"/>
              <a:pathLst>
                <a:path w="386714" h="170179">
                  <a:moveTo>
                    <a:pt x="115862" y="138074"/>
                  </a:moveTo>
                  <a:lnTo>
                    <a:pt x="115404" y="138074"/>
                  </a:lnTo>
                  <a:lnTo>
                    <a:pt x="115404" y="136804"/>
                  </a:lnTo>
                  <a:lnTo>
                    <a:pt x="36804" y="136804"/>
                  </a:lnTo>
                  <a:lnTo>
                    <a:pt x="36804" y="2540"/>
                  </a:lnTo>
                  <a:lnTo>
                    <a:pt x="36804" y="1270"/>
                  </a:lnTo>
                  <a:lnTo>
                    <a:pt x="36169" y="1270"/>
                  </a:lnTo>
                  <a:lnTo>
                    <a:pt x="36169" y="0"/>
                  </a:lnTo>
                  <a:lnTo>
                    <a:pt x="850" y="0"/>
                  </a:lnTo>
                  <a:lnTo>
                    <a:pt x="850" y="1270"/>
                  </a:lnTo>
                  <a:lnTo>
                    <a:pt x="0" y="1270"/>
                  </a:lnTo>
                  <a:lnTo>
                    <a:pt x="0" y="2540"/>
                  </a:lnTo>
                  <a:lnTo>
                    <a:pt x="0" y="136804"/>
                  </a:lnTo>
                  <a:lnTo>
                    <a:pt x="0" y="138074"/>
                  </a:lnTo>
                  <a:lnTo>
                    <a:pt x="0" y="168465"/>
                  </a:lnTo>
                  <a:lnTo>
                    <a:pt x="622" y="168465"/>
                  </a:lnTo>
                  <a:lnTo>
                    <a:pt x="622" y="169735"/>
                  </a:lnTo>
                  <a:lnTo>
                    <a:pt x="115379" y="169735"/>
                  </a:lnTo>
                  <a:lnTo>
                    <a:pt x="115379" y="168465"/>
                  </a:lnTo>
                  <a:lnTo>
                    <a:pt x="115862" y="168465"/>
                  </a:lnTo>
                  <a:lnTo>
                    <a:pt x="115862" y="138074"/>
                  </a:lnTo>
                  <a:close/>
                </a:path>
                <a:path w="386714" h="170179">
                  <a:moveTo>
                    <a:pt x="233807" y="1270"/>
                  </a:moveTo>
                  <a:lnTo>
                    <a:pt x="233184" y="1270"/>
                  </a:lnTo>
                  <a:lnTo>
                    <a:pt x="233184" y="0"/>
                  </a:lnTo>
                  <a:lnTo>
                    <a:pt x="103822" y="0"/>
                  </a:lnTo>
                  <a:lnTo>
                    <a:pt x="103822" y="1270"/>
                  </a:lnTo>
                  <a:lnTo>
                    <a:pt x="103187" y="1270"/>
                  </a:lnTo>
                  <a:lnTo>
                    <a:pt x="103187" y="31673"/>
                  </a:lnTo>
                  <a:lnTo>
                    <a:pt x="103403" y="31673"/>
                  </a:lnTo>
                  <a:lnTo>
                    <a:pt x="103403" y="32943"/>
                  </a:lnTo>
                  <a:lnTo>
                    <a:pt x="150215" y="32943"/>
                  </a:lnTo>
                  <a:lnTo>
                    <a:pt x="150215" y="34201"/>
                  </a:lnTo>
                  <a:lnTo>
                    <a:pt x="150241" y="168465"/>
                  </a:lnTo>
                  <a:lnTo>
                    <a:pt x="150723" y="168465"/>
                  </a:lnTo>
                  <a:lnTo>
                    <a:pt x="150723" y="169735"/>
                  </a:lnTo>
                  <a:lnTo>
                    <a:pt x="186423" y="169735"/>
                  </a:lnTo>
                  <a:lnTo>
                    <a:pt x="186423" y="168465"/>
                  </a:lnTo>
                  <a:lnTo>
                    <a:pt x="187045" y="168465"/>
                  </a:lnTo>
                  <a:lnTo>
                    <a:pt x="187045" y="34201"/>
                  </a:lnTo>
                  <a:lnTo>
                    <a:pt x="187058" y="32943"/>
                  </a:lnTo>
                  <a:lnTo>
                    <a:pt x="233603" y="32943"/>
                  </a:lnTo>
                  <a:lnTo>
                    <a:pt x="233603" y="31673"/>
                  </a:lnTo>
                  <a:lnTo>
                    <a:pt x="233807" y="31673"/>
                  </a:lnTo>
                  <a:lnTo>
                    <a:pt x="233807" y="1270"/>
                  </a:lnTo>
                  <a:close/>
                </a:path>
                <a:path w="386714" h="170179">
                  <a:moveTo>
                    <a:pt x="386461" y="1270"/>
                  </a:moveTo>
                  <a:lnTo>
                    <a:pt x="385813" y="1270"/>
                  </a:lnTo>
                  <a:lnTo>
                    <a:pt x="385813" y="0"/>
                  </a:lnTo>
                  <a:lnTo>
                    <a:pt x="350520" y="0"/>
                  </a:lnTo>
                  <a:lnTo>
                    <a:pt x="350520" y="1270"/>
                  </a:lnTo>
                  <a:lnTo>
                    <a:pt x="349669" y="1270"/>
                  </a:lnTo>
                  <a:lnTo>
                    <a:pt x="349669" y="2540"/>
                  </a:lnTo>
                  <a:lnTo>
                    <a:pt x="349669" y="67132"/>
                  </a:lnTo>
                  <a:lnTo>
                    <a:pt x="349364" y="67132"/>
                  </a:lnTo>
                  <a:lnTo>
                    <a:pt x="349364" y="68402"/>
                  </a:lnTo>
                  <a:lnTo>
                    <a:pt x="291680" y="68402"/>
                  </a:lnTo>
                  <a:lnTo>
                    <a:pt x="291680" y="67132"/>
                  </a:lnTo>
                  <a:lnTo>
                    <a:pt x="291122" y="67132"/>
                  </a:lnTo>
                  <a:lnTo>
                    <a:pt x="291122" y="2540"/>
                  </a:lnTo>
                  <a:lnTo>
                    <a:pt x="291122" y="1270"/>
                  </a:lnTo>
                  <a:lnTo>
                    <a:pt x="290487" y="1270"/>
                  </a:lnTo>
                  <a:lnTo>
                    <a:pt x="290487" y="0"/>
                  </a:lnTo>
                  <a:lnTo>
                    <a:pt x="255270" y="0"/>
                  </a:lnTo>
                  <a:lnTo>
                    <a:pt x="255270" y="1270"/>
                  </a:lnTo>
                  <a:lnTo>
                    <a:pt x="254647" y="1270"/>
                  </a:lnTo>
                  <a:lnTo>
                    <a:pt x="254647" y="168465"/>
                  </a:lnTo>
                  <a:lnTo>
                    <a:pt x="255092" y="168465"/>
                  </a:lnTo>
                  <a:lnTo>
                    <a:pt x="255092" y="169735"/>
                  </a:lnTo>
                  <a:lnTo>
                    <a:pt x="290664" y="169735"/>
                  </a:lnTo>
                  <a:lnTo>
                    <a:pt x="290664" y="168465"/>
                  </a:lnTo>
                  <a:lnTo>
                    <a:pt x="291122" y="168465"/>
                  </a:lnTo>
                  <a:lnTo>
                    <a:pt x="291122" y="101333"/>
                  </a:lnTo>
                  <a:lnTo>
                    <a:pt x="291350" y="101333"/>
                  </a:lnTo>
                  <a:lnTo>
                    <a:pt x="291350" y="100076"/>
                  </a:lnTo>
                  <a:lnTo>
                    <a:pt x="349542" y="100076"/>
                  </a:lnTo>
                  <a:lnTo>
                    <a:pt x="349542" y="101333"/>
                  </a:lnTo>
                  <a:lnTo>
                    <a:pt x="349669" y="101333"/>
                  </a:lnTo>
                  <a:lnTo>
                    <a:pt x="349669" y="168465"/>
                  </a:lnTo>
                  <a:lnTo>
                    <a:pt x="350291" y="168465"/>
                  </a:lnTo>
                  <a:lnTo>
                    <a:pt x="350291" y="169735"/>
                  </a:lnTo>
                  <a:lnTo>
                    <a:pt x="385991" y="169735"/>
                  </a:lnTo>
                  <a:lnTo>
                    <a:pt x="385991" y="168465"/>
                  </a:lnTo>
                  <a:lnTo>
                    <a:pt x="386461" y="168465"/>
                  </a:lnTo>
                  <a:lnTo>
                    <a:pt x="386461" y="2540"/>
                  </a:lnTo>
                  <a:lnTo>
                    <a:pt x="386461" y="1270"/>
                  </a:lnTo>
                  <a:close/>
                </a:path>
              </a:pathLst>
            </a:custGeom>
            <a:solidFill>
              <a:srgbClr val="FDFDFD"/>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1" name="object 11">
              <a:extLst>
                <a:ext uri="{FF2B5EF4-FFF2-40B4-BE49-F238E27FC236}">
                  <a16:creationId xmlns:a16="http://schemas.microsoft.com/office/drawing/2014/main" id="{B0E4F20A-CE9E-DA77-CF2C-E16E147CEE04}"/>
                </a:ext>
              </a:extLst>
            </p:cNvPr>
            <p:cNvPicPr/>
            <p:nvPr/>
          </p:nvPicPr>
          <p:blipFill>
            <a:blip r:embed="rId3" cstate="print"/>
            <a:stretch>
              <a:fillRect/>
            </a:stretch>
          </p:blipFill>
          <p:spPr>
            <a:xfrm>
              <a:off x="1446976" y="6051199"/>
              <a:ext cx="277240" cy="174657"/>
            </a:xfrm>
            <a:prstGeom prst="rect">
              <a:avLst/>
            </a:prstGeom>
          </p:spPr>
        </p:pic>
        <p:pic>
          <p:nvPicPr>
            <p:cNvPr id="12" name="object 12">
              <a:extLst>
                <a:ext uri="{FF2B5EF4-FFF2-40B4-BE49-F238E27FC236}">
                  <a16:creationId xmlns:a16="http://schemas.microsoft.com/office/drawing/2014/main" id="{08003E47-910B-FA3A-07AF-E2560A3171B2}"/>
                </a:ext>
              </a:extLst>
            </p:cNvPr>
            <p:cNvPicPr/>
            <p:nvPr/>
          </p:nvPicPr>
          <p:blipFill>
            <a:blip r:embed="rId4" cstate="print"/>
            <a:stretch>
              <a:fillRect/>
            </a:stretch>
          </p:blipFill>
          <p:spPr>
            <a:xfrm>
              <a:off x="1752246" y="6053899"/>
              <a:ext cx="131260" cy="168956"/>
            </a:xfrm>
            <a:prstGeom prst="rect">
              <a:avLst/>
            </a:prstGeom>
          </p:spPr>
        </p:pic>
        <p:pic>
          <p:nvPicPr>
            <p:cNvPr id="13" name="object 13">
              <a:extLst>
                <a:ext uri="{FF2B5EF4-FFF2-40B4-BE49-F238E27FC236}">
                  <a16:creationId xmlns:a16="http://schemas.microsoft.com/office/drawing/2014/main" id="{0C476F82-B493-90F7-E941-5FD44C9108DF}"/>
                </a:ext>
              </a:extLst>
            </p:cNvPr>
            <p:cNvPicPr/>
            <p:nvPr/>
          </p:nvPicPr>
          <p:blipFill>
            <a:blip r:embed="rId5" cstate="print"/>
            <a:stretch>
              <a:fillRect/>
            </a:stretch>
          </p:blipFill>
          <p:spPr>
            <a:xfrm>
              <a:off x="1916081" y="6053899"/>
              <a:ext cx="131220" cy="168956"/>
            </a:xfrm>
            <a:prstGeom prst="rect">
              <a:avLst/>
            </a:prstGeom>
          </p:spPr>
        </p:pic>
        <p:sp>
          <p:nvSpPr>
            <p:cNvPr id="14" name="object 14">
              <a:extLst>
                <a:ext uri="{FF2B5EF4-FFF2-40B4-BE49-F238E27FC236}">
                  <a16:creationId xmlns:a16="http://schemas.microsoft.com/office/drawing/2014/main" id="{FCAD2FAF-FF98-BA82-7964-93155C7DC579}"/>
                </a:ext>
              </a:extLst>
            </p:cNvPr>
            <p:cNvSpPr/>
            <p:nvPr/>
          </p:nvSpPr>
          <p:spPr>
            <a:xfrm>
              <a:off x="2079866" y="6053988"/>
              <a:ext cx="114300" cy="168910"/>
            </a:xfrm>
            <a:custGeom>
              <a:avLst/>
              <a:gdLst/>
              <a:ahLst/>
              <a:cxnLst/>
              <a:rect l="l" t="t" r="r" b="b"/>
              <a:pathLst>
                <a:path w="114300" h="168910">
                  <a:moveTo>
                    <a:pt x="114046" y="1270"/>
                  </a:moveTo>
                  <a:lnTo>
                    <a:pt x="113855" y="1270"/>
                  </a:lnTo>
                  <a:lnTo>
                    <a:pt x="113855" y="0"/>
                  </a:lnTo>
                  <a:lnTo>
                    <a:pt x="190" y="0"/>
                  </a:lnTo>
                  <a:lnTo>
                    <a:pt x="190" y="1270"/>
                  </a:lnTo>
                  <a:lnTo>
                    <a:pt x="0" y="1270"/>
                  </a:lnTo>
                  <a:lnTo>
                    <a:pt x="0" y="2527"/>
                  </a:lnTo>
                  <a:lnTo>
                    <a:pt x="0" y="168465"/>
                  </a:lnTo>
                  <a:lnTo>
                    <a:pt x="114046" y="168465"/>
                  </a:lnTo>
                  <a:lnTo>
                    <a:pt x="114046" y="138061"/>
                  </a:lnTo>
                  <a:lnTo>
                    <a:pt x="113195" y="138061"/>
                  </a:lnTo>
                  <a:lnTo>
                    <a:pt x="113195" y="136791"/>
                  </a:lnTo>
                  <a:lnTo>
                    <a:pt x="36804" y="136791"/>
                  </a:lnTo>
                  <a:lnTo>
                    <a:pt x="36804" y="100063"/>
                  </a:lnTo>
                  <a:lnTo>
                    <a:pt x="37223" y="100063"/>
                  </a:lnTo>
                  <a:lnTo>
                    <a:pt x="37223" y="98793"/>
                  </a:lnTo>
                  <a:lnTo>
                    <a:pt x="101993" y="98793"/>
                  </a:lnTo>
                  <a:lnTo>
                    <a:pt x="101993" y="68402"/>
                  </a:lnTo>
                  <a:lnTo>
                    <a:pt x="37122" y="68402"/>
                  </a:lnTo>
                  <a:lnTo>
                    <a:pt x="37122" y="67132"/>
                  </a:lnTo>
                  <a:lnTo>
                    <a:pt x="36804" y="67132"/>
                  </a:lnTo>
                  <a:lnTo>
                    <a:pt x="36804" y="31661"/>
                  </a:lnTo>
                  <a:lnTo>
                    <a:pt x="113538" y="31661"/>
                  </a:lnTo>
                  <a:lnTo>
                    <a:pt x="113538" y="30403"/>
                  </a:lnTo>
                  <a:lnTo>
                    <a:pt x="114046" y="30403"/>
                  </a:lnTo>
                  <a:lnTo>
                    <a:pt x="114046" y="2527"/>
                  </a:lnTo>
                  <a:lnTo>
                    <a:pt x="114046" y="1270"/>
                  </a:lnTo>
                  <a:close/>
                </a:path>
              </a:pathLst>
            </a:custGeom>
            <a:solidFill>
              <a:srgbClr val="FDFDFD"/>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5" name="object 15">
              <a:extLst>
                <a:ext uri="{FF2B5EF4-FFF2-40B4-BE49-F238E27FC236}">
                  <a16:creationId xmlns:a16="http://schemas.microsoft.com/office/drawing/2014/main" id="{CDB7287F-15A6-3594-4DC8-4587F6F9EE44}"/>
                </a:ext>
              </a:extLst>
            </p:cNvPr>
            <p:cNvPicPr/>
            <p:nvPr/>
          </p:nvPicPr>
          <p:blipFill>
            <a:blip r:embed="rId6" cstate="print"/>
            <a:stretch>
              <a:fillRect/>
            </a:stretch>
          </p:blipFill>
          <p:spPr>
            <a:xfrm>
              <a:off x="2216847" y="6051199"/>
              <a:ext cx="409064" cy="174657"/>
            </a:xfrm>
            <a:prstGeom prst="rect">
              <a:avLst/>
            </a:prstGeom>
          </p:spPr>
        </p:pic>
        <p:pic>
          <p:nvPicPr>
            <p:cNvPr id="16" name="object 16">
              <a:extLst>
                <a:ext uri="{FF2B5EF4-FFF2-40B4-BE49-F238E27FC236}">
                  <a16:creationId xmlns:a16="http://schemas.microsoft.com/office/drawing/2014/main" id="{311899C3-26BB-7B2E-5D2E-87A739234E16}"/>
                </a:ext>
              </a:extLst>
            </p:cNvPr>
            <p:cNvPicPr/>
            <p:nvPr/>
          </p:nvPicPr>
          <p:blipFill>
            <a:blip r:embed="rId7" cstate="print"/>
            <a:stretch>
              <a:fillRect/>
            </a:stretch>
          </p:blipFill>
          <p:spPr>
            <a:xfrm>
              <a:off x="2653981" y="6053899"/>
              <a:ext cx="129350" cy="168956"/>
            </a:xfrm>
            <a:prstGeom prst="rect">
              <a:avLst/>
            </a:prstGeom>
          </p:spPr>
        </p:pic>
        <p:sp>
          <p:nvSpPr>
            <p:cNvPr id="17" name="object 17">
              <a:extLst>
                <a:ext uri="{FF2B5EF4-FFF2-40B4-BE49-F238E27FC236}">
                  <a16:creationId xmlns:a16="http://schemas.microsoft.com/office/drawing/2014/main" id="{2240BCD1-6A7A-0513-5633-51AE70DE849C}"/>
                </a:ext>
              </a:extLst>
            </p:cNvPr>
            <p:cNvSpPr/>
            <p:nvPr/>
          </p:nvSpPr>
          <p:spPr>
            <a:xfrm>
              <a:off x="860793" y="5736704"/>
              <a:ext cx="501015" cy="485775"/>
            </a:xfrm>
            <a:custGeom>
              <a:avLst/>
              <a:gdLst/>
              <a:ahLst/>
              <a:cxnLst/>
              <a:rect l="l" t="t" r="r" b="b"/>
              <a:pathLst>
                <a:path w="501015" h="485775">
                  <a:moveTo>
                    <a:pt x="201523" y="0"/>
                  </a:moveTo>
                  <a:lnTo>
                    <a:pt x="0" y="0"/>
                  </a:lnTo>
                  <a:lnTo>
                    <a:pt x="0" y="485559"/>
                  </a:lnTo>
                  <a:lnTo>
                    <a:pt x="111023" y="485559"/>
                  </a:lnTo>
                  <a:lnTo>
                    <a:pt x="79832" y="447268"/>
                  </a:lnTo>
                  <a:lnTo>
                    <a:pt x="56502" y="404533"/>
                  </a:lnTo>
                  <a:lnTo>
                    <a:pt x="41871" y="358190"/>
                  </a:lnTo>
                  <a:lnTo>
                    <a:pt x="36804" y="309105"/>
                  </a:lnTo>
                  <a:lnTo>
                    <a:pt x="42176" y="258445"/>
                  </a:lnTo>
                  <a:lnTo>
                    <a:pt x="57658" y="210858"/>
                  </a:lnTo>
                  <a:lnTo>
                    <a:pt x="82283" y="167157"/>
                  </a:lnTo>
                  <a:lnTo>
                    <a:pt x="115112" y="128155"/>
                  </a:lnTo>
                  <a:lnTo>
                    <a:pt x="155181" y="94665"/>
                  </a:lnTo>
                  <a:lnTo>
                    <a:pt x="201523" y="67525"/>
                  </a:lnTo>
                  <a:lnTo>
                    <a:pt x="201523" y="0"/>
                  </a:lnTo>
                  <a:close/>
                </a:path>
                <a:path w="501015" h="485775">
                  <a:moveTo>
                    <a:pt x="500799" y="78600"/>
                  </a:moveTo>
                  <a:lnTo>
                    <a:pt x="479209" y="74015"/>
                  </a:lnTo>
                  <a:lnTo>
                    <a:pt x="457009" y="70624"/>
                  </a:lnTo>
                  <a:lnTo>
                    <a:pt x="434314" y="68529"/>
                  </a:lnTo>
                  <a:lnTo>
                    <a:pt x="411200" y="67805"/>
                  </a:lnTo>
                  <a:lnTo>
                    <a:pt x="381914" y="68961"/>
                  </a:lnTo>
                  <a:lnTo>
                    <a:pt x="353377" y="72351"/>
                  </a:lnTo>
                  <a:lnTo>
                    <a:pt x="325704" y="77812"/>
                  </a:lnTo>
                  <a:lnTo>
                    <a:pt x="298970" y="85204"/>
                  </a:lnTo>
                  <a:lnTo>
                    <a:pt x="298970" y="186359"/>
                  </a:lnTo>
                  <a:lnTo>
                    <a:pt x="201523" y="186359"/>
                  </a:lnTo>
                  <a:lnTo>
                    <a:pt x="201523" y="134747"/>
                  </a:lnTo>
                  <a:lnTo>
                    <a:pt x="163588" y="167970"/>
                  </a:lnTo>
                  <a:lnTo>
                    <a:pt x="132549" y="206273"/>
                  </a:lnTo>
                  <a:lnTo>
                    <a:pt x="109283" y="248920"/>
                  </a:lnTo>
                  <a:lnTo>
                    <a:pt x="94665" y="295148"/>
                  </a:lnTo>
                  <a:lnTo>
                    <a:pt x="89598" y="344208"/>
                  </a:lnTo>
                  <a:lnTo>
                    <a:pt x="92608" y="382244"/>
                  </a:lnTo>
                  <a:lnTo>
                    <a:pt x="101371" y="418706"/>
                  </a:lnTo>
                  <a:lnTo>
                    <a:pt x="115570" y="453263"/>
                  </a:lnTo>
                  <a:lnTo>
                    <a:pt x="134848" y="485559"/>
                  </a:lnTo>
                  <a:lnTo>
                    <a:pt x="201523" y="485559"/>
                  </a:lnTo>
                  <a:lnTo>
                    <a:pt x="201523" y="314807"/>
                  </a:lnTo>
                  <a:lnTo>
                    <a:pt x="298970" y="314807"/>
                  </a:lnTo>
                  <a:lnTo>
                    <a:pt x="298970" y="485559"/>
                  </a:lnTo>
                  <a:lnTo>
                    <a:pt x="500799" y="485559"/>
                  </a:lnTo>
                  <a:lnTo>
                    <a:pt x="500799" y="78600"/>
                  </a:lnTo>
                  <a:close/>
                </a:path>
                <a:path w="501015" h="485775">
                  <a:moveTo>
                    <a:pt x="500799" y="0"/>
                  </a:moveTo>
                  <a:lnTo>
                    <a:pt x="298970" y="0"/>
                  </a:lnTo>
                  <a:lnTo>
                    <a:pt x="298970" y="37198"/>
                  </a:lnTo>
                  <a:lnTo>
                    <a:pt x="313550" y="35191"/>
                  </a:lnTo>
                  <a:lnTo>
                    <a:pt x="328345" y="33680"/>
                  </a:lnTo>
                  <a:lnTo>
                    <a:pt x="343306" y="32727"/>
                  </a:lnTo>
                  <a:lnTo>
                    <a:pt x="358394" y="32397"/>
                  </a:lnTo>
                  <a:lnTo>
                    <a:pt x="396252" y="34328"/>
                  </a:lnTo>
                  <a:lnTo>
                    <a:pt x="432752" y="39916"/>
                  </a:lnTo>
                  <a:lnTo>
                    <a:pt x="467677" y="48869"/>
                  </a:lnTo>
                  <a:lnTo>
                    <a:pt x="500799" y="60921"/>
                  </a:lnTo>
                  <a:lnTo>
                    <a:pt x="500799" y="0"/>
                  </a:lnTo>
                  <a:close/>
                </a:path>
              </a:pathLst>
            </a:custGeom>
            <a:solidFill>
              <a:srgbClr val="FDFDFD"/>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4" name="Title 23">
            <a:extLst>
              <a:ext uri="{FF2B5EF4-FFF2-40B4-BE49-F238E27FC236}">
                <a16:creationId xmlns:a16="http://schemas.microsoft.com/office/drawing/2014/main" id="{2356E932-BFD9-74F1-1159-0B9418F0803B}"/>
              </a:ext>
            </a:extLst>
          </p:cNvPr>
          <p:cNvSpPr>
            <a:spLocks noGrp="1"/>
          </p:cNvSpPr>
          <p:nvPr>
            <p:ph type="title"/>
          </p:nvPr>
        </p:nvSpPr>
        <p:spPr>
          <a:xfrm>
            <a:off x="1035230" y="2127497"/>
            <a:ext cx="5703499" cy="2769989"/>
          </a:xfrm>
        </p:spPr>
        <p:txBody>
          <a:bodyPr/>
          <a:lstStyle/>
          <a:p>
            <a:r>
              <a:rPr lang="en-US" sz="6000" dirty="0">
                <a:solidFill>
                  <a:schemeClr val="bg1"/>
                </a:solidFill>
              </a:rPr>
              <a:t>Federal Policy Changes Ahead</a:t>
            </a:r>
          </a:p>
        </p:txBody>
      </p:sp>
      <p:sp>
        <p:nvSpPr>
          <p:cNvPr id="20" name="Slide Number Placeholder 19">
            <a:extLst>
              <a:ext uri="{FF2B5EF4-FFF2-40B4-BE49-F238E27FC236}">
                <a16:creationId xmlns:a16="http://schemas.microsoft.com/office/drawing/2014/main" id="{A0262FDE-667D-8AB2-8129-FA07C534441F}"/>
              </a:ext>
              <a:ext uri="{C183D7F6-B498-43B3-948B-1728B52AA6E4}">
                <adec:decorative xmlns:adec="http://schemas.microsoft.com/office/drawing/2017/decorative" val="1"/>
              </a:ext>
            </a:extLst>
          </p:cNvPr>
          <p:cNvSpPr>
            <a:spLocks noGrp="1"/>
          </p:cNvSpPr>
          <p:nvPr>
            <p:ph type="sldNum" sz="quarter" idx="7"/>
          </p:nvPr>
        </p:nvSpPr>
        <p:spPr>
          <a:xfrm>
            <a:off x="11049000" y="6460435"/>
            <a:ext cx="381105" cy="182146"/>
          </a:xfrm>
        </p:spPr>
        <p:txBody>
          <a:bodyPr/>
          <a:lstStyle/>
          <a:p>
            <a:pPr marL="123189">
              <a:lnSpc>
                <a:spcPct val="100000"/>
              </a:lnSpc>
            </a:pPr>
            <a:fld id="{81D60167-4931-47E6-BA6A-407CBD079E47}" type="slidenum">
              <a:rPr lang="en-US" spc="-50" smtClean="0"/>
              <a:t>34</a:t>
            </a:fld>
            <a:endParaRPr lang="en-US" spc="-50" dirty="0"/>
          </a:p>
        </p:txBody>
      </p:sp>
    </p:spTree>
    <p:extLst>
      <p:ext uri="{BB962C8B-B14F-4D97-AF65-F5344CB8AC3E}">
        <p14:creationId xmlns:p14="http://schemas.microsoft.com/office/powerpoint/2010/main" val="32789236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a:extLst>
              <a:ext uri="{C183D7F6-B498-43B3-948B-1728B52AA6E4}">
                <adec:decorative xmlns:adec="http://schemas.microsoft.com/office/drawing/2017/decorative" val="1"/>
              </a:ext>
            </a:extLst>
          </p:cNvPr>
          <p:cNvSpPr txBox="1">
            <a:spLocks noGrp="1"/>
          </p:cNvSpPr>
          <p:nvPr>
            <p:ph type="sldNum" sz="quarter" idx="7"/>
          </p:nvPr>
        </p:nvSpPr>
        <p:spPr>
          <a:prstGeom prst="rect">
            <a:avLst/>
          </a:prstGeom>
        </p:spPr>
        <p:txBody>
          <a:bodyPr vert="horz" wrap="square" lIns="0" tIns="0" rIns="0" bIns="0" rtlCol="0">
            <a:spAutoFit/>
          </a:bodyPr>
          <a:lstStyle/>
          <a:p>
            <a:pPr marL="38100" marR="0" lvl="0" indent="0" defTabSz="914400" eaLnBrk="1" fontAlgn="auto" latinLnBrk="0" hangingPunct="1">
              <a:lnSpc>
                <a:spcPct val="100000"/>
              </a:lnSpc>
              <a:spcBef>
                <a:spcPts val="0"/>
              </a:spcBef>
              <a:spcAft>
                <a:spcPts val="0"/>
              </a:spcAft>
              <a:buClrTx/>
              <a:buSzTx/>
              <a:buFontTx/>
              <a:buNone/>
              <a:tabLst/>
              <a:defRPr/>
            </a:pPr>
            <a:fld id="{81D60167-4931-47E6-BA6A-407CBD079E47}" type="slidenum">
              <a:rPr kumimoji="0" sz="1200" b="0" i="0" u="none" strike="noStrike" kern="0" cap="none" spc="-25" normalizeH="0" baseline="0" noProof="0" dirty="0">
                <a:ln>
                  <a:noFill/>
                </a:ln>
                <a:solidFill>
                  <a:srgbClr val="053D66"/>
                </a:solidFill>
                <a:effectLst/>
                <a:uLnTx/>
                <a:uFillTx/>
                <a:latin typeface="Franklin Gothic Book"/>
              </a:rPr>
              <a:pPr marL="38100" marR="0" lvl="0" indent="0" defTabSz="914400" eaLnBrk="1" fontAlgn="auto" latinLnBrk="0" hangingPunct="1">
                <a:lnSpc>
                  <a:spcPct val="100000"/>
                </a:lnSpc>
                <a:spcBef>
                  <a:spcPts val="0"/>
                </a:spcBef>
                <a:spcAft>
                  <a:spcPts val="0"/>
                </a:spcAft>
                <a:buClrTx/>
                <a:buSzTx/>
                <a:buFontTx/>
                <a:buNone/>
                <a:tabLst/>
                <a:defRPr/>
              </a:pPr>
              <a:t>35</a:t>
            </a:fld>
            <a:endParaRPr kumimoji="0" sz="1200" b="0" i="0" u="none" strike="noStrike" kern="0" cap="none" spc="-25" normalizeH="0" baseline="0" noProof="0" dirty="0">
              <a:ln>
                <a:noFill/>
              </a:ln>
              <a:solidFill>
                <a:srgbClr val="053D66"/>
              </a:solidFill>
              <a:effectLst/>
              <a:uLnTx/>
              <a:uFillTx/>
              <a:latin typeface="Franklin Gothic Book"/>
            </a:endParaRPr>
          </a:p>
        </p:txBody>
      </p:sp>
      <p:sp>
        <p:nvSpPr>
          <p:cNvPr id="9" name="Title 8">
            <a:extLst>
              <a:ext uri="{FF2B5EF4-FFF2-40B4-BE49-F238E27FC236}">
                <a16:creationId xmlns:a16="http://schemas.microsoft.com/office/drawing/2014/main" id="{012716C3-8497-0684-3656-4922E6663E16}"/>
              </a:ext>
            </a:extLst>
          </p:cNvPr>
          <p:cNvSpPr>
            <a:spLocks noGrp="1"/>
          </p:cNvSpPr>
          <p:nvPr>
            <p:ph type="title"/>
          </p:nvPr>
        </p:nvSpPr>
        <p:spPr>
          <a:xfrm>
            <a:off x="228600" y="283464"/>
            <a:ext cx="10452100" cy="1231106"/>
          </a:xfrm>
        </p:spPr>
        <p:txBody>
          <a:bodyPr/>
          <a:lstStyle/>
          <a:p>
            <a:r>
              <a:rPr lang="en-US" sz="4000" dirty="0"/>
              <a:t>Federal Policy Changes for 2027 Marketplace Coverage</a:t>
            </a:r>
          </a:p>
        </p:txBody>
      </p:sp>
      <p:sp>
        <p:nvSpPr>
          <p:cNvPr id="11" name="TextBox 10">
            <a:extLst>
              <a:ext uri="{FF2B5EF4-FFF2-40B4-BE49-F238E27FC236}">
                <a16:creationId xmlns:a16="http://schemas.microsoft.com/office/drawing/2014/main" id="{043994E9-3E92-2A17-2582-FE0AEED97621}"/>
              </a:ext>
            </a:extLst>
          </p:cNvPr>
          <p:cNvSpPr txBox="1"/>
          <p:nvPr/>
        </p:nvSpPr>
        <p:spPr>
          <a:xfrm>
            <a:off x="884890" y="1762690"/>
            <a:ext cx="10237305" cy="1384995"/>
          </a:xfrm>
          <a:prstGeom prst="rect">
            <a:avLst/>
          </a:prstGeom>
          <a:noFill/>
        </p:spPr>
        <p:txBody>
          <a:bodyPr wrap="square" rtlCol="0">
            <a:spAutoFit/>
          </a:bodyPr>
          <a:lstStyle/>
          <a:p>
            <a:r>
              <a:rPr lang="en-US" sz="2800" b="0" dirty="0">
                <a:solidFill>
                  <a:schemeClr val="accent1">
                    <a:lumMod val="75000"/>
                  </a:schemeClr>
                </a:solidFill>
                <a:latin typeface="Franklin Gothic Book" panose="020B0503020102020204" pitchFamily="34" charset="0"/>
              </a:rPr>
              <a:t>Planning for the Health Connector’s Open Enrollment for plan year 2027 is well underway and incorporates lessons learned from 2026 while preparing for additional federal changes.</a:t>
            </a:r>
          </a:p>
        </p:txBody>
      </p:sp>
      <p:sp>
        <p:nvSpPr>
          <p:cNvPr id="3" name="object 3">
            <a:extLst>
              <a:ext uri="{C183D7F6-B498-43B3-948B-1728B52AA6E4}">
                <adec:decorative xmlns:adec="http://schemas.microsoft.com/office/drawing/2017/decorative" val="1"/>
              </a:ext>
            </a:extLst>
          </p:cNvPr>
          <p:cNvSpPr txBox="1"/>
          <p:nvPr/>
        </p:nvSpPr>
        <p:spPr>
          <a:xfrm>
            <a:off x="838200" y="3480815"/>
            <a:ext cx="3228340" cy="1920240"/>
          </a:xfrm>
          <a:prstGeom prst="rect">
            <a:avLst/>
          </a:prstGeom>
          <a:solidFill>
            <a:srgbClr val="006392"/>
          </a:solidFill>
        </p:spPr>
        <p:txBody>
          <a:bodyPr vert="horz" wrap="square" lIns="0" tIns="191770" rIns="0" bIns="0" rtlCol="0">
            <a:spAutoFit/>
          </a:bodyPr>
          <a:lstStyle/>
          <a:p>
            <a:pPr marL="0" marR="0" lvl="0" indent="0" defTabSz="914400" eaLnBrk="1" fontAlgn="auto" latinLnBrk="0" hangingPunct="1">
              <a:lnSpc>
                <a:spcPct val="100000"/>
              </a:lnSpc>
              <a:spcBef>
                <a:spcPts val="1510"/>
              </a:spcBef>
              <a:spcAft>
                <a:spcPts val="0"/>
              </a:spcAft>
              <a:buClrTx/>
              <a:buSzTx/>
              <a:buFontTx/>
              <a:buNone/>
              <a:tabLst/>
              <a:defRPr/>
            </a:pPr>
            <a:endParaRPr kumimoji="0" sz="2800" b="0" i="0" u="none" strike="noStrike" kern="0" cap="none" spc="0" normalizeH="0" baseline="0" noProof="0" dirty="0">
              <a:ln>
                <a:noFill/>
              </a:ln>
              <a:solidFill>
                <a:sysClr val="windowText" lastClr="000000"/>
              </a:solidFill>
              <a:effectLst/>
              <a:uLnTx/>
              <a:uFillTx/>
              <a:latin typeface="Times New Roman"/>
              <a:cs typeface="Times New Roman"/>
            </a:endParaRPr>
          </a:p>
        </p:txBody>
      </p:sp>
      <p:sp>
        <p:nvSpPr>
          <p:cNvPr id="12" name="TextBox 11">
            <a:extLst>
              <a:ext uri="{FF2B5EF4-FFF2-40B4-BE49-F238E27FC236}">
                <a16:creationId xmlns:a16="http://schemas.microsoft.com/office/drawing/2014/main" id="{0959D8EF-5F90-FAFF-160C-DA9F8FCF8BF0}"/>
              </a:ext>
            </a:extLst>
          </p:cNvPr>
          <p:cNvSpPr txBox="1"/>
          <p:nvPr/>
        </p:nvSpPr>
        <p:spPr>
          <a:xfrm>
            <a:off x="1115557" y="3876261"/>
            <a:ext cx="2950983" cy="954107"/>
          </a:xfrm>
          <a:prstGeom prst="rect">
            <a:avLst/>
          </a:prstGeom>
          <a:noFill/>
        </p:spPr>
        <p:txBody>
          <a:bodyPr wrap="square" rtlCol="0">
            <a:spAutoFit/>
          </a:bodyPr>
          <a:lstStyle/>
          <a:p>
            <a:r>
              <a:rPr lang="en-US" sz="2800" b="0" dirty="0">
                <a:solidFill>
                  <a:schemeClr val="bg1"/>
                </a:solidFill>
                <a:latin typeface="Franklin Gothic Book" panose="020B0503020102020204" pitchFamily="34" charset="0"/>
              </a:rPr>
              <a:t>Changes to Open Enrollment Dates</a:t>
            </a:r>
          </a:p>
        </p:txBody>
      </p:sp>
      <p:sp>
        <p:nvSpPr>
          <p:cNvPr id="4" name="object 4">
            <a:extLst>
              <a:ext uri="{C183D7F6-B498-43B3-948B-1728B52AA6E4}">
                <adec:decorative xmlns:adec="http://schemas.microsoft.com/office/drawing/2017/decorative" val="1"/>
              </a:ext>
            </a:extLst>
          </p:cNvPr>
          <p:cNvSpPr txBox="1"/>
          <p:nvPr/>
        </p:nvSpPr>
        <p:spPr>
          <a:xfrm>
            <a:off x="4389310" y="3480815"/>
            <a:ext cx="3228340" cy="1920240"/>
          </a:xfrm>
          <a:prstGeom prst="rect">
            <a:avLst/>
          </a:prstGeom>
          <a:solidFill>
            <a:srgbClr val="006392"/>
          </a:solidFill>
        </p:spPr>
        <p:txBody>
          <a:bodyPr vert="horz" wrap="square" lIns="0" tIns="8255" rIns="0" bIns="0" rtlCol="0">
            <a:spAutoFit/>
          </a:bodyPr>
          <a:lstStyle/>
          <a:p>
            <a:pPr marL="0" marR="0" lvl="0" indent="0" defTabSz="914400" eaLnBrk="1" fontAlgn="auto" latinLnBrk="0" hangingPunct="1">
              <a:lnSpc>
                <a:spcPct val="100000"/>
              </a:lnSpc>
              <a:spcBef>
                <a:spcPts val="65"/>
              </a:spcBef>
              <a:spcAft>
                <a:spcPts val="0"/>
              </a:spcAft>
              <a:buClrTx/>
              <a:buSzTx/>
              <a:buFontTx/>
              <a:buNone/>
              <a:tabLst/>
              <a:defRPr/>
            </a:pPr>
            <a:endParaRPr kumimoji="0" sz="2800" b="0" i="0" u="none" strike="noStrike" kern="0" cap="none" spc="0" normalizeH="0" baseline="0" noProof="0" dirty="0">
              <a:ln>
                <a:noFill/>
              </a:ln>
              <a:solidFill>
                <a:sysClr val="windowText" lastClr="000000"/>
              </a:solidFill>
              <a:effectLst/>
              <a:uLnTx/>
              <a:uFillTx/>
              <a:latin typeface="Times New Roman"/>
              <a:cs typeface="Times New Roman"/>
            </a:endParaRPr>
          </a:p>
        </p:txBody>
      </p:sp>
      <p:sp>
        <p:nvSpPr>
          <p:cNvPr id="13" name="TextBox 12">
            <a:extLst>
              <a:ext uri="{FF2B5EF4-FFF2-40B4-BE49-F238E27FC236}">
                <a16:creationId xmlns:a16="http://schemas.microsoft.com/office/drawing/2014/main" id="{E51402F0-4114-4CE7-4F41-E31229763715}"/>
              </a:ext>
            </a:extLst>
          </p:cNvPr>
          <p:cNvSpPr txBox="1"/>
          <p:nvPr/>
        </p:nvSpPr>
        <p:spPr>
          <a:xfrm>
            <a:off x="4271713" y="3710316"/>
            <a:ext cx="3463535" cy="1384995"/>
          </a:xfrm>
          <a:prstGeom prst="rect">
            <a:avLst/>
          </a:prstGeom>
          <a:noFill/>
        </p:spPr>
        <p:txBody>
          <a:bodyPr wrap="square" rtlCol="0">
            <a:spAutoFit/>
          </a:bodyPr>
          <a:lstStyle/>
          <a:p>
            <a:pPr algn="ctr"/>
            <a:r>
              <a:rPr lang="en-US" sz="2800" b="0" dirty="0">
                <a:solidFill>
                  <a:schemeClr val="bg1"/>
                </a:solidFill>
                <a:latin typeface="Franklin Gothic Book" panose="020B0503020102020204" pitchFamily="34" charset="0"/>
              </a:rPr>
              <a:t>Changes to Noncitizen Eligibility for APTC</a:t>
            </a:r>
          </a:p>
        </p:txBody>
      </p:sp>
      <p:sp>
        <p:nvSpPr>
          <p:cNvPr id="5" name="object 5">
            <a:extLst>
              <a:ext uri="{C183D7F6-B498-43B3-948B-1728B52AA6E4}">
                <adec:decorative xmlns:adec="http://schemas.microsoft.com/office/drawing/2017/decorative" val="1"/>
              </a:ext>
            </a:extLst>
          </p:cNvPr>
          <p:cNvSpPr txBox="1"/>
          <p:nvPr/>
        </p:nvSpPr>
        <p:spPr>
          <a:xfrm>
            <a:off x="7940420" y="3480815"/>
            <a:ext cx="3228340" cy="1920240"/>
          </a:xfrm>
          <a:prstGeom prst="rect">
            <a:avLst/>
          </a:prstGeom>
          <a:solidFill>
            <a:srgbClr val="006392"/>
          </a:solidFill>
        </p:spPr>
        <p:txBody>
          <a:bodyPr vert="horz" wrap="square" lIns="0" tIns="191770" rIns="0" bIns="0" rtlCol="0">
            <a:spAutoFit/>
          </a:bodyPr>
          <a:lstStyle/>
          <a:p>
            <a:pPr marL="0" marR="0" lvl="0" indent="0" defTabSz="914400" eaLnBrk="1" fontAlgn="auto" latinLnBrk="0" hangingPunct="1">
              <a:lnSpc>
                <a:spcPct val="100000"/>
              </a:lnSpc>
              <a:spcBef>
                <a:spcPts val="1510"/>
              </a:spcBef>
              <a:spcAft>
                <a:spcPts val="0"/>
              </a:spcAft>
              <a:buClrTx/>
              <a:buSzTx/>
              <a:buFontTx/>
              <a:buNone/>
              <a:tabLst/>
              <a:defRPr/>
            </a:pPr>
            <a:endParaRPr kumimoji="0" sz="2800" b="0" i="0" u="none" strike="noStrike" kern="0" cap="none" spc="0" normalizeH="0" baseline="0" noProof="0" dirty="0">
              <a:ln>
                <a:noFill/>
              </a:ln>
              <a:solidFill>
                <a:sysClr val="windowText" lastClr="000000"/>
              </a:solidFill>
              <a:effectLst/>
              <a:uLnTx/>
              <a:uFillTx/>
              <a:latin typeface="Times New Roman"/>
              <a:cs typeface="Times New Roman"/>
            </a:endParaRPr>
          </a:p>
        </p:txBody>
      </p:sp>
      <p:sp>
        <p:nvSpPr>
          <p:cNvPr id="14" name="TextBox 13">
            <a:extLst>
              <a:ext uri="{FF2B5EF4-FFF2-40B4-BE49-F238E27FC236}">
                <a16:creationId xmlns:a16="http://schemas.microsoft.com/office/drawing/2014/main" id="{B9D20EAA-229C-0321-4EFB-B6A3B222753D}"/>
              </a:ext>
            </a:extLst>
          </p:cNvPr>
          <p:cNvSpPr txBox="1"/>
          <p:nvPr/>
        </p:nvSpPr>
        <p:spPr>
          <a:xfrm>
            <a:off x="8160026" y="3876261"/>
            <a:ext cx="2753139" cy="954107"/>
          </a:xfrm>
          <a:prstGeom prst="rect">
            <a:avLst/>
          </a:prstGeom>
          <a:noFill/>
        </p:spPr>
        <p:txBody>
          <a:bodyPr wrap="square" rtlCol="0">
            <a:spAutoFit/>
          </a:bodyPr>
          <a:lstStyle/>
          <a:p>
            <a:pPr algn="ctr"/>
            <a:r>
              <a:rPr lang="en-US" sz="2800" b="0" dirty="0">
                <a:solidFill>
                  <a:schemeClr val="bg1"/>
                </a:solidFill>
                <a:latin typeface="Franklin Gothic Book" panose="020B0503020102020204" pitchFamily="34" charset="0"/>
              </a:rPr>
              <a:t>Changes to APTC Reconciliation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E22DA121-559D-32C6-C0B5-5462838BE087}"/>
              </a:ext>
            </a:extLst>
          </p:cNvPr>
          <p:cNvSpPr>
            <a:spLocks noGrp="1"/>
          </p:cNvSpPr>
          <p:nvPr>
            <p:ph type="title"/>
          </p:nvPr>
        </p:nvSpPr>
        <p:spPr>
          <a:xfrm>
            <a:off x="228600" y="283464"/>
            <a:ext cx="10452100" cy="1354217"/>
          </a:xfrm>
        </p:spPr>
        <p:txBody>
          <a:bodyPr/>
          <a:lstStyle/>
          <a:p>
            <a:r>
              <a:rPr lang="en-US" dirty="0"/>
              <a:t>Health Connector Changes to Open Enrollment Timelines</a:t>
            </a:r>
          </a:p>
        </p:txBody>
      </p:sp>
      <p:pic>
        <p:nvPicPr>
          <p:cNvPr id="4" name="object 4">
            <a:extLst>
              <a:ext uri="{C183D7F6-B498-43B3-948B-1728B52AA6E4}">
                <adec:decorative xmlns:adec="http://schemas.microsoft.com/office/drawing/2017/decorative" val="1"/>
              </a:ext>
            </a:extLst>
          </p:cNvPr>
          <p:cNvPicPr/>
          <p:nvPr/>
        </p:nvPicPr>
        <p:blipFill>
          <a:blip r:embed="rId2" cstate="print"/>
          <a:stretch>
            <a:fillRect/>
          </a:stretch>
        </p:blipFill>
        <p:spPr>
          <a:xfrm>
            <a:off x="8610600" y="2718689"/>
            <a:ext cx="2738620" cy="2692824"/>
          </a:xfrm>
          <a:prstGeom prst="rect">
            <a:avLst/>
          </a:prstGeom>
        </p:spPr>
      </p:pic>
      <p:sp>
        <p:nvSpPr>
          <p:cNvPr id="9" name="TextBox 8">
            <a:extLst>
              <a:ext uri="{FF2B5EF4-FFF2-40B4-BE49-F238E27FC236}">
                <a16:creationId xmlns:a16="http://schemas.microsoft.com/office/drawing/2014/main" id="{01360E4E-E38D-5509-6E7C-6E0231AA5E7B}"/>
              </a:ext>
            </a:extLst>
          </p:cNvPr>
          <p:cNvSpPr txBox="1"/>
          <p:nvPr/>
        </p:nvSpPr>
        <p:spPr>
          <a:xfrm>
            <a:off x="477078" y="1918252"/>
            <a:ext cx="6927574" cy="3770263"/>
          </a:xfrm>
          <a:prstGeom prst="rect">
            <a:avLst/>
          </a:prstGeom>
          <a:noFill/>
        </p:spPr>
        <p:txBody>
          <a:bodyPr wrap="square" rtlCol="0">
            <a:spAutoFit/>
          </a:bodyPr>
          <a:lstStyle/>
          <a:p>
            <a:pPr marL="342900" indent="-342900">
              <a:spcAft>
                <a:spcPts val="1800"/>
              </a:spcAft>
              <a:buClr>
                <a:schemeClr val="accent1">
                  <a:lumMod val="75000"/>
                </a:schemeClr>
              </a:buClr>
              <a:buFont typeface="Arial" panose="020B0604020202020204" pitchFamily="34" charset="0"/>
              <a:buChar char="•"/>
            </a:pPr>
            <a:r>
              <a:rPr lang="en-US" sz="2800" b="0" dirty="0">
                <a:solidFill>
                  <a:schemeClr val="tx1"/>
                </a:solidFill>
                <a:latin typeface="Franklin Gothic Book" panose="020B0503020102020204" pitchFamily="34" charset="0"/>
              </a:rPr>
              <a:t>Due to Federal changes, the Health Connector is adjusting the November 1 to January 23 Open Enrollment period that has been 	in place for several years.</a:t>
            </a:r>
          </a:p>
          <a:p>
            <a:pPr marL="342900" indent="-342900">
              <a:spcAft>
                <a:spcPts val="1800"/>
              </a:spcAft>
              <a:buClr>
                <a:schemeClr val="accent1">
                  <a:lumMod val="75000"/>
                </a:schemeClr>
              </a:buClr>
              <a:buFont typeface="Arial" panose="020B0604020202020204" pitchFamily="34" charset="0"/>
              <a:buChar char="•"/>
            </a:pPr>
            <a:r>
              <a:rPr lang="en-US" sz="2800" b="0" dirty="0">
                <a:solidFill>
                  <a:schemeClr val="tx1"/>
                </a:solidFill>
                <a:latin typeface="Franklin Gothic Book" panose="020B0503020102020204" pitchFamily="34" charset="0"/>
              </a:rPr>
              <a:t>The 2027 Open Enrollment period for Health Connector coverage starting January 1, 2027, will run from October 23, 2026, to December 23, 2026.</a:t>
            </a:r>
          </a:p>
        </p:txBody>
      </p:sp>
      <p:sp>
        <p:nvSpPr>
          <p:cNvPr id="6" name="object 6">
            <a:extLst>
              <a:ext uri="{C183D7F6-B498-43B3-948B-1728B52AA6E4}">
                <adec:decorative xmlns:adec="http://schemas.microsoft.com/office/drawing/2017/decorative" val="1"/>
              </a:ext>
            </a:extLst>
          </p:cNvPr>
          <p:cNvSpPr txBox="1">
            <a:spLocks noGrp="1"/>
          </p:cNvSpPr>
          <p:nvPr>
            <p:ph type="sldNum" sz="quarter" idx="7"/>
          </p:nvPr>
        </p:nvSpPr>
        <p:spPr>
          <a:prstGeom prst="rect">
            <a:avLst/>
          </a:prstGeom>
        </p:spPr>
        <p:txBody>
          <a:bodyPr vert="horz" wrap="square" lIns="0" tIns="0" rIns="0" bIns="0" rtlCol="0">
            <a:spAutoFit/>
          </a:bodyPr>
          <a:lstStyle/>
          <a:p>
            <a:pPr marL="38100" marR="0" lvl="0" indent="0" defTabSz="914400" eaLnBrk="1" fontAlgn="auto" latinLnBrk="0" hangingPunct="1">
              <a:lnSpc>
                <a:spcPct val="100000"/>
              </a:lnSpc>
              <a:spcBef>
                <a:spcPts val="0"/>
              </a:spcBef>
              <a:spcAft>
                <a:spcPts val="0"/>
              </a:spcAft>
              <a:buClrTx/>
              <a:buSzTx/>
              <a:buFontTx/>
              <a:buNone/>
              <a:tabLst/>
              <a:defRPr/>
            </a:pPr>
            <a:fld id="{81D60167-4931-47E6-BA6A-407CBD079E47}" type="slidenum">
              <a:rPr kumimoji="0" sz="1200" b="0" i="0" u="none" strike="noStrike" kern="0" cap="none" spc="-25" normalizeH="0" baseline="0" noProof="0" dirty="0">
                <a:ln>
                  <a:noFill/>
                </a:ln>
                <a:solidFill>
                  <a:srgbClr val="053D66"/>
                </a:solidFill>
                <a:effectLst/>
                <a:uLnTx/>
                <a:uFillTx/>
                <a:latin typeface="Franklin Gothic Book"/>
              </a:rPr>
              <a:pPr marL="38100" marR="0" lvl="0" indent="0" defTabSz="914400" eaLnBrk="1" fontAlgn="auto" latinLnBrk="0" hangingPunct="1">
                <a:lnSpc>
                  <a:spcPct val="100000"/>
                </a:lnSpc>
                <a:spcBef>
                  <a:spcPts val="0"/>
                </a:spcBef>
                <a:spcAft>
                  <a:spcPts val="0"/>
                </a:spcAft>
                <a:buClrTx/>
                <a:buSzTx/>
                <a:buFontTx/>
                <a:buNone/>
                <a:tabLst/>
                <a:defRPr/>
              </a:pPr>
              <a:t>36</a:t>
            </a:fld>
            <a:endParaRPr kumimoji="0" sz="1200" b="0" i="0" u="none" strike="noStrike" kern="0" cap="none" spc="-25" normalizeH="0" baseline="0" noProof="0" dirty="0">
              <a:ln>
                <a:noFill/>
              </a:ln>
              <a:solidFill>
                <a:srgbClr val="053D66"/>
              </a:solidFill>
              <a:effectLst/>
              <a:uLnTx/>
              <a:uFillTx/>
              <a:latin typeface="Franklin Gothic Book"/>
            </a:endParaRPr>
          </a:p>
        </p:txBody>
      </p:sp>
      <p:sp>
        <p:nvSpPr>
          <p:cNvPr id="10" name="TextBox 9">
            <a:extLst>
              <a:ext uri="{FF2B5EF4-FFF2-40B4-BE49-F238E27FC236}">
                <a16:creationId xmlns:a16="http://schemas.microsoft.com/office/drawing/2014/main" id="{BDB388B7-D4EC-D8C0-E7C6-39BC5672973F}"/>
              </a:ext>
            </a:extLst>
          </p:cNvPr>
          <p:cNvSpPr txBox="1"/>
          <p:nvPr/>
        </p:nvSpPr>
        <p:spPr>
          <a:xfrm>
            <a:off x="8160026" y="1446487"/>
            <a:ext cx="3554896" cy="1077218"/>
          </a:xfrm>
          <a:prstGeom prst="rect">
            <a:avLst/>
          </a:prstGeom>
          <a:noFill/>
        </p:spPr>
        <p:txBody>
          <a:bodyPr wrap="square" rtlCol="0">
            <a:spAutoFit/>
          </a:bodyPr>
          <a:lstStyle/>
          <a:p>
            <a:r>
              <a:rPr lang="en-US" sz="3200" dirty="0">
                <a:latin typeface="Century Gothic" panose="020B0502020202020204" pitchFamily="34" charset="0"/>
              </a:rPr>
              <a:t>Mark your calendars NOW!</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C8BE91F-B75D-65DA-59F6-23F014987E55}"/>
              </a:ext>
            </a:extLst>
          </p:cNvPr>
          <p:cNvSpPr>
            <a:spLocks noGrp="1"/>
          </p:cNvSpPr>
          <p:nvPr>
            <p:ph type="title"/>
          </p:nvPr>
        </p:nvSpPr>
        <p:spPr>
          <a:xfrm>
            <a:off x="228600" y="283464"/>
            <a:ext cx="10452100" cy="677108"/>
          </a:xfrm>
        </p:spPr>
        <p:txBody>
          <a:bodyPr/>
          <a:lstStyle/>
          <a:p>
            <a:r>
              <a:rPr lang="en-US" dirty="0"/>
              <a:t>Federal Changes to Noncitizen Eligibility</a:t>
            </a:r>
          </a:p>
        </p:txBody>
      </p:sp>
      <p:sp>
        <p:nvSpPr>
          <p:cNvPr id="4" name="object 4">
            <a:extLst>
              <a:ext uri="{C183D7F6-B498-43B3-948B-1728B52AA6E4}">
                <adec:decorative xmlns:adec="http://schemas.microsoft.com/office/drawing/2017/decorative" val="1"/>
              </a:ext>
            </a:extLst>
          </p:cNvPr>
          <p:cNvSpPr txBox="1">
            <a:spLocks noGrp="1"/>
          </p:cNvSpPr>
          <p:nvPr>
            <p:ph type="sldNum" sz="quarter" idx="7"/>
          </p:nvPr>
        </p:nvSpPr>
        <p:spPr>
          <a:prstGeom prst="rect">
            <a:avLst/>
          </a:prstGeom>
        </p:spPr>
        <p:txBody>
          <a:bodyPr vert="horz" wrap="square" lIns="0" tIns="0" rIns="0" bIns="0" rtlCol="0">
            <a:spAutoFit/>
          </a:bodyPr>
          <a:lstStyle/>
          <a:p>
            <a:pPr marL="38100" marR="0" lvl="0" indent="0" defTabSz="914400" eaLnBrk="1" fontAlgn="auto" latinLnBrk="0" hangingPunct="1">
              <a:lnSpc>
                <a:spcPct val="100000"/>
              </a:lnSpc>
              <a:spcBef>
                <a:spcPts val="0"/>
              </a:spcBef>
              <a:spcAft>
                <a:spcPts val="0"/>
              </a:spcAft>
              <a:buClrTx/>
              <a:buSzTx/>
              <a:buFontTx/>
              <a:buNone/>
              <a:tabLst/>
              <a:defRPr/>
            </a:pPr>
            <a:fld id="{81D60167-4931-47E6-BA6A-407CBD079E47}" type="slidenum">
              <a:rPr kumimoji="0" sz="1200" b="0" i="0" u="none" strike="noStrike" kern="0" cap="none" spc="-25" normalizeH="0" baseline="0" noProof="0" dirty="0">
                <a:ln>
                  <a:noFill/>
                </a:ln>
                <a:solidFill>
                  <a:srgbClr val="053D66"/>
                </a:solidFill>
                <a:effectLst/>
                <a:uLnTx/>
                <a:uFillTx/>
                <a:latin typeface="Franklin Gothic Book"/>
              </a:rPr>
              <a:pPr marL="38100" marR="0" lvl="0" indent="0" defTabSz="914400" eaLnBrk="1" fontAlgn="auto" latinLnBrk="0" hangingPunct="1">
                <a:lnSpc>
                  <a:spcPct val="100000"/>
                </a:lnSpc>
                <a:spcBef>
                  <a:spcPts val="0"/>
                </a:spcBef>
                <a:spcAft>
                  <a:spcPts val="0"/>
                </a:spcAft>
                <a:buClrTx/>
                <a:buSzTx/>
                <a:buFontTx/>
                <a:buNone/>
                <a:tabLst/>
                <a:defRPr/>
              </a:pPr>
              <a:t>37</a:t>
            </a:fld>
            <a:endParaRPr kumimoji="0" sz="1200" b="0" i="0" u="none" strike="noStrike" kern="0" cap="none" spc="-25" normalizeH="0" baseline="0" noProof="0" dirty="0">
              <a:ln>
                <a:noFill/>
              </a:ln>
              <a:solidFill>
                <a:srgbClr val="053D66"/>
              </a:solidFill>
              <a:effectLst/>
              <a:uLnTx/>
              <a:uFillTx/>
              <a:latin typeface="Franklin Gothic Book"/>
            </a:endParaRPr>
          </a:p>
        </p:txBody>
      </p:sp>
      <p:sp>
        <p:nvSpPr>
          <p:cNvPr id="7" name="TextBox 6">
            <a:extLst>
              <a:ext uri="{FF2B5EF4-FFF2-40B4-BE49-F238E27FC236}">
                <a16:creationId xmlns:a16="http://schemas.microsoft.com/office/drawing/2014/main" id="{6BBE50A7-63EE-A22A-265B-034844355487}"/>
              </a:ext>
            </a:extLst>
          </p:cNvPr>
          <p:cNvSpPr txBox="1"/>
          <p:nvPr/>
        </p:nvSpPr>
        <p:spPr>
          <a:xfrm>
            <a:off x="506896" y="1321904"/>
            <a:ext cx="11052313" cy="4708981"/>
          </a:xfrm>
          <a:prstGeom prst="rect">
            <a:avLst/>
          </a:prstGeom>
          <a:noFill/>
        </p:spPr>
        <p:txBody>
          <a:bodyPr wrap="square" rtlCol="0">
            <a:spAutoFit/>
          </a:bodyPr>
          <a:lstStyle/>
          <a:p>
            <a:pPr marL="342900" indent="-342900">
              <a:spcAft>
                <a:spcPts val="1200"/>
              </a:spcAft>
              <a:buClr>
                <a:schemeClr val="accent1">
                  <a:lumMod val="75000"/>
                </a:schemeClr>
              </a:buClr>
              <a:buFont typeface="Arial" panose="020B0604020202020204" pitchFamily="34" charset="0"/>
              <a:buChar char="•"/>
            </a:pPr>
            <a:r>
              <a:rPr lang="en-US" b="0" dirty="0">
                <a:solidFill>
                  <a:schemeClr val="tx1"/>
                </a:solidFill>
                <a:latin typeface="Franklin Gothic Book" panose="020B0503020102020204" pitchFamily="34" charset="0"/>
              </a:rPr>
              <a:t>Effective January 1, 2027, only certain noncitizens will be eligible for federal APTC (and ConnectorCare)</a:t>
            </a:r>
          </a:p>
          <a:p>
            <a:pPr marL="342900" indent="-342900">
              <a:spcAft>
                <a:spcPts val="1200"/>
              </a:spcAft>
              <a:buClr>
                <a:schemeClr val="accent1">
                  <a:lumMod val="75000"/>
                </a:schemeClr>
              </a:buClr>
              <a:buFont typeface="Arial" panose="020B0604020202020204" pitchFamily="34" charset="0"/>
              <a:buChar char="•"/>
            </a:pPr>
            <a:r>
              <a:rPr lang="en-US" b="0" dirty="0">
                <a:solidFill>
                  <a:schemeClr val="tx1"/>
                </a:solidFill>
                <a:latin typeface="Franklin Gothic Book" panose="020B0503020102020204" pitchFamily="34" charset="0"/>
              </a:rPr>
              <a:t>To be eligible as a noncitizen, they must have one of these statuses:</a:t>
            </a:r>
          </a:p>
          <a:p>
            <a:pPr marL="800100" lvl="1" indent="-342900">
              <a:spcAft>
                <a:spcPts val="1200"/>
              </a:spcAft>
              <a:buClr>
                <a:schemeClr val="accent1">
                  <a:lumMod val="75000"/>
                </a:schemeClr>
              </a:buClr>
              <a:buFont typeface="Arial" panose="020B0604020202020204" pitchFamily="34" charset="0"/>
              <a:buChar char="•"/>
            </a:pPr>
            <a:r>
              <a:rPr lang="en-US" b="0" dirty="0">
                <a:solidFill>
                  <a:schemeClr val="tx1"/>
                </a:solidFill>
                <a:latin typeface="Franklin Gothic Book" panose="020B0503020102020204" pitchFamily="34" charset="0"/>
              </a:rPr>
              <a:t>Lawful Permanent Resident (LPR) – i.e., green card holder</a:t>
            </a:r>
          </a:p>
          <a:p>
            <a:pPr marL="800100" lvl="1" indent="-342900">
              <a:spcAft>
                <a:spcPts val="1200"/>
              </a:spcAft>
              <a:buClr>
                <a:schemeClr val="accent1">
                  <a:lumMod val="75000"/>
                </a:schemeClr>
              </a:buClr>
              <a:buFont typeface="Arial" panose="020B0604020202020204" pitchFamily="34" charset="0"/>
              <a:buChar char="•"/>
            </a:pPr>
            <a:r>
              <a:rPr lang="en-US" b="0" dirty="0">
                <a:solidFill>
                  <a:schemeClr val="tx1"/>
                </a:solidFill>
                <a:latin typeface="Franklin Gothic Book" panose="020B0503020102020204" pitchFamily="34" charset="0"/>
              </a:rPr>
              <a:t>Cuban and Haitian Entrant (CHE)</a:t>
            </a:r>
          </a:p>
          <a:p>
            <a:pPr marL="800100" lvl="1" indent="-342900">
              <a:spcAft>
                <a:spcPts val="1200"/>
              </a:spcAft>
              <a:buClr>
                <a:schemeClr val="accent1">
                  <a:lumMod val="75000"/>
                </a:schemeClr>
              </a:buClr>
              <a:buFont typeface="Arial" panose="020B0604020202020204" pitchFamily="34" charset="0"/>
              <a:buChar char="•"/>
            </a:pPr>
            <a:r>
              <a:rPr lang="en-US" b="0" dirty="0">
                <a:solidFill>
                  <a:schemeClr val="tx1"/>
                </a:solidFill>
                <a:latin typeface="Franklin Gothic Book" panose="020B0503020102020204" pitchFamily="34" charset="0"/>
              </a:rPr>
              <a:t>Compact of Free Association (COFA) migrant</a:t>
            </a:r>
          </a:p>
          <a:p>
            <a:pPr marL="0" lvl="1">
              <a:spcAft>
                <a:spcPts val="1200"/>
              </a:spcAft>
            </a:pPr>
            <a:r>
              <a:rPr lang="en-US" b="0" i="1" dirty="0">
                <a:solidFill>
                  <a:schemeClr val="accent1">
                    <a:lumMod val="75000"/>
                  </a:schemeClr>
                </a:solidFill>
                <a:latin typeface="Franklin Gothic Book" panose="020B0503020102020204" pitchFamily="34" charset="0"/>
              </a:rPr>
              <a:t>Based on current eligibility, approximately 35,000 members will no longer qualify for APTC under new federal rules. These individuals still qualify to enroll in coverage through the Health Connector without financial help.</a:t>
            </a:r>
          </a:p>
          <a:p>
            <a:pPr lvl="1">
              <a:spcAft>
                <a:spcPts val="1200"/>
              </a:spcAft>
            </a:pPr>
            <a:endParaRPr lang="en-US" b="0" dirty="0">
              <a:solidFill>
                <a:schemeClr val="tx1"/>
              </a:solidFill>
              <a:latin typeface="Franklin Gothic Book" panose="020B0503020102020204"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4C9A9A4-2F66-A951-F47B-670F1CA45B2F}"/>
              </a:ext>
            </a:extLst>
          </p:cNvPr>
          <p:cNvSpPr>
            <a:spLocks noGrp="1"/>
          </p:cNvSpPr>
          <p:nvPr>
            <p:ph type="title"/>
          </p:nvPr>
        </p:nvSpPr>
        <p:spPr>
          <a:xfrm>
            <a:off x="228600" y="283464"/>
            <a:ext cx="10452100" cy="677108"/>
          </a:xfrm>
        </p:spPr>
        <p:txBody>
          <a:bodyPr/>
          <a:lstStyle/>
          <a:p>
            <a:r>
              <a:rPr lang="en-US" dirty="0"/>
              <a:t>Changes to APTC Repayment for 2026</a:t>
            </a:r>
          </a:p>
        </p:txBody>
      </p:sp>
      <p:sp>
        <p:nvSpPr>
          <p:cNvPr id="9" name="TextBox 8">
            <a:extLst>
              <a:ext uri="{FF2B5EF4-FFF2-40B4-BE49-F238E27FC236}">
                <a16:creationId xmlns:a16="http://schemas.microsoft.com/office/drawing/2014/main" id="{06F6CEDD-9F4A-547C-91DA-705B1B43BE9A}"/>
              </a:ext>
            </a:extLst>
          </p:cNvPr>
          <p:cNvSpPr txBox="1"/>
          <p:nvPr/>
        </p:nvSpPr>
        <p:spPr>
          <a:xfrm>
            <a:off x="571500" y="1362075"/>
            <a:ext cx="10706100" cy="3877985"/>
          </a:xfrm>
          <a:prstGeom prst="rect">
            <a:avLst/>
          </a:prstGeom>
          <a:noFill/>
        </p:spPr>
        <p:txBody>
          <a:bodyPr wrap="square" rtlCol="0">
            <a:spAutoFit/>
          </a:bodyPr>
          <a:lstStyle/>
          <a:p>
            <a:pPr>
              <a:spcAft>
                <a:spcPts val="1200"/>
              </a:spcAft>
            </a:pPr>
            <a:r>
              <a:rPr lang="en-US" b="0" dirty="0">
                <a:solidFill>
                  <a:schemeClr val="accent1">
                    <a:lumMod val="75000"/>
                  </a:schemeClr>
                </a:solidFill>
                <a:latin typeface="Franklin Gothic Book" panose="020B0503020102020204" pitchFamily="34" charset="0"/>
              </a:rPr>
              <a:t>Federal law has eliminated the caps on repayment for plan year 2026.</a:t>
            </a:r>
          </a:p>
          <a:p>
            <a:pPr marL="342900" indent="-342900">
              <a:spcAft>
                <a:spcPts val="1200"/>
              </a:spcAft>
              <a:buClr>
                <a:schemeClr val="accent1">
                  <a:lumMod val="75000"/>
                </a:schemeClr>
              </a:buClr>
              <a:buFont typeface="Arial" panose="020B0604020202020204" pitchFamily="34" charset="0"/>
              <a:buChar char="•"/>
            </a:pPr>
            <a:r>
              <a:rPr lang="en-US" b="0" dirty="0">
                <a:solidFill>
                  <a:schemeClr val="tx1"/>
                </a:solidFill>
                <a:latin typeface="Franklin Gothic Book" panose="020B0503020102020204" pitchFamily="34" charset="0"/>
              </a:rPr>
              <a:t>Before, if someone received more advance premium tax credit (APTC) than they were eligible for, there was a limit on how much they had to pay back.</a:t>
            </a:r>
          </a:p>
          <a:p>
            <a:pPr marL="342900" indent="-342900">
              <a:spcAft>
                <a:spcPts val="1200"/>
              </a:spcAft>
              <a:buClr>
                <a:schemeClr val="accent1">
                  <a:lumMod val="75000"/>
                </a:schemeClr>
              </a:buClr>
              <a:buFont typeface="Arial" panose="020B0604020202020204" pitchFamily="34" charset="0"/>
              <a:buChar char="•"/>
            </a:pPr>
            <a:r>
              <a:rPr lang="en-US" b="0" dirty="0">
                <a:solidFill>
                  <a:schemeClr val="tx1"/>
                </a:solidFill>
                <a:latin typeface="Franklin Gothic Book" panose="020B0503020102020204" pitchFamily="34" charset="0"/>
              </a:rPr>
              <a:t>Those who receive APTC during calendar year 2026 may need to pay back more APTC when filing their 2026 taxes next year, (if they receive more APTC than they are eligible for by the end of the year).</a:t>
            </a:r>
          </a:p>
          <a:p>
            <a:pPr marL="342900" indent="-342900">
              <a:spcAft>
                <a:spcPts val="1200"/>
              </a:spcAft>
              <a:buClr>
                <a:schemeClr val="accent1">
                  <a:lumMod val="75000"/>
                </a:schemeClr>
              </a:buClr>
              <a:buFont typeface="Arial" panose="020B0604020202020204" pitchFamily="34" charset="0"/>
              <a:buChar char="•"/>
            </a:pPr>
            <a:r>
              <a:rPr lang="en-US" b="0" dirty="0">
                <a:solidFill>
                  <a:schemeClr val="tx1"/>
                </a:solidFill>
                <a:latin typeface="Franklin Gothic Book" panose="020B0503020102020204" pitchFamily="34" charset="0"/>
              </a:rPr>
              <a:t>Now more than ever, it is important for those members with fluctuating incomes to be educated on this change and to understand how to adjust the APTC amount in their application if circumstances change.</a:t>
            </a:r>
          </a:p>
        </p:txBody>
      </p:sp>
      <p:sp>
        <p:nvSpPr>
          <p:cNvPr id="7" name="Slide Number Placeholder 6">
            <a:extLst>
              <a:ext uri="{FF2B5EF4-FFF2-40B4-BE49-F238E27FC236}">
                <a16:creationId xmlns:a16="http://schemas.microsoft.com/office/drawing/2014/main" id="{334EF00F-CCE2-5201-8BDE-EFCE884F0255}"/>
              </a:ext>
              <a:ext uri="{C183D7F6-B498-43B3-948B-1728B52AA6E4}">
                <adec:decorative xmlns:adec="http://schemas.microsoft.com/office/drawing/2017/decorative" val="1"/>
              </a:ext>
            </a:extLst>
          </p:cNvPr>
          <p:cNvSpPr>
            <a:spLocks noGrp="1"/>
          </p:cNvSpPr>
          <p:nvPr>
            <p:ph type="sldNum" sz="quarter" idx="7"/>
          </p:nvPr>
        </p:nvSpPr>
        <p:spPr>
          <a:xfrm>
            <a:off x="11031283" y="6423088"/>
            <a:ext cx="481965" cy="213466"/>
          </a:xfrm>
        </p:spPr>
        <p:txBody>
          <a:bodyPr/>
          <a:lstStyle/>
          <a:p>
            <a:pPr marL="123189">
              <a:lnSpc>
                <a:spcPct val="100000"/>
              </a:lnSpc>
            </a:pPr>
            <a:fld id="{81D60167-4931-47E6-BA6A-407CBD079E47}" type="slidenum">
              <a:rPr lang="en-US" spc="-50" smtClean="0"/>
              <a:t>38</a:t>
            </a:fld>
            <a:endParaRPr lang="en-US" spc="-50" dirty="0"/>
          </a:p>
        </p:txBody>
      </p:sp>
      <p:sp>
        <p:nvSpPr>
          <p:cNvPr id="10" name="TextBox 9">
            <a:extLst>
              <a:ext uri="{FF2B5EF4-FFF2-40B4-BE49-F238E27FC236}">
                <a16:creationId xmlns:a16="http://schemas.microsoft.com/office/drawing/2014/main" id="{6AF25A5A-1BC0-76E3-A2BE-AB37FDDB7319}"/>
              </a:ext>
            </a:extLst>
          </p:cNvPr>
          <p:cNvSpPr txBox="1"/>
          <p:nvPr/>
        </p:nvSpPr>
        <p:spPr>
          <a:xfrm>
            <a:off x="1068826" y="5441508"/>
            <a:ext cx="3295650" cy="400110"/>
          </a:xfrm>
          <a:prstGeom prst="rect">
            <a:avLst/>
          </a:prstGeom>
          <a:noFill/>
        </p:spPr>
        <p:txBody>
          <a:bodyPr wrap="square" rtlCol="0">
            <a:spAutoFit/>
          </a:bodyPr>
          <a:lstStyle/>
          <a:p>
            <a:r>
              <a:rPr lang="en-US" sz="2000" b="0" dirty="0">
                <a:solidFill>
                  <a:schemeClr val="tx1"/>
                </a:solidFill>
                <a:latin typeface="Franklin Gothic Book" panose="020B0503020102020204" pitchFamily="34" charset="0"/>
              </a:rPr>
              <a:t>*See </a:t>
            </a:r>
            <a:r>
              <a:rPr lang="en-US" sz="2000" b="0" dirty="0">
                <a:solidFill>
                  <a:schemeClr val="tx1"/>
                </a:solidFill>
                <a:latin typeface="Franklin Gothic Book" panose="020B0503020102020204" pitchFamily="34" charset="0"/>
                <a:hlinkClick r:id="rId2"/>
              </a:rPr>
              <a:t>Section 71305</a:t>
            </a:r>
            <a:endParaRPr lang="en-US" sz="2000" b="0" dirty="0">
              <a:solidFill>
                <a:schemeClr val="tx1"/>
              </a:solidFill>
              <a:latin typeface="Franklin Gothic Book" panose="020B0503020102020204"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C70AC90-8EBD-8A9F-2D14-E1C861008D2F}"/>
              </a:ext>
            </a:extLst>
          </p:cNvPr>
          <p:cNvSpPr>
            <a:spLocks noGrp="1"/>
          </p:cNvSpPr>
          <p:nvPr>
            <p:ph type="title"/>
          </p:nvPr>
        </p:nvSpPr>
        <p:spPr>
          <a:xfrm>
            <a:off x="228600" y="283464"/>
            <a:ext cx="10452100" cy="677108"/>
          </a:xfrm>
        </p:spPr>
        <p:txBody>
          <a:bodyPr/>
          <a:lstStyle/>
          <a:p>
            <a:r>
              <a:rPr lang="en-US" dirty="0"/>
              <a:t>2025 versus 2026 APTC Repayment Caps</a:t>
            </a:r>
          </a:p>
        </p:txBody>
      </p:sp>
      <p:graphicFrame>
        <p:nvGraphicFramePr>
          <p:cNvPr id="11" name="Table 10">
            <a:extLst>
              <a:ext uri="{FF2B5EF4-FFF2-40B4-BE49-F238E27FC236}">
                <a16:creationId xmlns:a16="http://schemas.microsoft.com/office/drawing/2014/main" id="{049DE0EB-42D5-0E1D-73C9-29ABB95451DF}"/>
              </a:ext>
            </a:extLst>
          </p:cNvPr>
          <p:cNvGraphicFramePr>
            <a:graphicFrameLocks noGrp="1"/>
          </p:cNvGraphicFramePr>
          <p:nvPr>
            <p:extLst>
              <p:ext uri="{D42A27DB-BD31-4B8C-83A1-F6EECF244321}">
                <p14:modId xmlns:p14="http://schemas.microsoft.com/office/powerpoint/2010/main" val="2873003650"/>
              </p:ext>
            </p:extLst>
          </p:nvPr>
        </p:nvGraphicFramePr>
        <p:xfrm>
          <a:off x="1379607" y="1263789"/>
          <a:ext cx="8873985" cy="3433719"/>
        </p:xfrm>
        <a:graphic>
          <a:graphicData uri="http://schemas.openxmlformats.org/drawingml/2006/table">
            <a:tbl>
              <a:tblPr firstRow="1" bandRow="1">
                <a:tableStyleId>{F5AB1C69-6EDB-4FF4-983F-18BD219EF322}</a:tableStyleId>
              </a:tblPr>
              <a:tblGrid>
                <a:gridCol w="3810718">
                  <a:extLst>
                    <a:ext uri="{9D8B030D-6E8A-4147-A177-3AD203B41FA5}">
                      <a16:colId xmlns:a16="http://schemas.microsoft.com/office/drawing/2014/main" val="3891356403"/>
                    </a:ext>
                  </a:extLst>
                </a:gridCol>
                <a:gridCol w="2479777">
                  <a:extLst>
                    <a:ext uri="{9D8B030D-6E8A-4147-A177-3AD203B41FA5}">
                      <a16:colId xmlns:a16="http://schemas.microsoft.com/office/drawing/2014/main" val="837309104"/>
                    </a:ext>
                  </a:extLst>
                </a:gridCol>
                <a:gridCol w="2583490">
                  <a:extLst>
                    <a:ext uri="{9D8B030D-6E8A-4147-A177-3AD203B41FA5}">
                      <a16:colId xmlns:a16="http://schemas.microsoft.com/office/drawing/2014/main" val="422029663"/>
                    </a:ext>
                  </a:extLst>
                </a:gridCol>
              </a:tblGrid>
              <a:tr h="752148">
                <a:tc>
                  <a:txBody>
                    <a:bodyPr/>
                    <a:lstStyle/>
                    <a:p>
                      <a:pPr algn="ctr"/>
                      <a:r>
                        <a:rPr lang="en-US" sz="1800" dirty="0">
                          <a:latin typeface="Franklin Gothic Book" panose="020B0503020102020204" pitchFamily="34" charset="0"/>
                        </a:rPr>
                        <a:t>Household Income as % Federal Poverty Level (FPL)</a:t>
                      </a:r>
                    </a:p>
                  </a:txBody>
                  <a:tcPr anchor="ctr">
                    <a:solidFill>
                      <a:srgbClr val="487C0E"/>
                    </a:solidFill>
                  </a:tcPr>
                </a:tc>
                <a:tc>
                  <a:txBody>
                    <a:bodyPr/>
                    <a:lstStyle/>
                    <a:p>
                      <a:pPr algn="ctr"/>
                      <a:r>
                        <a:rPr lang="en-US" sz="1800" dirty="0">
                          <a:latin typeface="Franklin Gothic Book" panose="020B0503020102020204" pitchFamily="34" charset="0"/>
                        </a:rPr>
                        <a:t>2025 Coverage Repayment Caps</a:t>
                      </a:r>
                    </a:p>
                  </a:txBody>
                  <a:tcPr anchor="ctr">
                    <a:solidFill>
                      <a:srgbClr val="487C0E"/>
                    </a:solidFill>
                  </a:tcPr>
                </a:tc>
                <a:tc>
                  <a:txBody>
                    <a:bodyPr/>
                    <a:lstStyle/>
                    <a:p>
                      <a:pPr algn="ctr">
                        <a:tabLst>
                          <a:tab pos="2568575" algn="l"/>
                        </a:tabLst>
                      </a:pPr>
                      <a:r>
                        <a:rPr lang="en-US" sz="1800" dirty="0">
                          <a:latin typeface="Franklin Gothic Book" panose="020B0503020102020204" pitchFamily="34" charset="0"/>
                        </a:rPr>
                        <a:t>2026 Coverage Repayment Caps</a:t>
                      </a:r>
                    </a:p>
                  </a:txBody>
                  <a:tcPr anchor="ctr">
                    <a:solidFill>
                      <a:srgbClr val="487C0E"/>
                    </a:solidFill>
                  </a:tcPr>
                </a:tc>
                <a:extLst>
                  <a:ext uri="{0D108BD9-81ED-4DB2-BD59-A6C34878D82A}">
                    <a16:rowId xmlns:a16="http://schemas.microsoft.com/office/drawing/2014/main" val="3381900690"/>
                  </a:ext>
                </a:extLst>
              </a:tr>
              <a:tr h="752148">
                <a:tc>
                  <a:txBody>
                    <a:bodyPr/>
                    <a:lstStyle/>
                    <a:p>
                      <a:r>
                        <a:rPr lang="en-US" sz="1800" dirty="0">
                          <a:latin typeface="Franklin Gothic Book" panose="020B0503020102020204" pitchFamily="34" charset="0"/>
                        </a:rPr>
                        <a:t>Less than 200% FPL</a:t>
                      </a:r>
                    </a:p>
                  </a:txBody>
                  <a:tcPr anchor="ctr">
                    <a:solidFill>
                      <a:srgbClr val="D0D7CC"/>
                    </a:solidFill>
                  </a:tcPr>
                </a:tc>
                <a:tc>
                  <a:txBody>
                    <a:bodyPr/>
                    <a:lstStyle/>
                    <a:p>
                      <a:pPr algn="ctr"/>
                      <a:r>
                        <a:rPr lang="en-US" sz="1800" dirty="0">
                          <a:latin typeface="Franklin Gothic Book" panose="020B0503020102020204" pitchFamily="34" charset="0"/>
                        </a:rPr>
                        <a:t>Single: $375</a:t>
                      </a:r>
                    </a:p>
                    <a:p>
                      <a:pPr algn="ctr"/>
                      <a:r>
                        <a:rPr lang="en-US" sz="1800" dirty="0">
                          <a:latin typeface="Franklin Gothic Book" panose="020B0503020102020204" pitchFamily="34" charset="0"/>
                        </a:rPr>
                        <a:t>Other: $750</a:t>
                      </a:r>
                    </a:p>
                  </a:txBody>
                  <a:tcPr anchor="ctr">
                    <a:solidFill>
                      <a:srgbClr val="D0D7CC"/>
                    </a:solidFill>
                  </a:tcPr>
                </a:tc>
                <a:tc>
                  <a:txBody>
                    <a:bodyPr/>
                    <a:lstStyle/>
                    <a:p>
                      <a:pPr algn="ctr"/>
                      <a:r>
                        <a:rPr lang="en-US" sz="1800" dirty="0">
                          <a:latin typeface="Franklin Gothic Book" panose="020B0503020102020204" pitchFamily="34" charset="0"/>
                        </a:rPr>
                        <a:t>No cap*</a:t>
                      </a:r>
                    </a:p>
                  </a:txBody>
                  <a:tcPr anchor="ctr">
                    <a:solidFill>
                      <a:srgbClr val="D0D7CC"/>
                    </a:solidFill>
                  </a:tcPr>
                </a:tc>
                <a:extLst>
                  <a:ext uri="{0D108BD9-81ED-4DB2-BD59-A6C34878D82A}">
                    <a16:rowId xmlns:a16="http://schemas.microsoft.com/office/drawing/2014/main" val="2883808095"/>
                  </a:ext>
                </a:extLst>
              </a:tr>
              <a:tr h="752148">
                <a:tc>
                  <a:txBody>
                    <a:bodyPr/>
                    <a:lstStyle/>
                    <a:p>
                      <a:r>
                        <a:rPr lang="en-US" sz="1800" dirty="0">
                          <a:latin typeface="Franklin Gothic Book" panose="020B0503020102020204" pitchFamily="34" charset="0"/>
                        </a:rPr>
                        <a:t>At least 200 but less than 300% FPL</a:t>
                      </a:r>
                    </a:p>
                  </a:txBody>
                  <a:tcPr anchor="ctr">
                    <a:solidFill>
                      <a:srgbClr val="E9ECE7"/>
                    </a:solidFill>
                  </a:tcPr>
                </a:tc>
                <a:tc>
                  <a:txBody>
                    <a:bodyPr/>
                    <a:lstStyle/>
                    <a:p>
                      <a:pPr algn="ctr"/>
                      <a:r>
                        <a:rPr lang="en-US" sz="1800" dirty="0">
                          <a:latin typeface="Franklin Gothic Book" panose="020B0503020102020204" pitchFamily="34" charset="0"/>
                        </a:rPr>
                        <a:t>Single: $975</a:t>
                      </a:r>
                    </a:p>
                    <a:p>
                      <a:pPr algn="ctr"/>
                      <a:r>
                        <a:rPr lang="en-US" sz="1800" dirty="0">
                          <a:latin typeface="Franklin Gothic Book" panose="020B0503020102020204" pitchFamily="34" charset="0"/>
                        </a:rPr>
                        <a:t>Other: $1,950</a:t>
                      </a:r>
                    </a:p>
                  </a:txBody>
                  <a:tcPr anchor="ctr">
                    <a:solidFill>
                      <a:srgbClr val="E9ECE7"/>
                    </a:solidFill>
                  </a:tcPr>
                </a:tc>
                <a:tc>
                  <a:txBody>
                    <a:bodyPr/>
                    <a:lstStyle/>
                    <a:p>
                      <a:pPr algn="ctr"/>
                      <a:r>
                        <a:rPr lang="en-US" sz="1800" dirty="0">
                          <a:latin typeface="Franklin Gothic Book" panose="020B0503020102020204" pitchFamily="34" charset="0"/>
                        </a:rPr>
                        <a:t>No cap</a:t>
                      </a:r>
                    </a:p>
                  </a:txBody>
                  <a:tcPr anchor="ctr">
                    <a:solidFill>
                      <a:srgbClr val="E9ECE7"/>
                    </a:solidFill>
                  </a:tcPr>
                </a:tc>
                <a:extLst>
                  <a:ext uri="{0D108BD9-81ED-4DB2-BD59-A6C34878D82A}">
                    <a16:rowId xmlns:a16="http://schemas.microsoft.com/office/drawing/2014/main" val="3079750217"/>
                  </a:ext>
                </a:extLst>
              </a:tr>
              <a:tr h="752148">
                <a:tc>
                  <a:txBody>
                    <a:bodyPr/>
                    <a:lstStyle/>
                    <a:p>
                      <a:r>
                        <a:rPr lang="en-US" sz="1800" dirty="0">
                          <a:latin typeface="Franklin Gothic Book" panose="020B0503020102020204" pitchFamily="34" charset="0"/>
                        </a:rPr>
                        <a:t>At least 300 but less than 400% FPL</a:t>
                      </a:r>
                    </a:p>
                  </a:txBody>
                  <a:tcPr anchor="ctr">
                    <a:solidFill>
                      <a:srgbClr val="D0D7CC"/>
                    </a:solidFill>
                  </a:tcPr>
                </a:tc>
                <a:tc>
                  <a:txBody>
                    <a:bodyPr/>
                    <a:lstStyle/>
                    <a:p>
                      <a:pPr algn="ctr"/>
                      <a:r>
                        <a:rPr lang="en-US" sz="1800" dirty="0">
                          <a:latin typeface="Franklin Gothic Book" panose="020B0503020102020204" pitchFamily="34" charset="0"/>
                        </a:rPr>
                        <a:t>Single: $1,625</a:t>
                      </a:r>
                    </a:p>
                    <a:p>
                      <a:pPr algn="ctr"/>
                      <a:r>
                        <a:rPr lang="en-US" sz="1800" dirty="0">
                          <a:latin typeface="Franklin Gothic Book" panose="020B0503020102020204" pitchFamily="34" charset="0"/>
                        </a:rPr>
                        <a:t>Other: $3,250</a:t>
                      </a:r>
                    </a:p>
                  </a:txBody>
                  <a:tcPr anchor="ctr">
                    <a:solidFill>
                      <a:srgbClr val="D0D7CC"/>
                    </a:solidFill>
                  </a:tcPr>
                </a:tc>
                <a:tc>
                  <a:txBody>
                    <a:bodyPr/>
                    <a:lstStyle/>
                    <a:p>
                      <a:pPr algn="ctr"/>
                      <a:r>
                        <a:rPr lang="en-US" sz="1800" dirty="0">
                          <a:latin typeface="Franklin Gothic Book" panose="020B0503020102020204" pitchFamily="34" charset="0"/>
                        </a:rPr>
                        <a:t>No cap</a:t>
                      </a:r>
                    </a:p>
                  </a:txBody>
                  <a:tcPr anchor="ctr">
                    <a:solidFill>
                      <a:srgbClr val="D0D7CC"/>
                    </a:solidFill>
                  </a:tcPr>
                </a:tc>
                <a:extLst>
                  <a:ext uri="{0D108BD9-81ED-4DB2-BD59-A6C34878D82A}">
                    <a16:rowId xmlns:a16="http://schemas.microsoft.com/office/drawing/2014/main" val="2420024136"/>
                  </a:ext>
                </a:extLst>
              </a:tr>
              <a:tr h="425127">
                <a:tc>
                  <a:txBody>
                    <a:bodyPr/>
                    <a:lstStyle/>
                    <a:p>
                      <a:r>
                        <a:rPr lang="en-US" sz="1800" dirty="0">
                          <a:latin typeface="Franklin Gothic Book" panose="020B0503020102020204" pitchFamily="34" charset="0"/>
                        </a:rPr>
                        <a:t>400% FPL or more</a:t>
                      </a:r>
                    </a:p>
                  </a:txBody>
                  <a:tcPr anchor="ctr">
                    <a:solidFill>
                      <a:srgbClr val="E9ECE7"/>
                    </a:solidFill>
                  </a:tcPr>
                </a:tc>
                <a:tc>
                  <a:txBody>
                    <a:bodyPr/>
                    <a:lstStyle/>
                    <a:p>
                      <a:pPr algn="ctr"/>
                      <a:r>
                        <a:rPr lang="en-US" sz="1800" dirty="0">
                          <a:latin typeface="Franklin Gothic Book" panose="020B0503020102020204" pitchFamily="34" charset="0"/>
                        </a:rPr>
                        <a:t>No cap</a:t>
                      </a:r>
                    </a:p>
                  </a:txBody>
                  <a:tcPr anchor="ctr">
                    <a:solidFill>
                      <a:srgbClr val="E9ECE7"/>
                    </a:solidFill>
                  </a:tcPr>
                </a:tc>
                <a:tc>
                  <a:txBody>
                    <a:bodyPr/>
                    <a:lstStyle/>
                    <a:p>
                      <a:pPr algn="ctr"/>
                      <a:r>
                        <a:rPr lang="en-US" sz="1800" dirty="0">
                          <a:latin typeface="Franklin Gothic Book" panose="020B0503020102020204" pitchFamily="34" charset="0"/>
                        </a:rPr>
                        <a:t>No cap</a:t>
                      </a:r>
                    </a:p>
                  </a:txBody>
                  <a:tcPr anchor="ctr">
                    <a:solidFill>
                      <a:srgbClr val="E9ECE7"/>
                    </a:solidFill>
                  </a:tcPr>
                </a:tc>
                <a:extLst>
                  <a:ext uri="{0D108BD9-81ED-4DB2-BD59-A6C34878D82A}">
                    <a16:rowId xmlns:a16="http://schemas.microsoft.com/office/drawing/2014/main" val="1965449531"/>
                  </a:ext>
                </a:extLst>
              </a:tr>
            </a:tbl>
          </a:graphicData>
        </a:graphic>
      </p:graphicFrame>
      <p:sp>
        <p:nvSpPr>
          <p:cNvPr id="9" name="TextBox 8">
            <a:extLst>
              <a:ext uri="{FF2B5EF4-FFF2-40B4-BE49-F238E27FC236}">
                <a16:creationId xmlns:a16="http://schemas.microsoft.com/office/drawing/2014/main" id="{795970CA-357A-374E-1C39-AF0DCD6A4B50}"/>
              </a:ext>
            </a:extLst>
          </p:cNvPr>
          <p:cNvSpPr txBox="1"/>
          <p:nvPr/>
        </p:nvSpPr>
        <p:spPr>
          <a:xfrm>
            <a:off x="590550" y="4886325"/>
            <a:ext cx="10452100" cy="707886"/>
          </a:xfrm>
          <a:prstGeom prst="rect">
            <a:avLst/>
          </a:prstGeom>
          <a:noFill/>
        </p:spPr>
        <p:txBody>
          <a:bodyPr wrap="square" rtlCol="0">
            <a:spAutoFit/>
          </a:bodyPr>
          <a:lstStyle/>
          <a:p>
            <a:pPr marL="511175"/>
            <a:r>
              <a:rPr lang="en-US" sz="2000" b="0" dirty="0">
                <a:solidFill>
                  <a:schemeClr val="tx1"/>
                </a:solidFill>
                <a:latin typeface="Franklin Gothic Book" panose="020B0503020102020204" pitchFamily="34" charset="0"/>
              </a:rPr>
              <a:t>*Note: IRS rules still allow for APTC if the taxpayer estimated their income as being greater than 100% FPL in good faith, but their actual income for the year fell below 100% FPL.</a:t>
            </a:r>
          </a:p>
        </p:txBody>
      </p:sp>
      <p:sp>
        <p:nvSpPr>
          <p:cNvPr id="10" name="TextBox 9">
            <a:extLst>
              <a:ext uri="{FF2B5EF4-FFF2-40B4-BE49-F238E27FC236}">
                <a16:creationId xmlns:a16="http://schemas.microsoft.com/office/drawing/2014/main" id="{09285610-E5A6-FB70-D3F4-6AED9C8A1B50}"/>
              </a:ext>
            </a:extLst>
          </p:cNvPr>
          <p:cNvSpPr txBox="1"/>
          <p:nvPr/>
        </p:nvSpPr>
        <p:spPr>
          <a:xfrm>
            <a:off x="4210793" y="6341498"/>
            <a:ext cx="4429125" cy="369332"/>
          </a:xfrm>
          <a:prstGeom prst="rect">
            <a:avLst/>
          </a:prstGeom>
          <a:noFill/>
        </p:spPr>
        <p:txBody>
          <a:bodyPr wrap="square" rtlCol="0">
            <a:spAutoFit/>
          </a:bodyPr>
          <a:lstStyle/>
          <a:p>
            <a:r>
              <a:rPr lang="en-US" sz="1800" b="0" dirty="0">
                <a:solidFill>
                  <a:schemeClr val="tx1"/>
                </a:solidFill>
                <a:latin typeface="Franklin Gothic Book" panose="020B0503020102020204" pitchFamily="34" charset="0"/>
              </a:rPr>
              <a:t>Source: </a:t>
            </a:r>
            <a:r>
              <a:rPr lang="en-US" sz="1800" b="0" dirty="0">
                <a:solidFill>
                  <a:schemeClr val="tx1"/>
                </a:solidFill>
                <a:latin typeface="Franklin Gothic Book" panose="020B0503020102020204" pitchFamily="34" charset="0"/>
                <a:hlinkClick r:id="rId2"/>
              </a:rPr>
              <a:t>IRS Rev. Proc. 2024-40, pages 9-10</a:t>
            </a:r>
            <a:endParaRPr lang="en-US" sz="1800" b="0" dirty="0">
              <a:solidFill>
                <a:schemeClr val="tx1"/>
              </a:solidFill>
              <a:latin typeface="Franklin Gothic Book" panose="020B0503020102020204" pitchFamily="34" charset="0"/>
            </a:endParaRPr>
          </a:p>
        </p:txBody>
      </p:sp>
      <p:sp>
        <p:nvSpPr>
          <p:cNvPr id="7" name="Slide Number Placeholder 6">
            <a:extLst>
              <a:ext uri="{FF2B5EF4-FFF2-40B4-BE49-F238E27FC236}">
                <a16:creationId xmlns:a16="http://schemas.microsoft.com/office/drawing/2014/main" id="{73A9A747-D78F-D103-1A73-6D6352687022}"/>
              </a:ext>
              <a:ext uri="{C183D7F6-B498-43B3-948B-1728B52AA6E4}">
                <adec:decorative xmlns:adec="http://schemas.microsoft.com/office/drawing/2017/decorative" val="1"/>
              </a:ext>
            </a:extLst>
          </p:cNvPr>
          <p:cNvSpPr>
            <a:spLocks noGrp="1"/>
          </p:cNvSpPr>
          <p:nvPr>
            <p:ph type="sldNum" sz="quarter" idx="7"/>
          </p:nvPr>
        </p:nvSpPr>
        <p:spPr>
          <a:xfrm>
            <a:off x="11275568" y="6426787"/>
            <a:ext cx="352425" cy="198754"/>
          </a:xfrm>
        </p:spPr>
        <p:txBody>
          <a:bodyPr/>
          <a:lstStyle/>
          <a:p>
            <a:pPr marL="123189">
              <a:lnSpc>
                <a:spcPct val="100000"/>
              </a:lnSpc>
            </a:pPr>
            <a:fld id="{81D60167-4931-47E6-BA6A-407CBD079E47}" type="slidenum">
              <a:rPr lang="en-US" spc="-50" smtClean="0"/>
              <a:t>39</a:t>
            </a:fld>
            <a:endParaRPr lang="en-US" spc="-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33232AA-54BD-6083-8E2C-DD5EEE01C765}"/>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2C7CE017-E4E0-E387-7167-CD5EAF2B0B2B}"/>
              </a:ext>
              <a:ext uri="{C183D7F6-B498-43B3-948B-1728B52AA6E4}">
                <adec:decorative xmlns:adec="http://schemas.microsoft.com/office/drawing/2017/decorative" val="1"/>
              </a:ext>
            </a:extLst>
          </p:cNvPr>
          <p:cNvGrpSpPr/>
          <p:nvPr/>
        </p:nvGrpSpPr>
        <p:grpSpPr>
          <a:xfrm>
            <a:off x="-159026" y="0"/>
            <a:ext cx="12192000" cy="6858000"/>
            <a:chOff x="0" y="0"/>
            <a:chExt cx="12192000" cy="6858000"/>
          </a:xfrm>
        </p:grpSpPr>
        <p:sp>
          <p:nvSpPr>
            <p:cNvPr id="3" name="object 3">
              <a:extLst>
                <a:ext uri="{FF2B5EF4-FFF2-40B4-BE49-F238E27FC236}">
                  <a16:creationId xmlns:a16="http://schemas.microsoft.com/office/drawing/2014/main" id="{E2F2CD8C-C1A9-85D4-43AA-1FC5BC22ECA5}"/>
                </a:ext>
              </a:extLst>
            </p:cNvPr>
            <p:cNvSpPr/>
            <p:nvPr/>
          </p:nvSpPr>
          <p:spPr>
            <a:xfrm>
              <a:off x="0" y="0"/>
              <a:ext cx="10755630" cy="6858000"/>
            </a:xfrm>
            <a:custGeom>
              <a:avLst/>
              <a:gdLst/>
              <a:ahLst/>
              <a:cxnLst/>
              <a:rect l="l" t="t" r="r" b="b"/>
              <a:pathLst>
                <a:path w="10755630" h="6858000">
                  <a:moveTo>
                    <a:pt x="10755122" y="0"/>
                  </a:moveTo>
                  <a:lnTo>
                    <a:pt x="0" y="0"/>
                  </a:lnTo>
                  <a:lnTo>
                    <a:pt x="0" y="6858000"/>
                  </a:lnTo>
                  <a:lnTo>
                    <a:pt x="10755122" y="6858000"/>
                  </a:lnTo>
                  <a:lnTo>
                    <a:pt x="10755122" y="0"/>
                  </a:lnTo>
                  <a:close/>
                </a:path>
              </a:pathLst>
            </a:custGeom>
            <a:solidFill>
              <a:srgbClr val="00639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 name="object 4">
              <a:extLst>
                <a:ext uri="{FF2B5EF4-FFF2-40B4-BE49-F238E27FC236}">
                  <a16:creationId xmlns:a16="http://schemas.microsoft.com/office/drawing/2014/main" id="{AEB1E515-ABD3-FBCB-D780-498C3F68523F}"/>
                </a:ext>
              </a:extLst>
            </p:cNvPr>
            <p:cNvSpPr/>
            <p:nvPr/>
          </p:nvSpPr>
          <p:spPr>
            <a:xfrm>
              <a:off x="10755121" y="0"/>
              <a:ext cx="713740" cy="6858000"/>
            </a:xfrm>
            <a:custGeom>
              <a:avLst/>
              <a:gdLst/>
              <a:ahLst/>
              <a:cxnLst/>
              <a:rect l="l" t="t" r="r" b="b"/>
              <a:pathLst>
                <a:path w="713740" h="6858000">
                  <a:moveTo>
                    <a:pt x="713435" y="0"/>
                  </a:moveTo>
                  <a:lnTo>
                    <a:pt x="0" y="0"/>
                  </a:lnTo>
                  <a:lnTo>
                    <a:pt x="0" y="6858000"/>
                  </a:lnTo>
                  <a:lnTo>
                    <a:pt x="713435" y="6858000"/>
                  </a:lnTo>
                  <a:lnTo>
                    <a:pt x="713435" y="0"/>
                  </a:lnTo>
                  <a:close/>
                </a:path>
              </a:pathLst>
            </a:custGeom>
            <a:solidFill>
              <a:srgbClr val="006392">
                <a:alpha val="74900"/>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a:extLst>
                <a:ext uri="{FF2B5EF4-FFF2-40B4-BE49-F238E27FC236}">
                  <a16:creationId xmlns:a16="http://schemas.microsoft.com/office/drawing/2014/main" id="{3555D0A8-449F-A7B6-7E0C-95BD1EA117B7}"/>
                </a:ext>
              </a:extLst>
            </p:cNvPr>
            <p:cNvSpPr/>
            <p:nvPr/>
          </p:nvSpPr>
          <p:spPr>
            <a:xfrm>
              <a:off x="11468481" y="0"/>
              <a:ext cx="422275" cy="6858000"/>
            </a:xfrm>
            <a:custGeom>
              <a:avLst/>
              <a:gdLst/>
              <a:ahLst/>
              <a:cxnLst/>
              <a:rect l="l" t="t" r="r" b="b"/>
              <a:pathLst>
                <a:path w="422275" h="6858000">
                  <a:moveTo>
                    <a:pt x="422033" y="0"/>
                  </a:moveTo>
                  <a:lnTo>
                    <a:pt x="0" y="0"/>
                  </a:lnTo>
                  <a:lnTo>
                    <a:pt x="0" y="6858000"/>
                  </a:lnTo>
                  <a:lnTo>
                    <a:pt x="422033" y="6858000"/>
                  </a:lnTo>
                  <a:lnTo>
                    <a:pt x="422033" y="0"/>
                  </a:lnTo>
                  <a:close/>
                </a:path>
              </a:pathLst>
            </a:custGeom>
            <a:solidFill>
              <a:srgbClr val="006392">
                <a:alpha val="50195"/>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 name="object 6">
              <a:extLst>
                <a:ext uri="{FF2B5EF4-FFF2-40B4-BE49-F238E27FC236}">
                  <a16:creationId xmlns:a16="http://schemas.microsoft.com/office/drawing/2014/main" id="{45FAA4CB-ABB6-4B3B-DBE1-4C50099A6248}"/>
                </a:ext>
              </a:extLst>
            </p:cNvPr>
            <p:cNvSpPr/>
            <p:nvPr/>
          </p:nvSpPr>
          <p:spPr>
            <a:xfrm>
              <a:off x="11890502" y="0"/>
              <a:ext cx="301625" cy="6858000"/>
            </a:xfrm>
            <a:custGeom>
              <a:avLst/>
              <a:gdLst/>
              <a:ahLst/>
              <a:cxnLst/>
              <a:rect l="l" t="t" r="r" b="b"/>
              <a:pathLst>
                <a:path w="301625" h="6858000">
                  <a:moveTo>
                    <a:pt x="301447" y="0"/>
                  </a:moveTo>
                  <a:lnTo>
                    <a:pt x="0" y="0"/>
                  </a:lnTo>
                  <a:lnTo>
                    <a:pt x="0" y="6858000"/>
                  </a:lnTo>
                  <a:lnTo>
                    <a:pt x="301447" y="6858000"/>
                  </a:lnTo>
                  <a:lnTo>
                    <a:pt x="301447" y="0"/>
                  </a:lnTo>
                  <a:close/>
                </a:path>
              </a:pathLst>
            </a:custGeom>
            <a:solidFill>
              <a:srgbClr val="006392">
                <a:alpha val="25097"/>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7" name="object 7">
              <a:extLst>
                <a:ext uri="{FF2B5EF4-FFF2-40B4-BE49-F238E27FC236}">
                  <a16:creationId xmlns:a16="http://schemas.microsoft.com/office/drawing/2014/main" id="{B7AF238C-5BBD-4F27-3D66-4E7EF8822E54}"/>
                </a:ext>
              </a:extLst>
            </p:cNvPr>
            <p:cNvSpPr/>
            <p:nvPr/>
          </p:nvSpPr>
          <p:spPr>
            <a:xfrm>
              <a:off x="831850" y="864108"/>
              <a:ext cx="1339850" cy="0"/>
            </a:xfrm>
            <a:custGeom>
              <a:avLst/>
              <a:gdLst/>
              <a:ahLst/>
              <a:cxnLst/>
              <a:rect l="l" t="t" r="r" b="b"/>
              <a:pathLst>
                <a:path w="1339850">
                  <a:moveTo>
                    <a:pt x="0" y="0"/>
                  </a:moveTo>
                  <a:lnTo>
                    <a:pt x="1339723" y="0"/>
                  </a:lnTo>
                </a:path>
              </a:pathLst>
            </a:custGeom>
            <a:ln w="3810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a:extLst>
                <a:ext uri="{FF2B5EF4-FFF2-40B4-BE49-F238E27FC236}">
                  <a16:creationId xmlns:a16="http://schemas.microsoft.com/office/drawing/2014/main" id="{17AA8675-52A3-791B-BBCB-00EFCE865B0A}"/>
                </a:ext>
              </a:extLst>
            </p:cNvPr>
            <p:cNvSpPr/>
            <p:nvPr/>
          </p:nvSpPr>
          <p:spPr>
            <a:xfrm>
              <a:off x="1456626" y="5736704"/>
              <a:ext cx="859790" cy="267970"/>
            </a:xfrm>
            <a:custGeom>
              <a:avLst/>
              <a:gdLst/>
              <a:ahLst/>
              <a:cxnLst/>
              <a:rect l="l" t="t" r="r" b="b"/>
              <a:pathLst>
                <a:path w="859789" h="267970">
                  <a:moveTo>
                    <a:pt x="55486" y="1193"/>
                  </a:moveTo>
                  <a:lnTo>
                    <a:pt x="55206" y="876"/>
                  </a:lnTo>
                  <a:lnTo>
                    <a:pt x="44310" y="876"/>
                  </a:lnTo>
                  <a:lnTo>
                    <a:pt x="44030" y="1193"/>
                  </a:lnTo>
                  <a:lnTo>
                    <a:pt x="43713" y="1803"/>
                  </a:lnTo>
                  <a:lnTo>
                    <a:pt x="29552" y="33604"/>
                  </a:lnTo>
                  <a:lnTo>
                    <a:pt x="29235" y="33604"/>
                  </a:lnTo>
                  <a:lnTo>
                    <a:pt x="14478" y="1193"/>
                  </a:lnTo>
                  <a:lnTo>
                    <a:pt x="14147" y="876"/>
                  </a:lnTo>
                  <a:lnTo>
                    <a:pt x="3009" y="876"/>
                  </a:lnTo>
                  <a:lnTo>
                    <a:pt x="2692" y="1193"/>
                  </a:lnTo>
                  <a:lnTo>
                    <a:pt x="2692" y="1803"/>
                  </a:lnTo>
                  <a:lnTo>
                    <a:pt x="2692" y="56718"/>
                  </a:lnTo>
                  <a:lnTo>
                    <a:pt x="3009" y="56997"/>
                  </a:lnTo>
                  <a:lnTo>
                    <a:pt x="13550" y="56997"/>
                  </a:lnTo>
                  <a:lnTo>
                    <a:pt x="13868" y="56718"/>
                  </a:lnTo>
                  <a:lnTo>
                    <a:pt x="13868" y="24320"/>
                  </a:lnTo>
                  <a:lnTo>
                    <a:pt x="14147" y="24320"/>
                  </a:lnTo>
                  <a:lnTo>
                    <a:pt x="25006" y="48920"/>
                  </a:lnTo>
                  <a:lnTo>
                    <a:pt x="25615" y="49199"/>
                  </a:lnTo>
                  <a:lnTo>
                    <a:pt x="32854" y="49199"/>
                  </a:lnTo>
                  <a:lnTo>
                    <a:pt x="33172" y="48920"/>
                  </a:lnTo>
                  <a:lnTo>
                    <a:pt x="44030" y="24320"/>
                  </a:lnTo>
                  <a:lnTo>
                    <a:pt x="44310" y="24320"/>
                  </a:lnTo>
                  <a:lnTo>
                    <a:pt x="44310" y="56718"/>
                  </a:lnTo>
                  <a:lnTo>
                    <a:pt x="44919" y="56997"/>
                  </a:lnTo>
                  <a:lnTo>
                    <a:pt x="55206" y="56997"/>
                  </a:lnTo>
                  <a:lnTo>
                    <a:pt x="55486" y="56718"/>
                  </a:lnTo>
                  <a:lnTo>
                    <a:pt x="55486" y="1193"/>
                  </a:lnTo>
                  <a:close/>
                </a:path>
                <a:path w="859789" h="267970">
                  <a:moveTo>
                    <a:pt x="130289" y="56121"/>
                  </a:moveTo>
                  <a:lnTo>
                    <a:pt x="126771" y="46202"/>
                  </a:lnTo>
                  <a:lnTo>
                    <a:pt x="123139" y="36004"/>
                  </a:lnTo>
                  <a:lnTo>
                    <a:pt x="116103" y="16205"/>
                  </a:lnTo>
                  <a:lnTo>
                    <a:pt x="110985" y="1803"/>
                  </a:lnTo>
                  <a:lnTo>
                    <a:pt x="110985" y="36004"/>
                  </a:lnTo>
                  <a:lnTo>
                    <a:pt x="98044" y="36004"/>
                  </a:lnTo>
                  <a:lnTo>
                    <a:pt x="104355" y="16205"/>
                  </a:lnTo>
                  <a:lnTo>
                    <a:pt x="104673" y="16205"/>
                  </a:lnTo>
                  <a:lnTo>
                    <a:pt x="110985" y="36004"/>
                  </a:lnTo>
                  <a:lnTo>
                    <a:pt x="110985" y="1803"/>
                  </a:lnTo>
                  <a:lnTo>
                    <a:pt x="110985" y="1193"/>
                  </a:lnTo>
                  <a:lnTo>
                    <a:pt x="110388" y="876"/>
                  </a:lnTo>
                  <a:lnTo>
                    <a:pt x="98920" y="876"/>
                  </a:lnTo>
                  <a:lnTo>
                    <a:pt x="98640" y="1193"/>
                  </a:lnTo>
                  <a:lnTo>
                    <a:pt x="98323" y="1803"/>
                  </a:lnTo>
                  <a:lnTo>
                    <a:pt x="78740" y="56121"/>
                  </a:lnTo>
                  <a:lnTo>
                    <a:pt x="78740" y="56997"/>
                  </a:lnTo>
                  <a:lnTo>
                    <a:pt x="90805" y="56997"/>
                  </a:lnTo>
                  <a:lnTo>
                    <a:pt x="91401" y="56718"/>
                  </a:lnTo>
                  <a:lnTo>
                    <a:pt x="91401" y="56121"/>
                  </a:lnTo>
                  <a:lnTo>
                    <a:pt x="94703" y="46202"/>
                  </a:lnTo>
                  <a:lnTo>
                    <a:pt x="114604" y="46202"/>
                  </a:lnTo>
                  <a:lnTo>
                    <a:pt x="117627" y="56121"/>
                  </a:lnTo>
                  <a:lnTo>
                    <a:pt x="117944" y="56718"/>
                  </a:lnTo>
                  <a:lnTo>
                    <a:pt x="118224" y="56997"/>
                  </a:lnTo>
                  <a:lnTo>
                    <a:pt x="130289" y="56997"/>
                  </a:lnTo>
                  <a:lnTo>
                    <a:pt x="130289" y="56121"/>
                  </a:lnTo>
                  <a:close/>
                </a:path>
                <a:path w="859789" h="267970">
                  <a:moveTo>
                    <a:pt x="132105" y="99415"/>
                  </a:moveTo>
                  <a:lnTo>
                    <a:pt x="131470" y="99415"/>
                  </a:lnTo>
                  <a:lnTo>
                    <a:pt x="131470" y="98145"/>
                  </a:lnTo>
                  <a:lnTo>
                    <a:pt x="96151" y="98145"/>
                  </a:lnTo>
                  <a:lnTo>
                    <a:pt x="96151" y="99415"/>
                  </a:lnTo>
                  <a:lnTo>
                    <a:pt x="95300" y="99415"/>
                  </a:lnTo>
                  <a:lnTo>
                    <a:pt x="95300" y="100685"/>
                  </a:lnTo>
                  <a:lnTo>
                    <a:pt x="95300" y="165277"/>
                  </a:lnTo>
                  <a:lnTo>
                    <a:pt x="95034" y="165277"/>
                  </a:lnTo>
                  <a:lnTo>
                    <a:pt x="95034" y="166547"/>
                  </a:lnTo>
                  <a:lnTo>
                    <a:pt x="37363" y="166547"/>
                  </a:lnTo>
                  <a:lnTo>
                    <a:pt x="37363" y="165277"/>
                  </a:lnTo>
                  <a:lnTo>
                    <a:pt x="36791" y="165277"/>
                  </a:lnTo>
                  <a:lnTo>
                    <a:pt x="36791" y="100685"/>
                  </a:lnTo>
                  <a:lnTo>
                    <a:pt x="36791" y="99415"/>
                  </a:lnTo>
                  <a:lnTo>
                    <a:pt x="36144" y="99415"/>
                  </a:lnTo>
                  <a:lnTo>
                    <a:pt x="36144" y="98145"/>
                  </a:lnTo>
                  <a:lnTo>
                    <a:pt x="850" y="98145"/>
                  </a:lnTo>
                  <a:lnTo>
                    <a:pt x="850" y="99415"/>
                  </a:lnTo>
                  <a:lnTo>
                    <a:pt x="0" y="99415"/>
                  </a:lnTo>
                  <a:lnTo>
                    <a:pt x="0" y="266611"/>
                  </a:lnTo>
                  <a:lnTo>
                    <a:pt x="622" y="266611"/>
                  </a:lnTo>
                  <a:lnTo>
                    <a:pt x="622" y="267881"/>
                  </a:lnTo>
                  <a:lnTo>
                    <a:pt x="36309" y="267881"/>
                  </a:lnTo>
                  <a:lnTo>
                    <a:pt x="36309" y="266611"/>
                  </a:lnTo>
                  <a:lnTo>
                    <a:pt x="36791" y="266611"/>
                  </a:lnTo>
                  <a:lnTo>
                    <a:pt x="36791" y="199478"/>
                  </a:lnTo>
                  <a:lnTo>
                    <a:pt x="37020" y="199478"/>
                  </a:lnTo>
                  <a:lnTo>
                    <a:pt x="37020" y="198221"/>
                  </a:lnTo>
                  <a:lnTo>
                    <a:pt x="95199" y="198221"/>
                  </a:lnTo>
                  <a:lnTo>
                    <a:pt x="95199" y="199478"/>
                  </a:lnTo>
                  <a:lnTo>
                    <a:pt x="95300" y="266611"/>
                  </a:lnTo>
                  <a:lnTo>
                    <a:pt x="95923" y="266611"/>
                  </a:lnTo>
                  <a:lnTo>
                    <a:pt x="95923" y="267881"/>
                  </a:lnTo>
                  <a:lnTo>
                    <a:pt x="131648" y="267881"/>
                  </a:lnTo>
                  <a:lnTo>
                    <a:pt x="131648" y="266611"/>
                  </a:lnTo>
                  <a:lnTo>
                    <a:pt x="132105" y="266611"/>
                  </a:lnTo>
                  <a:lnTo>
                    <a:pt x="132105" y="100685"/>
                  </a:lnTo>
                  <a:lnTo>
                    <a:pt x="132105" y="99415"/>
                  </a:lnTo>
                  <a:close/>
                </a:path>
                <a:path w="859789" h="267970">
                  <a:moveTo>
                    <a:pt x="194881" y="29997"/>
                  </a:moveTo>
                  <a:lnTo>
                    <a:pt x="188849" y="24599"/>
                  </a:lnTo>
                  <a:lnTo>
                    <a:pt x="177063" y="23126"/>
                  </a:lnTo>
                  <a:lnTo>
                    <a:pt x="174040" y="22796"/>
                  </a:lnTo>
                  <a:lnTo>
                    <a:pt x="167411" y="21602"/>
                  </a:lnTo>
                  <a:lnTo>
                    <a:pt x="165315" y="19799"/>
                  </a:lnTo>
                  <a:lnTo>
                    <a:pt x="165315" y="12915"/>
                  </a:lnTo>
                  <a:lnTo>
                    <a:pt x="167728" y="10198"/>
                  </a:lnTo>
                  <a:lnTo>
                    <a:pt x="177380" y="10198"/>
                  </a:lnTo>
                  <a:lnTo>
                    <a:pt x="181610" y="11722"/>
                  </a:lnTo>
                  <a:lnTo>
                    <a:pt x="186105" y="14719"/>
                  </a:lnTo>
                  <a:lnTo>
                    <a:pt x="186436" y="14998"/>
                  </a:lnTo>
                  <a:lnTo>
                    <a:pt x="187032" y="14401"/>
                  </a:lnTo>
                  <a:lnTo>
                    <a:pt x="192138" y="6883"/>
                  </a:lnTo>
                  <a:lnTo>
                    <a:pt x="192747" y="6273"/>
                  </a:lnTo>
                  <a:lnTo>
                    <a:pt x="192138" y="5676"/>
                  </a:lnTo>
                  <a:lnTo>
                    <a:pt x="187312" y="2082"/>
                  </a:lnTo>
                  <a:lnTo>
                    <a:pt x="180403" y="0"/>
                  </a:lnTo>
                  <a:lnTo>
                    <a:pt x="172834" y="0"/>
                  </a:lnTo>
                  <a:lnTo>
                    <a:pt x="164477" y="1193"/>
                  </a:lnTo>
                  <a:lnTo>
                    <a:pt x="158115" y="4572"/>
                  </a:lnTo>
                  <a:lnTo>
                    <a:pt x="154063" y="9867"/>
                  </a:lnTo>
                  <a:lnTo>
                    <a:pt x="152654" y="16802"/>
                  </a:lnTo>
                  <a:lnTo>
                    <a:pt x="152654" y="27000"/>
                  </a:lnTo>
                  <a:lnTo>
                    <a:pt x="159283" y="32397"/>
                  </a:lnTo>
                  <a:lnTo>
                    <a:pt x="170751" y="33921"/>
                  </a:lnTo>
                  <a:lnTo>
                    <a:pt x="173761" y="34201"/>
                  </a:lnTo>
                  <a:lnTo>
                    <a:pt x="180403" y="35115"/>
                  </a:lnTo>
                  <a:lnTo>
                    <a:pt x="182486" y="37198"/>
                  </a:lnTo>
                  <a:lnTo>
                    <a:pt x="182486" y="44716"/>
                  </a:lnTo>
                  <a:lnTo>
                    <a:pt x="179197" y="47396"/>
                  </a:lnTo>
                  <a:lnTo>
                    <a:pt x="167132" y="47396"/>
                  </a:lnTo>
                  <a:lnTo>
                    <a:pt x="161975" y="44399"/>
                  </a:lnTo>
                  <a:lnTo>
                    <a:pt x="158356" y="41402"/>
                  </a:lnTo>
                  <a:lnTo>
                    <a:pt x="157759" y="41122"/>
                  </a:lnTo>
                  <a:lnTo>
                    <a:pt x="157480" y="41122"/>
                  </a:lnTo>
                  <a:lnTo>
                    <a:pt x="157149" y="41719"/>
                  </a:lnTo>
                  <a:lnTo>
                    <a:pt x="150837" y="48920"/>
                  </a:lnTo>
                  <a:lnTo>
                    <a:pt x="150241" y="49199"/>
                  </a:lnTo>
                  <a:lnTo>
                    <a:pt x="150520" y="49796"/>
                  </a:lnTo>
                  <a:lnTo>
                    <a:pt x="150837" y="50126"/>
                  </a:lnTo>
                  <a:lnTo>
                    <a:pt x="155067" y="54317"/>
                  </a:lnTo>
                  <a:lnTo>
                    <a:pt x="163791" y="57924"/>
                  </a:lnTo>
                  <a:lnTo>
                    <a:pt x="172554" y="57924"/>
                  </a:lnTo>
                  <a:lnTo>
                    <a:pt x="182270" y="56591"/>
                  </a:lnTo>
                  <a:lnTo>
                    <a:pt x="189255" y="52882"/>
                  </a:lnTo>
                  <a:lnTo>
                    <a:pt x="193459" y="47269"/>
                  </a:lnTo>
                  <a:lnTo>
                    <a:pt x="194881" y="40208"/>
                  </a:lnTo>
                  <a:lnTo>
                    <a:pt x="194881" y="29997"/>
                  </a:lnTo>
                  <a:close/>
                </a:path>
                <a:path w="859789" h="267970">
                  <a:moveTo>
                    <a:pt x="261226" y="29997"/>
                  </a:moveTo>
                  <a:lnTo>
                    <a:pt x="255193" y="24599"/>
                  </a:lnTo>
                  <a:lnTo>
                    <a:pt x="243459" y="23126"/>
                  </a:lnTo>
                  <a:lnTo>
                    <a:pt x="240436" y="22796"/>
                  </a:lnTo>
                  <a:lnTo>
                    <a:pt x="233807" y="21602"/>
                  </a:lnTo>
                  <a:lnTo>
                    <a:pt x="231673" y="19799"/>
                  </a:lnTo>
                  <a:lnTo>
                    <a:pt x="231673" y="12915"/>
                  </a:lnTo>
                  <a:lnTo>
                    <a:pt x="234086" y="10198"/>
                  </a:lnTo>
                  <a:lnTo>
                    <a:pt x="243738" y="10198"/>
                  </a:lnTo>
                  <a:lnTo>
                    <a:pt x="247954" y="11722"/>
                  </a:lnTo>
                  <a:lnTo>
                    <a:pt x="252183" y="14719"/>
                  </a:lnTo>
                  <a:lnTo>
                    <a:pt x="252780" y="14998"/>
                  </a:lnTo>
                  <a:lnTo>
                    <a:pt x="253390" y="14401"/>
                  </a:lnTo>
                  <a:lnTo>
                    <a:pt x="258533" y="6883"/>
                  </a:lnTo>
                  <a:lnTo>
                    <a:pt x="259143" y="6273"/>
                  </a:lnTo>
                  <a:lnTo>
                    <a:pt x="258533" y="5676"/>
                  </a:lnTo>
                  <a:lnTo>
                    <a:pt x="253707" y="2082"/>
                  </a:lnTo>
                  <a:lnTo>
                    <a:pt x="246748" y="0"/>
                  </a:lnTo>
                  <a:lnTo>
                    <a:pt x="239229" y="0"/>
                  </a:lnTo>
                  <a:lnTo>
                    <a:pt x="230847" y="1193"/>
                  </a:lnTo>
                  <a:lnTo>
                    <a:pt x="224472" y="4572"/>
                  </a:lnTo>
                  <a:lnTo>
                    <a:pt x="220421" y="9867"/>
                  </a:lnTo>
                  <a:lnTo>
                    <a:pt x="218998" y="16802"/>
                  </a:lnTo>
                  <a:lnTo>
                    <a:pt x="218998" y="27000"/>
                  </a:lnTo>
                  <a:lnTo>
                    <a:pt x="225323" y="32397"/>
                  </a:lnTo>
                  <a:lnTo>
                    <a:pt x="237096" y="33921"/>
                  </a:lnTo>
                  <a:lnTo>
                    <a:pt x="239839" y="34201"/>
                  </a:lnTo>
                  <a:lnTo>
                    <a:pt x="246748" y="35115"/>
                  </a:lnTo>
                  <a:lnTo>
                    <a:pt x="248881" y="37198"/>
                  </a:lnTo>
                  <a:lnTo>
                    <a:pt x="248881" y="44716"/>
                  </a:lnTo>
                  <a:lnTo>
                    <a:pt x="245262" y="47396"/>
                  </a:lnTo>
                  <a:lnTo>
                    <a:pt x="233476" y="47396"/>
                  </a:lnTo>
                  <a:lnTo>
                    <a:pt x="228333" y="44399"/>
                  </a:lnTo>
                  <a:lnTo>
                    <a:pt x="224713" y="41402"/>
                  </a:lnTo>
                  <a:lnTo>
                    <a:pt x="224116" y="41122"/>
                  </a:lnTo>
                  <a:lnTo>
                    <a:pt x="223824" y="41122"/>
                  </a:lnTo>
                  <a:lnTo>
                    <a:pt x="223227" y="41719"/>
                  </a:lnTo>
                  <a:lnTo>
                    <a:pt x="216585" y="49199"/>
                  </a:lnTo>
                  <a:lnTo>
                    <a:pt x="216877" y="49796"/>
                  </a:lnTo>
                  <a:lnTo>
                    <a:pt x="217195" y="50126"/>
                  </a:lnTo>
                  <a:lnTo>
                    <a:pt x="221411" y="54317"/>
                  </a:lnTo>
                  <a:lnTo>
                    <a:pt x="230187" y="57924"/>
                  </a:lnTo>
                  <a:lnTo>
                    <a:pt x="238912" y="57924"/>
                  </a:lnTo>
                  <a:lnTo>
                    <a:pt x="248640" y="56591"/>
                  </a:lnTo>
                  <a:lnTo>
                    <a:pt x="255625" y="52882"/>
                  </a:lnTo>
                  <a:lnTo>
                    <a:pt x="259829" y="47269"/>
                  </a:lnTo>
                  <a:lnTo>
                    <a:pt x="261226" y="40208"/>
                  </a:lnTo>
                  <a:lnTo>
                    <a:pt x="261226" y="29997"/>
                  </a:lnTo>
                  <a:close/>
                </a:path>
                <a:path w="859789" h="267970">
                  <a:moveTo>
                    <a:pt x="333057" y="56718"/>
                  </a:moveTo>
                  <a:lnTo>
                    <a:pt x="332727" y="56121"/>
                  </a:lnTo>
                  <a:lnTo>
                    <a:pt x="329209" y="46202"/>
                  </a:lnTo>
                  <a:lnTo>
                    <a:pt x="325577" y="36004"/>
                  </a:lnTo>
                  <a:lnTo>
                    <a:pt x="318541" y="16205"/>
                  </a:lnTo>
                  <a:lnTo>
                    <a:pt x="313715" y="2628"/>
                  </a:lnTo>
                  <a:lnTo>
                    <a:pt x="313715" y="36004"/>
                  </a:lnTo>
                  <a:lnTo>
                    <a:pt x="300443" y="36004"/>
                  </a:lnTo>
                  <a:lnTo>
                    <a:pt x="306793" y="16205"/>
                  </a:lnTo>
                  <a:lnTo>
                    <a:pt x="307073" y="16205"/>
                  </a:lnTo>
                  <a:lnTo>
                    <a:pt x="313715" y="36004"/>
                  </a:lnTo>
                  <a:lnTo>
                    <a:pt x="313715" y="2628"/>
                  </a:lnTo>
                  <a:lnTo>
                    <a:pt x="313423" y="1803"/>
                  </a:lnTo>
                  <a:lnTo>
                    <a:pt x="313423" y="1193"/>
                  </a:lnTo>
                  <a:lnTo>
                    <a:pt x="313105" y="876"/>
                  </a:lnTo>
                  <a:lnTo>
                    <a:pt x="301358" y="876"/>
                  </a:lnTo>
                  <a:lnTo>
                    <a:pt x="301040" y="1193"/>
                  </a:lnTo>
                  <a:lnTo>
                    <a:pt x="300761" y="1803"/>
                  </a:lnTo>
                  <a:lnTo>
                    <a:pt x="281457" y="56121"/>
                  </a:lnTo>
                  <a:lnTo>
                    <a:pt x="281139" y="56718"/>
                  </a:lnTo>
                  <a:lnTo>
                    <a:pt x="281457" y="56997"/>
                  </a:lnTo>
                  <a:lnTo>
                    <a:pt x="293522" y="56997"/>
                  </a:lnTo>
                  <a:lnTo>
                    <a:pt x="293801" y="56718"/>
                  </a:lnTo>
                  <a:lnTo>
                    <a:pt x="293801" y="56121"/>
                  </a:lnTo>
                  <a:lnTo>
                    <a:pt x="297141" y="46202"/>
                  </a:lnTo>
                  <a:lnTo>
                    <a:pt x="317042" y="46202"/>
                  </a:lnTo>
                  <a:lnTo>
                    <a:pt x="320344" y="56121"/>
                  </a:lnTo>
                  <a:lnTo>
                    <a:pt x="320344" y="56718"/>
                  </a:lnTo>
                  <a:lnTo>
                    <a:pt x="320662" y="56997"/>
                  </a:lnTo>
                  <a:lnTo>
                    <a:pt x="332727" y="56997"/>
                  </a:lnTo>
                  <a:lnTo>
                    <a:pt x="333057" y="56718"/>
                  </a:lnTo>
                  <a:close/>
                </a:path>
                <a:path w="859789" h="267970">
                  <a:moveTo>
                    <a:pt x="393979" y="12598"/>
                  </a:moveTo>
                  <a:lnTo>
                    <a:pt x="393661" y="12319"/>
                  </a:lnTo>
                  <a:lnTo>
                    <a:pt x="390359" y="4203"/>
                  </a:lnTo>
                  <a:lnTo>
                    <a:pt x="383400" y="0"/>
                  </a:lnTo>
                  <a:lnTo>
                    <a:pt x="363816" y="0"/>
                  </a:lnTo>
                  <a:lnTo>
                    <a:pt x="356577" y="4203"/>
                  </a:lnTo>
                  <a:lnTo>
                    <a:pt x="352361" y="17119"/>
                  </a:lnTo>
                  <a:lnTo>
                    <a:pt x="352031" y="20116"/>
                  </a:lnTo>
                  <a:lnTo>
                    <a:pt x="352031" y="28803"/>
                  </a:lnTo>
                  <a:lnTo>
                    <a:pt x="352031" y="37515"/>
                  </a:lnTo>
                  <a:lnTo>
                    <a:pt x="352361" y="40525"/>
                  </a:lnTo>
                  <a:lnTo>
                    <a:pt x="356577" y="53403"/>
                  </a:lnTo>
                  <a:lnTo>
                    <a:pt x="363816" y="57924"/>
                  </a:lnTo>
                  <a:lnTo>
                    <a:pt x="383400" y="57924"/>
                  </a:lnTo>
                  <a:lnTo>
                    <a:pt x="390359" y="53403"/>
                  </a:lnTo>
                  <a:lnTo>
                    <a:pt x="393661" y="45326"/>
                  </a:lnTo>
                  <a:lnTo>
                    <a:pt x="393979" y="44996"/>
                  </a:lnTo>
                  <a:lnTo>
                    <a:pt x="393661" y="44716"/>
                  </a:lnTo>
                  <a:lnTo>
                    <a:pt x="384009" y="40208"/>
                  </a:lnTo>
                  <a:lnTo>
                    <a:pt x="383120" y="40208"/>
                  </a:lnTo>
                  <a:lnTo>
                    <a:pt x="382803" y="40805"/>
                  </a:lnTo>
                  <a:lnTo>
                    <a:pt x="381304" y="44399"/>
                  </a:lnTo>
                  <a:lnTo>
                    <a:pt x="378574" y="47117"/>
                  </a:lnTo>
                  <a:lnTo>
                    <a:pt x="369531" y="47117"/>
                  </a:lnTo>
                  <a:lnTo>
                    <a:pt x="366839" y="44716"/>
                  </a:lnTo>
                  <a:lnTo>
                    <a:pt x="365302" y="40805"/>
                  </a:lnTo>
                  <a:lnTo>
                    <a:pt x="364705" y="38722"/>
                  </a:lnTo>
                  <a:lnTo>
                    <a:pt x="364426" y="36918"/>
                  </a:lnTo>
                  <a:lnTo>
                    <a:pt x="364426" y="20726"/>
                  </a:lnTo>
                  <a:lnTo>
                    <a:pt x="364705" y="18923"/>
                  </a:lnTo>
                  <a:lnTo>
                    <a:pt x="365302" y="16802"/>
                  </a:lnTo>
                  <a:lnTo>
                    <a:pt x="366839" y="12915"/>
                  </a:lnTo>
                  <a:lnTo>
                    <a:pt x="369531" y="10515"/>
                  </a:lnTo>
                  <a:lnTo>
                    <a:pt x="378574" y="10515"/>
                  </a:lnTo>
                  <a:lnTo>
                    <a:pt x="381304" y="13195"/>
                  </a:lnTo>
                  <a:lnTo>
                    <a:pt x="382803" y="16802"/>
                  </a:lnTo>
                  <a:lnTo>
                    <a:pt x="383120" y="17399"/>
                  </a:lnTo>
                  <a:lnTo>
                    <a:pt x="384009" y="17399"/>
                  </a:lnTo>
                  <a:lnTo>
                    <a:pt x="393661" y="12915"/>
                  </a:lnTo>
                  <a:lnTo>
                    <a:pt x="393979" y="12598"/>
                  </a:lnTo>
                  <a:close/>
                </a:path>
                <a:path w="859789" h="267970">
                  <a:moveTo>
                    <a:pt x="462140" y="1193"/>
                  </a:moveTo>
                  <a:lnTo>
                    <a:pt x="461860" y="876"/>
                  </a:lnTo>
                  <a:lnTo>
                    <a:pt x="450405" y="876"/>
                  </a:lnTo>
                  <a:lnTo>
                    <a:pt x="450075" y="1193"/>
                  </a:lnTo>
                  <a:lnTo>
                    <a:pt x="450075" y="22796"/>
                  </a:lnTo>
                  <a:lnTo>
                    <a:pt x="449795" y="23126"/>
                  </a:lnTo>
                  <a:lnTo>
                    <a:pt x="430771" y="23126"/>
                  </a:lnTo>
                  <a:lnTo>
                    <a:pt x="430491" y="22796"/>
                  </a:lnTo>
                  <a:lnTo>
                    <a:pt x="430491" y="1193"/>
                  </a:lnTo>
                  <a:lnTo>
                    <a:pt x="430174" y="876"/>
                  </a:lnTo>
                  <a:lnTo>
                    <a:pt x="418426" y="876"/>
                  </a:lnTo>
                  <a:lnTo>
                    <a:pt x="418109" y="1193"/>
                  </a:lnTo>
                  <a:lnTo>
                    <a:pt x="418109" y="1803"/>
                  </a:lnTo>
                  <a:lnTo>
                    <a:pt x="418109" y="56718"/>
                  </a:lnTo>
                  <a:lnTo>
                    <a:pt x="418426" y="56997"/>
                  </a:lnTo>
                  <a:lnTo>
                    <a:pt x="430174" y="56997"/>
                  </a:lnTo>
                  <a:lnTo>
                    <a:pt x="430491" y="56718"/>
                  </a:lnTo>
                  <a:lnTo>
                    <a:pt x="430491" y="34201"/>
                  </a:lnTo>
                  <a:lnTo>
                    <a:pt x="430771" y="33921"/>
                  </a:lnTo>
                  <a:lnTo>
                    <a:pt x="449795" y="33921"/>
                  </a:lnTo>
                  <a:lnTo>
                    <a:pt x="450075" y="34201"/>
                  </a:lnTo>
                  <a:lnTo>
                    <a:pt x="450075" y="56718"/>
                  </a:lnTo>
                  <a:lnTo>
                    <a:pt x="450405" y="56997"/>
                  </a:lnTo>
                  <a:lnTo>
                    <a:pt x="461860" y="56997"/>
                  </a:lnTo>
                  <a:lnTo>
                    <a:pt x="462140" y="56718"/>
                  </a:lnTo>
                  <a:lnTo>
                    <a:pt x="462140" y="1193"/>
                  </a:lnTo>
                  <a:close/>
                </a:path>
                <a:path w="859789" h="267970">
                  <a:moveTo>
                    <a:pt x="533044" y="1193"/>
                  </a:moveTo>
                  <a:lnTo>
                    <a:pt x="532765" y="876"/>
                  </a:lnTo>
                  <a:lnTo>
                    <a:pt x="520979" y="876"/>
                  </a:lnTo>
                  <a:lnTo>
                    <a:pt x="520700" y="1193"/>
                  </a:lnTo>
                  <a:lnTo>
                    <a:pt x="520700" y="43205"/>
                  </a:lnTo>
                  <a:lnTo>
                    <a:pt x="517080" y="47117"/>
                  </a:lnTo>
                  <a:lnTo>
                    <a:pt x="505612" y="47117"/>
                  </a:lnTo>
                  <a:lnTo>
                    <a:pt x="501954" y="43205"/>
                  </a:lnTo>
                  <a:lnTo>
                    <a:pt x="501954" y="1193"/>
                  </a:lnTo>
                  <a:lnTo>
                    <a:pt x="501357" y="876"/>
                  </a:lnTo>
                  <a:lnTo>
                    <a:pt x="489889" y="876"/>
                  </a:lnTo>
                  <a:lnTo>
                    <a:pt x="489610" y="1193"/>
                  </a:lnTo>
                  <a:lnTo>
                    <a:pt x="489610" y="36322"/>
                  </a:lnTo>
                  <a:lnTo>
                    <a:pt x="491223" y="45631"/>
                  </a:lnTo>
                  <a:lnTo>
                    <a:pt x="495719" y="52400"/>
                  </a:lnTo>
                  <a:lnTo>
                    <a:pt x="502589" y="56527"/>
                  </a:lnTo>
                  <a:lnTo>
                    <a:pt x="511327" y="57924"/>
                  </a:lnTo>
                  <a:lnTo>
                    <a:pt x="520065" y="56527"/>
                  </a:lnTo>
                  <a:lnTo>
                    <a:pt x="526935" y="52400"/>
                  </a:lnTo>
                  <a:lnTo>
                    <a:pt x="531431" y="45631"/>
                  </a:lnTo>
                  <a:lnTo>
                    <a:pt x="533044" y="36322"/>
                  </a:lnTo>
                  <a:lnTo>
                    <a:pt x="533044" y="1193"/>
                  </a:lnTo>
                  <a:close/>
                </a:path>
                <a:path w="859789" h="267970">
                  <a:moveTo>
                    <a:pt x="601853" y="29997"/>
                  </a:moveTo>
                  <a:lnTo>
                    <a:pt x="595490" y="24599"/>
                  </a:lnTo>
                  <a:lnTo>
                    <a:pt x="583717" y="23126"/>
                  </a:lnTo>
                  <a:lnTo>
                    <a:pt x="580694" y="22796"/>
                  </a:lnTo>
                  <a:lnTo>
                    <a:pt x="574382" y="21602"/>
                  </a:lnTo>
                  <a:lnTo>
                    <a:pt x="571969" y="19799"/>
                  </a:lnTo>
                  <a:lnTo>
                    <a:pt x="571969" y="12915"/>
                  </a:lnTo>
                  <a:lnTo>
                    <a:pt x="574662" y="10198"/>
                  </a:lnTo>
                  <a:lnTo>
                    <a:pt x="584314" y="10198"/>
                  </a:lnTo>
                  <a:lnTo>
                    <a:pt x="588543" y="11722"/>
                  </a:lnTo>
                  <a:lnTo>
                    <a:pt x="593077" y="14998"/>
                  </a:lnTo>
                  <a:lnTo>
                    <a:pt x="593686" y="14719"/>
                  </a:lnTo>
                  <a:lnTo>
                    <a:pt x="593966" y="14401"/>
                  </a:lnTo>
                  <a:lnTo>
                    <a:pt x="599109" y="6883"/>
                  </a:lnTo>
                  <a:lnTo>
                    <a:pt x="599440" y="6273"/>
                  </a:lnTo>
                  <a:lnTo>
                    <a:pt x="599440" y="5994"/>
                  </a:lnTo>
                  <a:lnTo>
                    <a:pt x="598830" y="5676"/>
                  </a:lnTo>
                  <a:lnTo>
                    <a:pt x="593966" y="2082"/>
                  </a:lnTo>
                  <a:lnTo>
                    <a:pt x="587044" y="0"/>
                  </a:lnTo>
                  <a:lnTo>
                    <a:pt x="579488" y="0"/>
                  </a:lnTo>
                  <a:lnTo>
                    <a:pt x="571284" y="1193"/>
                  </a:lnTo>
                  <a:lnTo>
                    <a:pt x="565010" y="4572"/>
                  </a:lnTo>
                  <a:lnTo>
                    <a:pt x="560997" y="9867"/>
                  </a:lnTo>
                  <a:lnTo>
                    <a:pt x="559587" y="16802"/>
                  </a:lnTo>
                  <a:lnTo>
                    <a:pt x="559587" y="27000"/>
                  </a:lnTo>
                  <a:lnTo>
                    <a:pt x="565937" y="32397"/>
                  </a:lnTo>
                  <a:lnTo>
                    <a:pt x="577392" y="33921"/>
                  </a:lnTo>
                  <a:lnTo>
                    <a:pt x="580415" y="34201"/>
                  </a:lnTo>
                  <a:lnTo>
                    <a:pt x="587336" y="35115"/>
                  </a:lnTo>
                  <a:lnTo>
                    <a:pt x="589140" y="37198"/>
                  </a:lnTo>
                  <a:lnTo>
                    <a:pt x="589140" y="44716"/>
                  </a:lnTo>
                  <a:lnTo>
                    <a:pt x="585838" y="47396"/>
                  </a:lnTo>
                  <a:lnTo>
                    <a:pt x="574065" y="47396"/>
                  </a:lnTo>
                  <a:lnTo>
                    <a:pt x="568947" y="44399"/>
                  </a:lnTo>
                  <a:lnTo>
                    <a:pt x="565010" y="41402"/>
                  </a:lnTo>
                  <a:lnTo>
                    <a:pt x="564730" y="41122"/>
                  </a:lnTo>
                  <a:lnTo>
                    <a:pt x="564121" y="41122"/>
                  </a:lnTo>
                  <a:lnTo>
                    <a:pt x="563803" y="41719"/>
                  </a:lnTo>
                  <a:lnTo>
                    <a:pt x="557491" y="48920"/>
                  </a:lnTo>
                  <a:lnTo>
                    <a:pt x="557174" y="49199"/>
                  </a:lnTo>
                  <a:lnTo>
                    <a:pt x="557174" y="49796"/>
                  </a:lnTo>
                  <a:lnTo>
                    <a:pt x="557491" y="50126"/>
                  </a:lnTo>
                  <a:lnTo>
                    <a:pt x="562000" y="54317"/>
                  </a:lnTo>
                  <a:lnTo>
                    <a:pt x="570445" y="57924"/>
                  </a:lnTo>
                  <a:lnTo>
                    <a:pt x="579488" y="57924"/>
                  </a:lnTo>
                  <a:lnTo>
                    <a:pt x="589089" y="56591"/>
                  </a:lnTo>
                  <a:lnTo>
                    <a:pt x="596099" y="52882"/>
                  </a:lnTo>
                  <a:lnTo>
                    <a:pt x="600392" y="47269"/>
                  </a:lnTo>
                  <a:lnTo>
                    <a:pt x="601853" y="40208"/>
                  </a:lnTo>
                  <a:lnTo>
                    <a:pt x="601853" y="29997"/>
                  </a:lnTo>
                  <a:close/>
                </a:path>
                <a:path w="859789" h="267970">
                  <a:moveTo>
                    <a:pt x="664578" y="1193"/>
                  </a:moveTo>
                  <a:lnTo>
                    <a:pt x="664260" y="876"/>
                  </a:lnTo>
                  <a:lnTo>
                    <a:pt x="626859" y="876"/>
                  </a:lnTo>
                  <a:lnTo>
                    <a:pt x="626579" y="1193"/>
                  </a:lnTo>
                  <a:lnTo>
                    <a:pt x="626579" y="1803"/>
                  </a:lnTo>
                  <a:lnTo>
                    <a:pt x="626579" y="56718"/>
                  </a:lnTo>
                  <a:lnTo>
                    <a:pt x="626859" y="56997"/>
                  </a:lnTo>
                  <a:lnTo>
                    <a:pt x="664260" y="56997"/>
                  </a:lnTo>
                  <a:lnTo>
                    <a:pt x="664578" y="56718"/>
                  </a:lnTo>
                  <a:lnTo>
                    <a:pt x="664578" y="46799"/>
                  </a:lnTo>
                  <a:lnTo>
                    <a:pt x="664260" y="46520"/>
                  </a:lnTo>
                  <a:lnTo>
                    <a:pt x="639254" y="46520"/>
                  </a:lnTo>
                  <a:lnTo>
                    <a:pt x="638924" y="46202"/>
                  </a:lnTo>
                  <a:lnTo>
                    <a:pt x="638924" y="33921"/>
                  </a:lnTo>
                  <a:lnTo>
                    <a:pt x="660361" y="33921"/>
                  </a:lnTo>
                  <a:lnTo>
                    <a:pt x="660641" y="33324"/>
                  </a:lnTo>
                  <a:lnTo>
                    <a:pt x="660641" y="23723"/>
                  </a:lnTo>
                  <a:lnTo>
                    <a:pt x="660361" y="23406"/>
                  </a:lnTo>
                  <a:lnTo>
                    <a:pt x="639254" y="23406"/>
                  </a:lnTo>
                  <a:lnTo>
                    <a:pt x="638924" y="23126"/>
                  </a:lnTo>
                  <a:lnTo>
                    <a:pt x="638924" y="11404"/>
                  </a:lnTo>
                  <a:lnTo>
                    <a:pt x="639254" y="11125"/>
                  </a:lnTo>
                  <a:lnTo>
                    <a:pt x="664260" y="11125"/>
                  </a:lnTo>
                  <a:lnTo>
                    <a:pt x="664578" y="10795"/>
                  </a:lnTo>
                  <a:lnTo>
                    <a:pt x="664578" y="1193"/>
                  </a:lnTo>
                  <a:close/>
                </a:path>
                <a:path w="859789" h="267970">
                  <a:moveTo>
                    <a:pt x="730059" y="1193"/>
                  </a:moveTo>
                  <a:lnTo>
                    <a:pt x="729729" y="876"/>
                  </a:lnTo>
                  <a:lnTo>
                    <a:pt x="686904" y="876"/>
                  </a:lnTo>
                  <a:lnTo>
                    <a:pt x="686587" y="1193"/>
                  </a:lnTo>
                  <a:lnTo>
                    <a:pt x="686587" y="11125"/>
                  </a:lnTo>
                  <a:lnTo>
                    <a:pt x="686904" y="11404"/>
                  </a:lnTo>
                  <a:lnTo>
                    <a:pt x="701979" y="11404"/>
                  </a:lnTo>
                  <a:lnTo>
                    <a:pt x="702310" y="11722"/>
                  </a:lnTo>
                  <a:lnTo>
                    <a:pt x="702310" y="56718"/>
                  </a:lnTo>
                  <a:lnTo>
                    <a:pt x="702589" y="56997"/>
                  </a:lnTo>
                  <a:lnTo>
                    <a:pt x="702906" y="56997"/>
                  </a:lnTo>
                  <a:lnTo>
                    <a:pt x="714044" y="56997"/>
                  </a:lnTo>
                  <a:lnTo>
                    <a:pt x="714375" y="56718"/>
                  </a:lnTo>
                  <a:lnTo>
                    <a:pt x="714375" y="11722"/>
                  </a:lnTo>
                  <a:lnTo>
                    <a:pt x="714654" y="11404"/>
                  </a:lnTo>
                  <a:lnTo>
                    <a:pt x="729729" y="11404"/>
                  </a:lnTo>
                  <a:lnTo>
                    <a:pt x="730059" y="11125"/>
                  </a:lnTo>
                  <a:lnTo>
                    <a:pt x="730059" y="1193"/>
                  </a:lnTo>
                  <a:close/>
                </a:path>
                <a:path w="859789" h="267970">
                  <a:moveTo>
                    <a:pt x="794600" y="1193"/>
                  </a:moveTo>
                  <a:lnTo>
                    <a:pt x="794321" y="876"/>
                  </a:lnTo>
                  <a:lnTo>
                    <a:pt x="751166" y="876"/>
                  </a:lnTo>
                  <a:lnTo>
                    <a:pt x="750849" y="1193"/>
                  </a:lnTo>
                  <a:lnTo>
                    <a:pt x="750849" y="11125"/>
                  </a:lnTo>
                  <a:lnTo>
                    <a:pt x="751166" y="11404"/>
                  </a:lnTo>
                  <a:lnTo>
                    <a:pt x="766533" y="11404"/>
                  </a:lnTo>
                  <a:lnTo>
                    <a:pt x="766533" y="56718"/>
                  </a:lnTo>
                  <a:lnTo>
                    <a:pt x="767130" y="56997"/>
                  </a:lnTo>
                  <a:lnTo>
                    <a:pt x="767448" y="56997"/>
                  </a:lnTo>
                  <a:lnTo>
                    <a:pt x="778586" y="56997"/>
                  </a:lnTo>
                  <a:lnTo>
                    <a:pt x="778916" y="56718"/>
                  </a:lnTo>
                  <a:lnTo>
                    <a:pt x="778916" y="11722"/>
                  </a:lnTo>
                  <a:lnTo>
                    <a:pt x="779195" y="11404"/>
                  </a:lnTo>
                  <a:lnTo>
                    <a:pt x="794321" y="11404"/>
                  </a:lnTo>
                  <a:lnTo>
                    <a:pt x="794600" y="11125"/>
                  </a:lnTo>
                  <a:lnTo>
                    <a:pt x="794600" y="1193"/>
                  </a:lnTo>
                  <a:close/>
                </a:path>
                <a:path w="859789" h="267970">
                  <a:moveTo>
                    <a:pt x="859459" y="29997"/>
                  </a:moveTo>
                  <a:lnTo>
                    <a:pt x="853427" y="24599"/>
                  </a:lnTo>
                  <a:lnTo>
                    <a:pt x="841654" y="23126"/>
                  </a:lnTo>
                  <a:lnTo>
                    <a:pt x="838631" y="22796"/>
                  </a:lnTo>
                  <a:lnTo>
                    <a:pt x="832319" y="21602"/>
                  </a:lnTo>
                  <a:lnTo>
                    <a:pt x="829906" y="19799"/>
                  </a:lnTo>
                  <a:lnTo>
                    <a:pt x="829906" y="12915"/>
                  </a:lnTo>
                  <a:lnTo>
                    <a:pt x="832319" y="10198"/>
                  </a:lnTo>
                  <a:lnTo>
                    <a:pt x="842251" y="10198"/>
                  </a:lnTo>
                  <a:lnTo>
                    <a:pt x="846188" y="11722"/>
                  </a:lnTo>
                  <a:lnTo>
                    <a:pt x="850696" y="14719"/>
                  </a:lnTo>
                  <a:lnTo>
                    <a:pt x="851014" y="14998"/>
                  </a:lnTo>
                  <a:lnTo>
                    <a:pt x="851623" y="14719"/>
                  </a:lnTo>
                  <a:lnTo>
                    <a:pt x="851903" y="14401"/>
                  </a:lnTo>
                  <a:lnTo>
                    <a:pt x="856729" y="6883"/>
                  </a:lnTo>
                  <a:lnTo>
                    <a:pt x="857338" y="6273"/>
                  </a:lnTo>
                  <a:lnTo>
                    <a:pt x="857338" y="5994"/>
                  </a:lnTo>
                  <a:lnTo>
                    <a:pt x="856729" y="5676"/>
                  </a:lnTo>
                  <a:lnTo>
                    <a:pt x="851903" y="2082"/>
                  </a:lnTo>
                  <a:lnTo>
                    <a:pt x="844981" y="0"/>
                  </a:lnTo>
                  <a:lnTo>
                    <a:pt x="837425" y="0"/>
                  </a:lnTo>
                  <a:lnTo>
                    <a:pt x="829068" y="1193"/>
                  </a:lnTo>
                  <a:lnTo>
                    <a:pt x="822706" y="4572"/>
                  </a:lnTo>
                  <a:lnTo>
                    <a:pt x="818654" y="9867"/>
                  </a:lnTo>
                  <a:lnTo>
                    <a:pt x="817245" y="16802"/>
                  </a:lnTo>
                  <a:lnTo>
                    <a:pt x="817245" y="27000"/>
                  </a:lnTo>
                  <a:lnTo>
                    <a:pt x="823874" y="32397"/>
                  </a:lnTo>
                  <a:lnTo>
                    <a:pt x="835329" y="33921"/>
                  </a:lnTo>
                  <a:lnTo>
                    <a:pt x="838352" y="34201"/>
                  </a:lnTo>
                  <a:lnTo>
                    <a:pt x="844981" y="35115"/>
                  </a:lnTo>
                  <a:lnTo>
                    <a:pt x="847077" y="37198"/>
                  </a:lnTo>
                  <a:lnTo>
                    <a:pt x="847077" y="44716"/>
                  </a:lnTo>
                  <a:lnTo>
                    <a:pt x="843775" y="47396"/>
                  </a:lnTo>
                  <a:lnTo>
                    <a:pt x="831710" y="47396"/>
                  </a:lnTo>
                  <a:lnTo>
                    <a:pt x="826566" y="44399"/>
                  </a:lnTo>
                  <a:lnTo>
                    <a:pt x="822667" y="41122"/>
                  </a:lnTo>
                  <a:lnTo>
                    <a:pt x="822058" y="41122"/>
                  </a:lnTo>
                  <a:lnTo>
                    <a:pt x="821740" y="41719"/>
                  </a:lnTo>
                  <a:lnTo>
                    <a:pt x="815428" y="48920"/>
                  </a:lnTo>
                  <a:lnTo>
                    <a:pt x="814832" y="49199"/>
                  </a:lnTo>
                  <a:lnTo>
                    <a:pt x="815111" y="49796"/>
                  </a:lnTo>
                  <a:lnTo>
                    <a:pt x="815428" y="50126"/>
                  </a:lnTo>
                  <a:lnTo>
                    <a:pt x="819937" y="54317"/>
                  </a:lnTo>
                  <a:lnTo>
                    <a:pt x="828382" y="57924"/>
                  </a:lnTo>
                  <a:lnTo>
                    <a:pt x="837145" y="57924"/>
                  </a:lnTo>
                  <a:lnTo>
                    <a:pt x="846861" y="56591"/>
                  </a:lnTo>
                  <a:lnTo>
                    <a:pt x="853833" y="52882"/>
                  </a:lnTo>
                  <a:lnTo>
                    <a:pt x="858050" y="47269"/>
                  </a:lnTo>
                  <a:lnTo>
                    <a:pt x="859459" y="40208"/>
                  </a:lnTo>
                  <a:lnTo>
                    <a:pt x="859459" y="29997"/>
                  </a:lnTo>
                  <a:close/>
                </a:path>
              </a:pathLst>
            </a:custGeom>
            <a:solidFill>
              <a:srgbClr val="FDFDFD"/>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9" name="object 9">
              <a:extLst>
                <a:ext uri="{FF2B5EF4-FFF2-40B4-BE49-F238E27FC236}">
                  <a16:creationId xmlns:a16="http://schemas.microsoft.com/office/drawing/2014/main" id="{A710A253-B685-605F-E5BE-9D8CE3CE95A7}"/>
                </a:ext>
              </a:extLst>
            </p:cNvPr>
            <p:cNvPicPr/>
            <p:nvPr/>
          </p:nvPicPr>
          <p:blipFill>
            <a:blip r:embed="rId2" cstate="print"/>
            <a:stretch>
              <a:fillRect/>
            </a:stretch>
          </p:blipFill>
          <p:spPr>
            <a:xfrm>
              <a:off x="1621347" y="5834848"/>
              <a:ext cx="282951" cy="169731"/>
            </a:xfrm>
            <a:prstGeom prst="rect">
              <a:avLst/>
            </a:prstGeom>
          </p:spPr>
        </p:pic>
        <p:sp>
          <p:nvSpPr>
            <p:cNvPr id="10" name="object 10">
              <a:extLst>
                <a:ext uri="{FF2B5EF4-FFF2-40B4-BE49-F238E27FC236}">
                  <a16:creationId xmlns:a16="http://schemas.microsoft.com/office/drawing/2014/main" id="{133A3BD5-AC40-C636-5285-B2E3F7C0D8F6}"/>
                </a:ext>
              </a:extLst>
            </p:cNvPr>
            <p:cNvSpPr/>
            <p:nvPr/>
          </p:nvSpPr>
          <p:spPr>
            <a:xfrm>
              <a:off x="1923592" y="5834849"/>
              <a:ext cx="386715" cy="170180"/>
            </a:xfrm>
            <a:custGeom>
              <a:avLst/>
              <a:gdLst/>
              <a:ahLst/>
              <a:cxnLst/>
              <a:rect l="l" t="t" r="r" b="b"/>
              <a:pathLst>
                <a:path w="386714" h="170179">
                  <a:moveTo>
                    <a:pt x="115862" y="138074"/>
                  </a:moveTo>
                  <a:lnTo>
                    <a:pt x="115404" y="138074"/>
                  </a:lnTo>
                  <a:lnTo>
                    <a:pt x="115404" y="136804"/>
                  </a:lnTo>
                  <a:lnTo>
                    <a:pt x="36804" y="136804"/>
                  </a:lnTo>
                  <a:lnTo>
                    <a:pt x="36804" y="2540"/>
                  </a:lnTo>
                  <a:lnTo>
                    <a:pt x="36804" y="1270"/>
                  </a:lnTo>
                  <a:lnTo>
                    <a:pt x="36169" y="1270"/>
                  </a:lnTo>
                  <a:lnTo>
                    <a:pt x="36169" y="0"/>
                  </a:lnTo>
                  <a:lnTo>
                    <a:pt x="850" y="0"/>
                  </a:lnTo>
                  <a:lnTo>
                    <a:pt x="850" y="1270"/>
                  </a:lnTo>
                  <a:lnTo>
                    <a:pt x="0" y="1270"/>
                  </a:lnTo>
                  <a:lnTo>
                    <a:pt x="0" y="2540"/>
                  </a:lnTo>
                  <a:lnTo>
                    <a:pt x="0" y="136804"/>
                  </a:lnTo>
                  <a:lnTo>
                    <a:pt x="0" y="138074"/>
                  </a:lnTo>
                  <a:lnTo>
                    <a:pt x="0" y="168465"/>
                  </a:lnTo>
                  <a:lnTo>
                    <a:pt x="622" y="168465"/>
                  </a:lnTo>
                  <a:lnTo>
                    <a:pt x="622" y="169735"/>
                  </a:lnTo>
                  <a:lnTo>
                    <a:pt x="115379" y="169735"/>
                  </a:lnTo>
                  <a:lnTo>
                    <a:pt x="115379" y="168465"/>
                  </a:lnTo>
                  <a:lnTo>
                    <a:pt x="115862" y="168465"/>
                  </a:lnTo>
                  <a:lnTo>
                    <a:pt x="115862" y="138074"/>
                  </a:lnTo>
                  <a:close/>
                </a:path>
                <a:path w="386714" h="170179">
                  <a:moveTo>
                    <a:pt x="233807" y="1270"/>
                  </a:moveTo>
                  <a:lnTo>
                    <a:pt x="233184" y="1270"/>
                  </a:lnTo>
                  <a:lnTo>
                    <a:pt x="233184" y="0"/>
                  </a:lnTo>
                  <a:lnTo>
                    <a:pt x="103822" y="0"/>
                  </a:lnTo>
                  <a:lnTo>
                    <a:pt x="103822" y="1270"/>
                  </a:lnTo>
                  <a:lnTo>
                    <a:pt x="103187" y="1270"/>
                  </a:lnTo>
                  <a:lnTo>
                    <a:pt x="103187" y="31673"/>
                  </a:lnTo>
                  <a:lnTo>
                    <a:pt x="103403" y="31673"/>
                  </a:lnTo>
                  <a:lnTo>
                    <a:pt x="103403" y="32943"/>
                  </a:lnTo>
                  <a:lnTo>
                    <a:pt x="150215" y="32943"/>
                  </a:lnTo>
                  <a:lnTo>
                    <a:pt x="150215" y="34201"/>
                  </a:lnTo>
                  <a:lnTo>
                    <a:pt x="150241" y="168465"/>
                  </a:lnTo>
                  <a:lnTo>
                    <a:pt x="150723" y="168465"/>
                  </a:lnTo>
                  <a:lnTo>
                    <a:pt x="150723" y="169735"/>
                  </a:lnTo>
                  <a:lnTo>
                    <a:pt x="186423" y="169735"/>
                  </a:lnTo>
                  <a:lnTo>
                    <a:pt x="186423" y="168465"/>
                  </a:lnTo>
                  <a:lnTo>
                    <a:pt x="187045" y="168465"/>
                  </a:lnTo>
                  <a:lnTo>
                    <a:pt x="187045" y="34201"/>
                  </a:lnTo>
                  <a:lnTo>
                    <a:pt x="187058" y="32943"/>
                  </a:lnTo>
                  <a:lnTo>
                    <a:pt x="233603" y="32943"/>
                  </a:lnTo>
                  <a:lnTo>
                    <a:pt x="233603" y="31673"/>
                  </a:lnTo>
                  <a:lnTo>
                    <a:pt x="233807" y="31673"/>
                  </a:lnTo>
                  <a:lnTo>
                    <a:pt x="233807" y="1270"/>
                  </a:lnTo>
                  <a:close/>
                </a:path>
                <a:path w="386714" h="170179">
                  <a:moveTo>
                    <a:pt x="386461" y="1270"/>
                  </a:moveTo>
                  <a:lnTo>
                    <a:pt x="385813" y="1270"/>
                  </a:lnTo>
                  <a:lnTo>
                    <a:pt x="385813" y="0"/>
                  </a:lnTo>
                  <a:lnTo>
                    <a:pt x="350520" y="0"/>
                  </a:lnTo>
                  <a:lnTo>
                    <a:pt x="350520" y="1270"/>
                  </a:lnTo>
                  <a:lnTo>
                    <a:pt x="349669" y="1270"/>
                  </a:lnTo>
                  <a:lnTo>
                    <a:pt x="349669" y="2540"/>
                  </a:lnTo>
                  <a:lnTo>
                    <a:pt x="349669" y="67132"/>
                  </a:lnTo>
                  <a:lnTo>
                    <a:pt x="349364" y="67132"/>
                  </a:lnTo>
                  <a:lnTo>
                    <a:pt x="349364" y="68402"/>
                  </a:lnTo>
                  <a:lnTo>
                    <a:pt x="291680" y="68402"/>
                  </a:lnTo>
                  <a:lnTo>
                    <a:pt x="291680" y="67132"/>
                  </a:lnTo>
                  <a:lnTo>
                    <a:pt x="291122" y="67132"/>
                  </a:lnTo>
                  <a:lnTo>
                    <a:pt x="291122" y="2540"/>
                  </a:lnTo>
                  <a:lnTo>
                    <a:pt x="291122" y="1270"/>
                  </a:lnTo>
                  <a:lnTo>
                    <a:pt x="290487" y="1270"/>
                  </a:lnTo>
                  <a:lnTo>
                    <a:pt x="290487" y="0"/>
                  </a:lnTo>
                  <a:lnTo>
                    <a:pt x="255270" y="0"/>
                  </a:lnTo>
                  <a:lnTo>
                    <a:pt x="255270" y="1270"/>
                  </a:lnTo>
                  <a:lnTo>
                    <a:pt x="254647" y="1270"/>
                  </a:lnTo>
                  <a:lnTo>
                    <a:pt x="254647" y="168465"/>
                  </a:lnTo>
                  <a:lnTo>
                    <a:pt x="255092" y="168465"/>
                  </a:lnTo>
                  <a:lnTo>
                    <a:pt x="255092" y="169735"/>
                  </a:lnTo>
                  <a:lnTo>
                    <a:pt x="290664" y="169735"/>
                  </a:lnTo>
                  <a:lnTo>
                    <a:pt x="290664" y="168465"/>
                  </a:lnTo>
                  <a:lnTo>
                    <a:pt x="291122" y="168465"/>
                  </a:lnTo>
                  <a:lnTo>
                    <a:pt x="291122" y="101333"/>
                  </a:lnTo>
                  <a:lnTo>
                    <a:pt x="291350" y="101333"/>
                  </a:lnTo>
                  <a:lnTo>
                    <a:pt x="291350" y="100076"/>
                  </a:lnTo>
                  <a:lnTo>
                    <a:pt x="349542" y="100076"/>
                  </a:lnTo>
                  <a:lnTo>
                    <a:pt x="349542" y="101333"/>
                  </a:lnTo>
                  <a:lnTo>
                    <a:pt x="349669" y="101333"/>
                  </a:lnTo>
                  <a:lnTo>
                    <a:pt x="349669" y="168465"/>
                  </a:lnTo>
                  <a:lnTo>
                    <a:pt x="350291" y="168465"/>
                  </a:lnTo>
                  <a:lnTo>
                    <a:pt x="350291" y="169735"/>
                  </a:lnTo>
                  <a:lnTo>
                    <a:pt x="385991" y="169735"/>
                  </a:lnTo>
                  <a:lnTo>
                    <a:pt x="385991" y="168465"/>
                  </a:lnTo>
                  <a:lnTo>
                    <a:pt x="386461" y="168465"/>
                  </a:lnTo>
                  <a:lnTo>
                    <a:pt x="386461" y="2540"/>
                  </a:lnTo>
                  <a:lnTo>
                    <a:pt x="386461" y="1270"/>
                  </a:lnTo>
                  <a:close/>
                </a:path>
              </a:pathLst>
            </a:custGeom>
            <a:solidFill>
              <a:srgbClr val="FDFDFD"/>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1" name="object 11">
              <a:extLst>
                <a:ext uri="{FF2B5EF4-FFF2-40B4-BE49-F238E27FC236}">
                  <a16:creationId xmlns:a16="http://schemas.microsoft.com/office/drawing/2014/main" id="{91A995DE-2B72-1498-3903-29C31DA2D5F1}"/>
                </a:ext>
              </a:extLst>
            </p:cNvPr>
            <p:cNvPicPr/>
            <p:nvPr/>
          </p:nvPicPr>
          <p:blipFill>
            <a:blip r:embed="rId3" cstate="print"/>
            <a:stretch>
              <a:fillRect/>
            </a:stretch>
          </p:blipFill>
          <p:spPr>
            <a:xfrm>
              <a:off x="1446976" y="6051199"/>
              <a:ext cx="277240" cy="174657"/>
            </a:xfrm>
            <a:prstGeom prst="rect">
              <a:avLst/>
            </a:prstGeom>
          </p:spPr>
        </p:pic>
        <p:pic>
          <p:nvPicPr>
            <p:cNvPr id="12" name="object 12">
              <a:extLst>
                <a:ext uri="{FF2B5EF4-FFF2-40B4-BE49-F238E27FC236}">
                  <a16:creationId xmlns:a16="http://schemas.microsoft.com/office/drawing/2014/main" id="{541EC0FB-7AD6-37EF-0DC3-D9F0A9A852FD}"/>
                </a:ext>
              </a:extLst>
            </p:cNvPr>
            <p:cNvPicPr/>
            <p:nvPr/>
          </p:nvPicPr>
          <p:blipFill>
            <a:blip r:embed="rId4" cstate="print"/>
            <a:stretch>
              <a:fillRect/>
            </a:stretch>
          </p:blipFill>
          <p:spPr>
            <a:xfrm>
              <a:off x="1752246" y="6053899"/>
              <a:ext cx="131260" cy="168956"/>
            </a:xfrm>
            <a:prstGeom prst="rect">
              <a:avLst/>
            </a:prstGeom>
          </p:spPr>
        </p:pic>
        <p:pic>
          <p:nvPicPr>
            <p:cNvPr id="13" name="object 13">
              <a:extLst>
                <a:ext uri="{FF2B5EF4-FFF2-40B4-BE49-F238E27FC236}">
                  <a16:creationId xmlns:a16="http://schemas.microsoft.com/office/drawing/2014/main" id="{646BA30A-3C39-4DFB-8231-CE06A25A2411}"/>
                </a:ext>
              </a:extLst>
            </p:cNvPr>
            <p:cNvPicPr/>
            <p:nvPr/>
          </p:nvPicPr>
          <p:blipFill>
            <a:blip r:embed="rId5" cstate="print"/>
            <a:stretch>
              <a:fillRect/>
            </a:stretch>
          </p:blipFill>
          <p:spPr>
            <a:xfrm>
              <a:off x="1916081" y="6053899"/>
              <a:ext cx="131220" cy="168956"/>
            </a:xfrm>
            <a:prstGeom prst="rect">
              <a:avLst/>
            </a:prstGeom>
          </p:spPr>
        </p:pic>
        <p:sp>
          <p:nvSpPr>
            <p:cNvPr id="14" name="object 14">
              <a:extLst>
                <a:ext uri="{FF2B5EF4-FFF2-40B4-BE49-F238E27FC236}">
                  <a16:creationId xmlns:a16="http://schemas.microsoft.com/office/drawing/2014/main" id="{1528BE98-6B5E-C4D5-18BA-D8283B3FA097}"/>
                </a:ext>
              </a:extLst>
            </p:cNvPr>
            <p:cNvSpPr/>
            <p:nvPr/>
          </p:nvSpPr>
          <p:spPr>
            <a:xfrm>
              <a:off x="2079866" y="6053988"/>
              <a:ext cx="114300" cy="168910"/>
            </a:xfrm>
            <a:custGeom>
              <a:avLst/>
              <a:gdLst/>
              <a:ahLst/>
              <a:cxnLst/>
              <a:rect l="l" t="t" r="r" b="b"/>
              <a:pathLst>
                <a:path w="114300" h="168910">
                  <a:moveTo>
                    <a:pt x="114046" y="1270"/>
                  </a:moveTo>
                  <a:lnTo>
                    <a:pt x="113855" y="1270"/>
                  </a:lnTo>
                  <a:lnTo>
                    <a:pt x="113855" y="0"/>
                  </a:lnTo>
                  <a:lnTo>
                    <a:pt x="190" y="0"/>
                  </a:lnTo>
                  <a:lnTo>
                    <a:pt x="190" y="1270"/>
                  </a:lnTo>
                  <a:lnTo>
                    <a:pt x="0" y="1270"/>
                  </a:lnTo>
                  <a:lnTo>
                    <a:pt x="0" y="2527"/>
                  </a:lnTo>
                  <a:lnTo>
                    <a:pt x="0" y="168465"/>
                  </a:lnTo>
                  <a:lnTo>
                    <a:pt x="114046" y="168465"/>
                  </a:lnTo>
                  <a:lnTo>
                    <a:pt x="114046" y="138061"/>
                  </a:lnTo>
                  <a:lnTo>
                    <a:pt x="113195" y="138061"/>
                  </a:lnTo>
                  <a:lnTo>
                    <a:pt x="113195" y="136791"/>
                  </a:lnTo>
                  <a:lnTo>
                    <a:pt x="36804" y="136791"/>
                  </a:lnTo>
                  <a:lnTo>
                    <a:pt x="36804" y="100063"/>
                  </a:lnTo>
                  <a:lnTo>
                    <a:pt x="37223" y="100063"/>
                  </a:lnTo>
                  <a:lnTo>
                    <a:pt x="37223" y="98793"/>
                  </a:lnTo>
                  <a:lnTo>
                    <a:pt x="101993" y="98793"/>
                  </a:lnTo>
                  <a:lnTo>
                    <a:pt x="101993" y="68402"/>
                  </a:lnTo>
                  <a:lnTo>
                    <a:pt x="37122" y="68402"/>
                  </a:lnTo>
                  <a:lnTo>
                    <a:pt x="37122" y="67132"/>
                  </a:lnTo>
                  <a:lnTo>
                    <a:pt x="36804" y="67132"/>
                  </a:lnTo>
                  <a:lnTo>
                    <a:pt x="36804" y="31661"/>
                  </a:lnTo>
                  <a:lnTo>
                    <a:pt x="113538" y="31661"/>
                  </a:lnTo>
                  <a:lnTo>
                    <a:pt x="113538" y="30403"/>
                  </a:lnTo>
                  <a:lnTo>
                    <a:pt x="114046" y="30403"/>
                  </a:lnTo>
                  <a:lnTo>
                    <a:pt x="114046" y="2527"/>
                  </a:lnTo>
                  <a:lnTo>
                    <a:pt x="114046" y="1270"/>
                  </a:lnTo>
                  <a:close/>
                </a:path>
              </a:pathLst>
            </a:custGeom>
            <a:solidFill>
              <a:srgbClr val="FDFDFD"/>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5" name="object 15">
              <a:extLst>
                <a:ext uri="{FF2B5EF4-FFF2-40B4-BE49-F238E27FC236}">
                  <a16:creationId xmlns:a16="http://schemas.microsoft.com/office/drawing/2014/main" id="{85BE28E3-2180-4FAD-4886-91D4B6CDD916}"/>
                </a:ext>
              </a:extLst>
            </p:cNvPr>
            <p:cNvPicPr/>
            <p:nvPr/>
          </p:nvPicPr>
          <p:blipFill>
            <a:blip r:embed="rId6" cstate="print"/>
            <a:stretch>
              <a:fillRect/>
            </a:stretch>
          </p:blipFill>
          <p:spPr>
            <a:xfrm>
              <a:off x="2216847" y="6051199"/>
              <a:ext cx="409064" cy="174657"/>
            </a:xfrm>
            <a:prstGeom prst="rect">
              <a:avLst/>
            </a:prstGeom>
          </p:spPr>
        </p:pic>
        <p:pic>
          <p:nvPicPr>
            <p:cNvPr id="16" name="object 16">
              <a:extLst>
                <a:ext uri="{FF2B5EF4-FFF2-40B4-BE49-F238E27FC236}">
                  <a16:creationId xmlns:a16="http://schemas.microsoft.com/office/drawing/2014/main" id="{E3F83B3F-1741-C7F7-1B22-CE71F815EE36}"/>
                </a:ext>
              </a:extLst>
            </p:cNvPr>
            <p:cNvPicPr/>
            <p:nvPr/>
          </p:nvPicPr>
          <p:blipFill>
            <a:blip r:embed="rId7" cstate="print"/>
            <a:stretch>
              <a:fillRect/>
            </a:stretch>
          </p:blipFill>
          <p:spPr>
            <a:xfrm>
              <a:off x="2653981" y="6053899"/>
              <a:ext cx="129350" cy="168956"/>
            </a:xfrm>
            <a:prstGeom prst="rect">
              <a:avLst/>
            </a:prstGeom>
          </p:spPr>
        </p:pic>
        <p:sp>
          <p:nvSpPr>
            <p:cNvPr id="17" name="object 17">
              <a:extLst>
                <a:ext uri="{FF2B5EF4-FFF2-40B4-BE49-F238E27FC236}">
                  <a16:creationId xmlns:a16="http://schemas.microsoft.com/office/drawing/2014/main" id="{66004E80-FC9E-D466-6878-546C2036723C}"/>
                </a:ext>
              </a:extLst>
            </p:cNvPr>
            <p:cNvSpPr/>
            <p:nvPr/>
          </p:nvSpPr>
          <p:spPr>
            <a:xfrm>
              <a:off x="860793" y="5736704"/>
              <a:ext cx="501015" cy="485775"/>
            </a:xfrm>
            <a:custGeom>
              <a:avLst/>
              <a:gdLst/>
              <a:ahLst/>
              <a:cxnLst/>
              <a:rect l="l" t="t" r="r" b="b"/>
              <a:pathLst>
                <a:path w="501015" h="485775">
                  <a:moveTo>
                    <a:pt x="201523" y="0"/>
                  </a:moveTo>
                  <a:lnTo>
                    <a:pt x="0" y="0"/>
                  </a:lnTo>
                  <a:lnTo>
                    <a:pt x="0" y="485559"/>
                  </a:lnTo>
                  <a:lnTo>
                    <a:pt x="111023" y="485559"/>
                  </a:lnTo>
                  <a:lnTo>
                    <a:pt x="79832" y="447268"/>
                  </a:lnTo>
                  <a:lnTo>
                    <a:pt x="56502" y="404533"/>
                  </a:lnTo>
                  <a:lnTo>
                    <a:pt x="41871" y="358190"/>
                  </a:lnTo>
                  <a:lnTo>
                    <a:pt x="36804" y="309105"/>
                  </a:lnTo>
                  <a:lnTo>
                    <a:pt x="42176" y="258445"/>
                  </a:lnTo>
                  <a:lnTo>
                    <a:pt x="57658" y="210858"/>
                  </a:lnTo>
                  <a:lnTo>
                    <a:pt x="82283" y="167157"/>
                  </a:lnTo>
                  <a:lnTo>
                    <a:pt x="115112" y="128155"/>
                  </a:lnTo>
                  <a:lnTo>
                    <a:pt x="155181" y="94665"/>
                  </a:lnTo>
                  <a:lnTo>
                    <a:pt x="201523" y="67525"/>
                  </a:lnTo>
                  <a:lnTo>
                    <a:pt x="201523" y="0"/>
                  </a:lnTo>
                  <a:close/>
                </a:path>
                <a:path w="501015" h="485775">
                  <a:moveTo>
                    <a:pt x="500799" y="78600"/>
                  </a:moveTo>
                  <a:lnTo>
                    <a:pt x="479209" y="74015"/>
                  </a:lnTo>
                  <a:lnTo>
                    <a:pt x="457009" y="70624"/>
                  </a:lnTo>
                  <a:lnTo>
                    <a:pt x="434314" y="68529"/>
                  </a:lnTo>
                  <a:lnTo>
                    <a:pt x="411200" y="67805"/>
                  </a:lnTo>
                  <a:lnTo>
                    <a:pt x="381914" y="68961"/>
                  </a:lnTo>
                  <a:lnTo>
                    <a:pt x="353377" y="72351"/>
                  </a:lnTo>
                  <a:lnTo>
                    <a:pt x="325704" y="77812"/>
                  </a:lnTo>
                  <a:lnTo>
                    <a:pt x="298970" y="85204"/>
                  </a:lnTo>
                  <a:lnTo>
                    <a:pt x="298970" y="186359"/>
                  </a:lnTo>
                  <a:lnTo>
                    <a:pt x="201523" y="186359"/>
                  </a:lnTo>
                  <a:lnTo>
                    <a:pt x="201523" y="134747"/>
                  </a:lnTo>
                  <a:lnTo>
                    <a:pt x="163588" y="167970"/>
                  </a:lnTo>
                  <a:lnTo>
                    <a:pt x="132549" y="206273"/>
                  </a:lnTo>
                  <a:lnTo>
                    <a:pt x="109283" y="248920"/>
                  </a:lnTo>
                  <a:lnTo>
                    <a:pt x="94665" y="295148"/>
                  </a:lnTo>
                  <a:lnTo>
                    <a:pt x="89598" y="344208"/>
                  </a:lnTo>
                  <a:lnTo>
                    <a:pt x="92608" y="382244"/>
                  </a:lnTo>
                  <a:lnTo>
                    <a:pt x="101371" y="418706"/>
                  </a:lnTo>
                  <a:lnTo>
                    <a:pt x="115570" y="453263"/>
                  </a:lnTo>
                  <a:lnTo>
                    <a:pt x="134848" y="485559"/>
                  </a:lnTo>
                  <a:lnTo>
                    <a:pt x="201523" y="485559"/>
                  </a:lnTo>
                  <a:lnTo>
                    <a:pt x="201523" y="314807"/>
                  </a:lnTo>
                  <a:lnTo>
                    <a:pt x="298970" y="314807"/>
                  </a:lnTo>
                  <a:lnTo>
                    <a:pt x="298970" y="485559"/>
                  </a:lnTo>
                  <a:lnTo>
                    <a:pt x="500799" y="485559"/>
                  </a:lnTo>
                  <a:lnTo>
                    <a:pt x="500799" y="78600"/>
                  </a:lnTo>
                  <a:close/>
                </a:path>
                <a:path w="501015" h="485775">
                  <a:moveTo>
                    <a:pt x="500799" y="0"/>
                  </a:moveTo>
                  <a:lnTo>
                    <a:pt x="298970" y="0"/>
                  </a:lnTo>
                  <a:lnTo>
                    <a:pt x="298970" y="37198"/>
                  </a:lnTo>
                  <a:lnTo>
                    <a:pt x="313550" y="35191"/>
                  </a:lnTo>
                  <a:lnTo>
                    <a:pt x="328345" y="33680"/>
                  </a:lnTo>
                  <a:lnTo>
                    <a:pt x="343306" y="32727"/>
                  </a:lnTo>
                  <a:lnTo>
                    <a:pt x="358394" y="32397"/>
                  </a:lnTo>
                  <a:lnTo>
                    <a:pt x="396252" y="34328"/>
                  </a:lnTo>
                  <a:lnTo>
                    <a:pt x="432752" y="39916"/>
                  </a:lnTo>
                  <a:lnTo>
                    <a:pt x="467677" y="48869"/>
                  </a:lnTo>
                  <a:lnTo>
                    <a:pt x="500799" y="60921"/>
                  </a:lnTo>
                  <a:lnTo>
                    <a:pt x="500799" y="0"/>
                  </a:lnTo>
                  <a:close/>
                </a:path>
              </a:pathLst>
            </a:custGeom>
            <a:solidFill>
              <a:srgbClr val="FDFDFD"/>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4" name="Title 23">
            <a:extLst>
              <a:ext uri="{FF2B5EF4-FFF2-40B4-BE49-F238E27FC236}">
                <a16:creationId xmlns:a16="http://schemas.microsoft.com/office/drawing/2014/main" id="{CE40D178-2388-5442-0F4D-0C3EB74F5D2E}"/>
              </a:ext>
            </a:extLst>
          </p:cNvPr>
          <p:cNvSpPr>
            <a:spLocks noGrp="1"/>
          </p:cNvSpPr>
          <p:nvPr>
            <p:ph type="title"/>
          </p:nvPr>
        </p:nvSpPr>
        <p:spPr>
          <a:xfrm>
            <a:off x="1035230" y="2127497"/>
            <a:ext cx="9259494" cy="1846659"/>
          </a:xfrm>
        </p:spPr>
        <p:txBody>
          <a:bodyPr/>
          <a:lstStyle/>
          <a:p>
            <a:r>
              <a:rPr lang="en-US" sz="6000" dirty="0">
                <a:solidFill>
                  <a:schemeClr val="bg1"/>
                </a:solidFill>
              </a:rPr>
              <a:t>How can you help community members?</a:t>
            </a:r>
          </a:p>
        </p:txBody>
      </p:sp>
      <p:sp>
        <p:nvSpPr>
          <p:cNvPr id="20" name="Slide Number Placeholder 19">
            <a:extLst>
              <a:ext uri="{FF2B5EF4-FFF2-40B4-BE49-F238E27FC236}">
                <a16:creationId xmlns:a16="http://schemas.microsoft.com/office/drawing/2014/main" id="{E058D51D-9CD3-BD75-BA3D-F3F25393C1BA}"/>
              </a:ext>
              <a:ext uri="{C183D7F6-B498-43B3-948B-1728B52AA6E4}">
                <adec:decorative xmlns:adec="http://schemas.microsoft.com/office/drawing/2017/decorative" val="1"/>
              </a:ext>
            </a:extLst>
          </p:cNvPr>
          <p:cNvSpPr>
            <a:spLocks noGrp="1"/>
          </p:cNvSpPr>
          <p:nvPr>
            <p:ph type="sldNum" sz="quarter" idx="7"/>
          </p:nvPr>
        </p:nvSpPr>
        <p:spPr>
          <a:xfrm>
            <a:off x="11049000" y="6460435"/>
            <a:ext cx="381105" cy="182146"/>
          </a:xfrm>
        </p:spPr>
        <p:txBody>
          <a:bodyPr/>
          <a:lstStyle/>
          <a:p>
            <a:pPr marL="123189">
              <a:lnSpc>
                <a:spcPct val="100000"/>
              </a:lnSpc>
            </a:pPr>
            <a:fld id="{81D60167-4931-47E6-BA6A-407CBD079E47}" type="slidenum">
              <a:rPr lang="en-US" spc="-50" smtClean="0"/>
              <a:t>40</a:t>
            </a:fld>
            <a:endParaRPr lang="en-US" spc="-50" dirty="0"/>
          </a:p>
        </p:txBody>
      </p:sp>
    </p:spTree>
    <p:extLst>
      <p:ext uri="{BB962C8B-B14F-4D97-AF65-F5344CB8AC3E}">
        <p14:creationId xmlns:p14="http://schemas.microsoft.com/office/powerpoint/2010/main" val="31889818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txBox="1">
            <a:spLocks noGrp="1"/>
          </p:cNvSpPr>
          <p:nvPr>
            <p:ph type="sldNum" sz="quarter" idx="7"/>
          </p:nvPr>
        </p:nvSpPr>
        <p:spPr>
          <a:prstGeom prst="rect">
            <a:avLst/>
          </a:prstGeom>
        </p:spPr>
        <p:txBody>
          <a:bodyPr vert="horz" wrap="square" lIns="0" tIns="0" rIns="0" bIns="0" rtlCol="0">
            <a:spAutoFit/>
          </a:bodyPr>
          <a:lstStyle/>
          <a:p>
            <a:pPr marL="38100" marR="0" lvl="0" indent="0" defTabSz="914400" eaLnBrk="1" fontAlgn="auto" latinLnBrk="0" hangingPunct="1">
              <a:lnSpc>
                <a:spcPct val="100000"/>
              </a:lnSpc>
              <a:spcBef>
                <a:spcPts val="0"/>
              </a:spcBef>
              <a:spcAft>
                <a:spcPts val="0"/>
              </a:spcAft>
              <a:buClrTx/>
              <a:buSzTx/>
              <a:buFontTx/>
              <a:buNone/>
              <a:tabLst/>
              <a:defRPr/>
            </a:pPr>
            <a:fld id="{81D60167-4931-47E6-BA6A-407CBD079E47}" type="slidenum">
              <a:rPr kumimoji="0" sz="1200" b="0" i="0" u="none" strike="noStrike" kern="0" cap="none" spc="-25" normalizeH="0" baseline="0" noProof="0" dirty="0">
                <a:ln>
                  <a:noFill/>
                </a:ln>
                <a:solidFill>
                  <a:srgbClr val="053D66"/>
                </a:solidFill>
                <a:effectLst/>
                <a:uLnTx/>
                <a:uFillTx/>
                <a:latin typeface="Franklin Gothic Book"/>
              </a:rPr>
              <a:pPr marL="38100" marR="0" lvl="0" indent="0" defTabSz="914400" eaLnBrk="1" fontAlgn="auto" latinLnBrk="0" hangingPunct="1">
                <a:lnSpc>
                  <a:spcPct val="100000"/>
                </a:lnSpc>
                <a:spcBef>
                  <a:spcPts val="0"/>
                </a:spcBef>
                <a:spcAft>
                  <a:spcPts val="0"/>
                </a:spcAft>
                <a:buClrTx/>
                <a:buSzTx/>
                <a:buFontTx/>
                <a:buNone/>
                <a:tabLst/>
                <a:defRPr/>
              </a:pPr>
              <a:t>41</a:t>
            </a:fld>
            <a:endParaRPr kumimoji="0" sz="1200" b="0" i="0" u="none" strike="noStrike" kern="0" cap="none" spc="-25" normalizeH="0" baseline="0" noProof="0" dirty="0">
              <a:ln>
                <a:noFill/>
              </a:ln>
              <a:solidFill>
                <a:srgbClr val="053D66"/>
              </a:solidFill>
              <a:effectLst/>
              <a:uLnTx/>
              <a:uFillTx/>
              <a:latin typeface="Franklin Gothic Book"/>
            </a:endParaRPr>
          </a:p>
        </p:txBody>
      </p:sp>
      <p:sp>
        <p:nvSpPr>
          <p:cNvPr id="6" name="Title 5">
            <a:extLst>
              <a:ext uri="{FF2B5EF4-FFF2-40B4-BE49-F238E27FC236}">
                <a16:creationId xmlns:a16="http://schemas.microsoft.com/office/drawing/2014/main" id="{05A69573-07E2-6B0D-3326-9A2D637602DE}"/>
              </a:ext>
            </a:extLst>
          </p:cNvPr>
          <p:cNvSpPr>
            <a:spLocks noGrp="1"/>
          </p:cNvSpPr>
          <p:nvPr>
            <p:ph type="title"/>
          </p:nvPr>
        </p:nvSpPr>
        <p:spPr>
          <a:xfrm>
            <a:off x="238760" y="195660"/>
            <a:ext cx="10452100" cy="677108"/>
          </a:xfrm>
        </p:spPr>
        <p:txBody>
          <a:bodyPr/>
          <a:lstStyle/>
          <a:p>
            <a:r>
              <a:rPr lang="en-US" dirty="0"/>
              <a:t>Community Resources</a:t>
            </a:r>
          </a:p>
        </p:txBody>
      </p:sp>
      <p:sp>
        <p:nvSpPr>
          <p:cNvPr id="7" name="TextBox 6">
            <a:extLst>
              <a:ext uri="{FF2B5EF4-FFF2-40B4-BE49-F238E27FC236}">
                <a16:creationId xmlns:a16="http://schemas.microsoft.com/office/drawing/2014/main" id="{E1175503-7F21-6445-3196-E54C3619A100}"/>
              </a:ext>
            </a:extLst>
          </p:cNvPr>
          <p:cNvSpPr txBox="1"/>
          <p:nvPr/>
        </p:nvSpPr>
        <p:spPr>
          <a:xfrm>
            <a:off x="720953" y="1343025"/>
            <a:ext cx="10670947" cy="3231654"/>
          </a:xfrm>
          <a:prstGeom prst="rect">
            <a:avLst/>
          </a:prstGeom>
          <a:noFill/>
        </p:spPr>
        <p:txBody>
          <a:bodyPr wrap="square" rtlCol="0">
            <a:spAutoFit/>
          </a:bodyPr>
          <a:lstStyle/>
          <a:p>
            <a:pPr>
              <a:spcBef>
                <a:spcPts val="1200"/>
              </a:spcBef>
              <a:spcAft>
                <a:spcPts val="1200"/>
              </a:spcAft>
            </a:pPr>
            <a:r>
              <a:rPr lang="en-US" b="0" dirty="0">
                <a:solidFill>
                  <a:schemeClr val="accent1">
                    <a:lumMod val="75000"/>
                  </a:schemeClr>
                </a:solidFill>
                <a:latin typeface="Franklin Gothic Book" panose="020B0503020102020204" pitchFamily="34" charset="0"/>
              </a:rPr>
              <a:t>The Health Connector has a dedicated web page for federal updates that explains the changes and how they may affect families in your community and in-person supports available across the Commonwealth.</a:t>
            </a:r>
          </a:p>
          <a:p>
            <a:pPr marL="342900" indent="-342900">
              <a:spcBef>
                <a:spcPts val="1200"/>
              </a:spcBef>
              <a:spcAft>
                <a:spcPts val="1200"/>
              </a:spcAft>
              <a:buClr>
                <a:schemeClr val="accent1">
                  <a:lumMod val="75000"/>
                </a:schemeClr>
              </a:buClr>
              <a:buFont typeface="Arial" panose="020B0604020202020204" pitchFamily="34" charset="0"/>
              <a:buChar char="•"/>
            </a:pPr>
            <a:r>
              <a:rPr lang="en-US" b="0" dirty="0">
                <a:solidFill>
                  <a:schemeClr val="tx1"/>
                </a:solidFill>
                <a:latin typeface="Franklin Gothic Book" panose="020B0503020102020204" pitchFamily="34" charset="0"/>
                <a:hlinkClick r:id="rId2"/>
              </a:rPr>
              <a:t>Federal Updates Website - Massachusetts Health Connector</a:t>
            </a:r>
            <a:endParaRPr lang="en-US" b="0" dirty="0">
              <a:solidFill>
                <a:schemeClr val="tx1"/>
              </a:solidFill>
              <a:latin typeface="Franklin Gothic Book" panose="020B0503020102020204" pitchFamily="34" charset="0"/>
            </a:endParaRPr>
          </a:p>
          <a:p>
            <a:pPr marL="342900" indent="-342900">
              <a:spcBef>
                <a:spcPts val="1200"/>
              </a:spcBef>
              <a:spcAft>
                <a:spcPts val="1200"/>
              </a:spcAft>
              <a:buClr>
                <a:schemeClr val="accent1">
                  <a:lumMod val="75000"/>
                </a:schemeClr>
              </a:buClr>
              <a:buFont typeface="Arial" panose="020B0604020202020204" pitchFamily="34" charset="0"/>
              <a:buChar char="•"/>
            </a:pPr>
            <a:r>
              <a:rPr lang="en-US" b="0" dirty="0">
                <a:solidFill>
                  <a:schemeClr val="tx1"/>
                </a:solidFill>
                <a:latin typeface="Franklin Gothic Book" panose="020B0503020102020204" pitchFamily="34" charset="0"/>
              </a:rPr>
              <a:t>What other tools will be helpful for you and your staff?</a:t>
            </a:r>
          </a:p>
          <a:p>
            <a:pPr marL="342900" indent="-342900">
              <a:spcBef>
                <a:spcPts val="1200"/>
              </a:spcBef>
              <a:spcAft>
                <a:spcPts val="1200"/>
              </a:spcAft>
              <a:buClr>
                <a:schemeClr val="accent1">
                  <a:lumMod val="75000"/>
                </a:schemeClr>
              </a:buClr>
              <a:buFont typeface="Arial" panose="020B0604020202020204" pitchFamily="34" charset="0"/>
              <a:buChar char="•"/>
            </a:pPr>
            <a:r>
              <a:rPr lang="en-US" b="0" dirty="0">
                <a:solidFill>
                  <a:schemeClr val="tx1"/>
                </a:solidFill>
                <a:latin typeface="Franklin Gothic Book" panose="020B0503020102020204" pitchFamily="34" charset="0"/>
              </a:rPr>
              <a:t>Are there other resources that you are receiving or that we should be sharing?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txBox="1">
            <a:spLocks noGrp="1"/>
          </p:cNvSpPr>
          <p:nvPr>
            <p:ph type="sldNum" sz="quarter" idx="7"/>
          </p:nvPr>
        </p:nvSpPr>
        <p:spPr>
          <a:prstGeom prst="rect">
            <a:avLst/>
          </a:prstGeom>
        </p:spPr>
        <p:txBody>
          <a:bodyPr vert="horz" wrap="square" lIns="0" tIns="0" rIns="0" bIns="0" rtlCol="0">
            <a:spAutoFit/>
          </a:bodyPr>
          <a:lstStyle/>
          <a:p>
            <a:pPr marL="38100" marR="0" lvl="0" indent="0" defTabSz="914400" eaLnBrk="1" fontAlgn="auto" latinLnBrk="0" hangingPunct="1">
              <a:lnSpc>
                <a:spcPct val="100000"/>
              </a:lnSpc>
              <a:spcBef>
                <a:spcPts val="0"/>
              </a:spcBef>
              <a:spcAft>
                <a:spcPts val="0"/>
              </a:spcAft>
              <a:buClrTx/>
              <a:buSzTx/>
              <a:buFontTx/>
              <a:buNone/>
              <a:tabLst/>
              <a:defRPr/>
            </a:pPr>
            <a:fld id="{81D60167-4931-47E6-BA6A-407CBD079E47}" type="slidenum">
              <a:rPr kumimoji="0" sz="1200" b="0" i="0" u="none" strike="noStrike" kern="0" cap="none" spc="-25" normalizeH="0" baseline="0" noProof="0" dirty="0">
                <a:ln>
                  <a:noFill/>
                </a:ln>
                <a:solidFill>
                  <a:srgbClr val="053D66"/>
                </a:solidFill>
                <a:effectLst/>
                <a:uLnTx/>
                <a:uFillTx/>
                <a:latin typeface="Franklin Gothic Book"/>
              </a:rPr>
              <a:pPr marL="38100" marR="0" lvl="0" indent="0" defTabSz="914400" eaLnBrk="1" fontAlgn="auto" latinLnBrk="0" hangingPunct="1">
                <a:lnSpc>
                  <a:spcPct val="100000"/>
                </a:lnSpc>
                <a:spcBef>
                  <a:spcPts val="0"/>
                </a:spcBef>
                <a:spcAft>
                  <a:spcPts val="0"/>
                </a:spcAft>
                <a:buClrTx/>
                <a:buSzTx/>
                <a:buFontTx/>
                <a:buNone/>
                <a:tabLst/>
                <a:defRPr/>
              </a:pPr>
              <a:t>42</a:t>
            </a:fld>
            <a:endParaRPr kumimoji="0" sz="1200" b="0" i="0" u="none" strike="noStrike" kern="0" cap="none" spc="-25" normalizeH="0" baseline="0" noProof="0" dirty="0">
              <a:ln>
                <a:noFill/>
              </a:ln>
              <a:solidFill>
                <a:srgbClr val="053D66"/>
              </a:solidFill>
              <a:effectLst/>
              <a:uLnTx/>
              <a:uFillTx/>
              <a:latin typeface="Franklin Gothic Book"/>
            </a:endParaRPr>
          </a:p>
        </p:txBody>
      </p:sp>
      <p:sp>
        <p:nvSpPr>
          <p:cNvPr id="6" name="Title 5">
            <a:extLst>
              <a:ext uri="{FF2B5EF4-FFF2-40B4-BE49-F238E27FC236}">
                <a16:creationId xmlns:a16="http://schemas.microsoft.com/office/drawing/2014/main" id="{037D051C-4DE2-6082-24AD-A532004197CE}"/>
              </a:ext>
            </a:extLst>
          </p:cNvPr>
          <p:cNvSpPr>
            <a:spLocks noGrp="1"/>
          </p:cNvSpPr>
          <p:nvPr>
            <p:ph type="title"/>
          </p:nvPr>
        </p:nvSpPr>
        <p:spPr>
          <a:xfrm>
            <a:off x="228600" y="283464"/>
            <a:ext cx="10452100" cy="677108"/>
          </a:xfrm>
        </p:spPr>
        <p:txBody>
          <a:bodyPr/>
          <a:lstStyle/>
          <a:p>
            <a:r>
              <a:rPr lang="en-US" dirty="0"/>
              <a:t>Next Steps &amp; How You Can Help?</a:t>
            </a:r>
          </a:p>
        </p:txBody>
      </p:sp>
      <p:sp>
        <p:nvSpPr>
          <p:cNvPr id="7" name="TextBox 6">
            <a:extLst>
              <a:ext uri="{FF2B5EF4-FFF2-40B4-BE49-F238E27FC236}">
                <a16:creationId xmlns:a16="http://schemas.microsoft.com/office/drawing/2014/main" id="{CABCC045-C9BA-FC8B-BD2A-C400B8EF1839}"/>
              </a:ext>
            </a:extLst>
          </p:cNvPr>
          <p:cNvSpPr txBox="1"/>
          <p:nvPr/>
        </p:nvSpPr>
        <p:spPr>
          <a:xfrm>
            <a:off x="600074" y="1182231"/>
            <a:ext cx="10572979" cy="4493538"/>
          </a:xfrm>
          <a:prstGeom prst="rect">
            <a:avLst/>
          </a:prstGeom>
          <a:noFill/>
        </p:spPr>
        <p:txBody>
          <a:bodyPr wrap="square" rtlCol="0">
            <a:spAutoFit/>
          </a:bodyPr>
          <a:lstStyle/>
          <a:p>
            <a:pPr>
              <a:spcBef>
                <a:spcPts val="600"/>
              </a:spcBef>
              <a:spcAft>
                <a:spcPts val="600"/>
              </a:spcAft>
            </a:pPr>
            <a:r>
              <a:rPr lang="en-US" b="0" dirty="0">
                <a:solidFill>
                  <a:schemeClr val="accent1">
                    <a:lumMod val="75000"/>
                  </a:schemeClr>
                </a:solidFill>
                <a:latin typeface="Franklin Gothic Book" panose="020B0503020102020204" pitchFamily="34" charset="0"/>
              </a:rPr>
              <a:t>If you are a Certified Assister (Navigators or CACs), you can help your community keep their healthcare application up to date at </a:t>
            </a:r>
            <a:r>
              <a:rPr lang="en-US" b="0" dirty="0">
                <a:solidFill>
                  <a:schemeClr val="accent1">
                    <a:lumMod val="75000"/>
                  </a:schemeClr>
                </a:solidFill>
                <a:latin typeface="Franklin Gothic Book" panose="020B0503020102020204" pitchFamily="34" charset="0"/>
                <a:hlinkClick r:id="rId2"/>
              </a:rPr>
              <a:t>MAhealthconnector.org</a:t>
            </a:r>
            <a:endParaRPr lang="en-US" b="0" dirty="0">
              <a:solidFill>
                <a:schemeClr val="accent1">
                  <a:lumMod val="75000"/>
                </a:schemeClr>
              </a:solidFill>
              <a:latin typeface="Franklin Gothic Book" panose="020B0503020102020204" pitchFamily="34" charset="0"/>
            </a:endParaRPr>
          </a:p>
          <a:p>
            <a:pPr marL="342900" indent="-342900">
              <a:spcBef>
                <a:spcPts val="600"/>
              </a:spcBef>
              <a:spcAft>
                <a:spcPts val="600"/>
              </a:spcAft>
              <a:buFont typeface="Arial" panose="020B0604020202020204" pitchFamily="34" charset="0"/>
              <a:buChar char="•"/>
            </a:pPr>
            <a:r>
              <a:rPr lang="en-US" b="0" dirty="0">
                <a:solidFill>
                  <a:schemeClr val="tx1"/>
                </a:solidFill>
                <a:latin typeface="Franklin Gothic Book" panose="020B0503020102020204" pitchFamily="34" charset="0"/>
              </a:rPr>
              <a:t>Remind clients to report any household changes, such as:</a:t>
            </a:r>
          </a:p>
          <a:p>
            <a:pPr marL="800100" lvl="1" indent="-342900">
              <a:spcBef>
                <a:spcPts val="600"/>
              </a:spcBef>
              <a:spcAft>
                <a:spcPts val="600"/>
              </a:spcAft>
              <a:buFont typeface="Arial" panose="020B0604020202020204" pitchFamily="34" charset="0"/>
              <a:buChar char="•"/>
            </a:pPr>
            <a:r>
              <a:rPr lang="en-US" b="0" dirty="0">
                <a:solidFill>
                  <a:schemeClr val="tx1"/>
                </a:solidFill>
                <a:latin typeface="Franklin Gothic Book" panose="020B0503020102020204" pitchFamily="34" charset="0"/>
              </a:rPr>
              <a:t>Income (pay increases or decreases)</a:t>
            </a:r>
          </a:p>
          <a:p>
            <a:pPr marL="800100" lvl="1" indent="-342900">
              <a:spcBef>
                <a:spcPts val="600"/>
              </a:spcBef>
              <a:spcAft>
                <a:spcPts val="600"/>
              </a:spcAft>
              <a:buFont typeface="Arial" panose="020B0604020202020204" pitchFamily="34" charset="0"/>
              <a:buChar char="•"/>
            </a:pPr>
            <a:r>
              <a:rPr lang="en-US" b="0" dirty="0">
                <a:solidFill>
                  <a:schemeClr val="tx1"/>
                </a:solidFill>
                <a:latin typeface="Franklin Gothic Book" panose="020B0503020102020204" pitchFamily="34" charset="0"/>
              </a:rPr>
              <a:t>Immigration</a:t>
            </a:r>
          </a:p>
          <a:p>
            <a:pPr marL="800100" lvl="1" indent="-342900">
              <a:spcBef>
                <a:spcPts val="600"/>
              </a:spcBef>
              <a:spcAft>
                <a:spcPts val="600"/>
              </a:spcAft>
              <a:buFont typeface="Arial" panose="020B0604020202020204" pitchFamily="34" charset="0"/>
              <a:buChar char="•"/>
            </a:pPr>
            <a:r>
              <a:rPr lang="en-US" b="0" dirty="0">
                <a:solidFill>
                  <a:schemeClr val="tx1"/>
                </a:solidFill>
                <a:latin typeface="Franklin Gothic Book" panose="020B0503020102020204" pitchFamily="34" charset="0"/>
              </a:rPr>
              <a:t>Marriage</a:t>
            </a:r>
          </a:p>
          <a:p>
            <a:pPr marL="800100" lvl="1" indent="-342900">
              <a:spcBef>
                <a:spcPts val="600"/>
              </a:spcBef>
              <a:spcAft>
                <a:spcPts val="600"/>
              </a:spcAft>
              <a:buFont typeface="Arial" panose="020B0604020202020204" pitchFamily="34" charset="0"/>
              <a:buChar char="•"/>
            </a:pPr>
            <a:r>
              <a:rPr lang="en-US" b="0" dirty="0">
                <a:solidFill>
                  <a:schemeClr val="tx1"/>
                </a:solidFill>
                <a:latin typeface="Franklin Gothic Book" panose="020B0503020102020204" pitchFamily="34" charset="0"/>
              </a:rPr>
              <a:t>Pregnancy</a:t>
            </a:r>
          </a:p>
          <a:p>
            <a:pPr>
              <a:spcBef>
                <a:spcPts val="600"/>
              </a:spcBef>
              <a:spcAft>
                <a:spcPts val="600"/>
              </a:spcAft>
            </a:pPr>
            <a:r>
              <a:rPr lang="en-US" b="0" dirty="0">
                <a:solidFill>
                  <a:schemeClr val="tx1"/>
                </a:solidFill>
                <a:latin typeface="Franklin Gothic Book" panose="020B0503020102020204" pitchFamily="34" charset="0"/>
              </a:rPr>
              <a:t>OR refer clients to a Certified Assister in their community </a:t>
            </a:r>
          </a:p>
          <a:p>
            <a:pPr>
              <a:spcBef>
                <a:spcPts val="600"/>
              </a:spcBef>
              <a:spcAft>
                <a:spcPts val="600"/>
              </a:spcAft>
            </a:pPr>
            <a:r>
              <a:rPr lang="en-US" b="0" dirty="0">
                <a:solidFill>
                  <a:schemeClr val="tx1"/>
                </a:solidFill>
                <a:latin typeface="Franklin Gothic Book" panose="020B0503020102020204" pitchFamily="34" charset="0"/>
                <a:hlinkClick r:id="rId3"/>
              </a:rPr>
              <a:t>Enrollment Assister Search - Massachusetts Health Connector</a:t>
            </a:r>
            <a:endParaRPr lang="en-US" b="0" dirty="0">
              <a:solidFill>
                <a:schemeClr val="tx1"/>
              </a:solidFill>
              <a:latin typeface="Franklin Gothic Book" panose="020B0503020102020204"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DF543F5-BA2F-5327-BF01-B4490E500B9F}"/>
              </a:ext>
            </a:extLst>
          </p:cNvPr>
          <p:cNvSpPr>
            <a:spLocks noGrp="1"/>
          </p:cNvSpPr>
          <p:nvPr>
            <p:ph type="title"/>
          </p:nvPr>
        </p:nvSpPr>
        <p:spPr>
          <a:xfrm>
            <a:off x="1639968" y="2195965"/>
            <a:ext cx="8618707" cy="2816352"/>
          </a:xfrm>
        </p:spPr>
        <p:txBody>
          <a:bodyPr/>
          <a:lstStyle/>
          <a:p>
            <a:pPr algn="ctr"/>
            <a:r>
              <a:rPr lang="en-US" b="1" dirty="0">
                <a:solidFill>
                  <a:srgbClr val="002060"/>
                </a:solidFill>
                <a:effectLst/>
                <a:ea typeface="Calibri"/>
              </a:rPr>
              <a:t>Long-Term Services and Supports (LTSS) </a:t>
            </a:r>
            <a:br>
              <a:rPr lang="en-US" sz="3200" dirty="0">
                <a:ea typeface="Calibri" panose="020F0502020204030204" pitchFamily="34" charset="0"/>
              </a:rPr>
            </a:br>
            <a:br>
              <a:rPr lang="en-US" sz="3200" dirty="0">
                <a:ea typeface="Calibri" panose="020F0502020204030204" pitchFamily="34" charset="0"/>
              </a:rPr>
            </a:br>
            <a:r>
              <a:rPr lang="en-US" sz="2800" b="0" dirty="0">
                <a:ea typeface="Calibri" panose="020F0502020204030204" pitchFamily="34" charset="0"/>
              </a:rPr>
              <a:t>Presented by - Lindsey Klauka, Associate Director of Provider Enrollment Revalidation Training Team</a:t>
            </a:r>
            <a:br>
              <a:rPr lang="en-US" sz="3200" dirty="0">
                <a:latin typeface="Calibri" panose="020F0502020204030204" pitchFamily="34" charset="0"/>
                <a:ea typeface="Calibri" panose="020F0502020204030204" pitchFamily="34" charset="0"/>
                <a:cs typeface="Calibri" panose="020F0502020204030204" pitchFamily="34" charset="0"/>
              </a:rPr>
            </a:br>
            <a:endParaRPr lang="en-US" sz="3200" dirty="0">
              <a:latin typeface="Calibri" panose="020F0502020204030204" pitchFamily="34" charset="0"/>
              <a:ea typeface="Calibri" panose="020F0502020204030204" pitchFamily="34" charset="0"/>
              <a:cs typeface="Calibri" panose="020F0502020204030204" pitchFamily="34" charset="0"/>
            </a:endParaRPr>
          </a:p>
        </p:txBody>
      </p:sp>
      <p:sp>
        <p:nvSpPr>
          <p:cNvPr id="2" name="Slide Number Placeholder 1">
            <a:extLst>
              <a:ext uri="{FF2B5EF4-FFF2-40B4-BE49-F238E27FC236}">
                <a16:creationId xmlns:a16="http://schemas.microsoft.com/office/drawing/2014/main" id="{B4C37620-BB6C-FB60-3E98-F093A78CC4A6}"/>
              </a:ext>
              <a:ext uri="{C183D7F6-B498-43B3-948B-1728B52AA6E4}">
                <adec:decorative xmlns:adec="http://schemas.microsoft.com/office/drawing/2017/decorative" val="1"/>
              </a:ext>
            </a:extLst>
          </p:cNvPr>
          <p:cNvSpPr>
            <a:spLocks noGrp="1"/>
          </p:cNvSpPr>
          <p:nvPr>
            <p:ph type="sldNum" sz="quarter" idx="12"/>
          </p:nvPr>
        </p:nvSpPr>
        <p:spPr/>
        <p:txBody>
          <a:bodyPr/>
          <a:lstStyle/>
          <a:p>
            <a:pPr defTabSz="457200" fontAlgn="auto">
              <a:spcBef>
                <a:spcPts val="0"/>
              </a:spcBef>
              <a:spcAft>
                <a:spcPts val="0"/>
              </a:spcAft>
              <a:defRPr/>
            </a:pPr>
            <a:fld id="{B543FC28-71BB-4923-9EC4-7D01669BF51C}" type="slidenum">
              <a:rPr lang="en-US" b="0">
                <a:latin typeface="Calibri"/>
                <a:ea typeface="+mn-ea"/>
                <a:cs typeface="+mn-cs"/>
              </a:rPr>
              <a:pPr defTabSz="457200" fontAlgn="auto">
                <a:spcBef>
                  <a:spcPts val="0"/>
                </a:spcBef>
                <a:spcAft>
                  <a:spcPts val="0"/>
                </a:spcAft>
                <a:defRPr/>
              </a:pPr>
              <a:t>43</a:t>
            </a:fld>
            <a:endParaRPr lang="en-US" b="0" dirty="0">
              <a:latin typeface="Calibri"/>
              <a:ea typeface="+mn-ea"/>
              <a:cs typeface="+mn-cs"/>
            </a:endParaRPr>
          </a:p>
        </p:txBody>
      </p:sp>
      <p:pic>
        <p:nvPicPr>
          <p:cNvPr id="5" name="Picture 4" descr="MassHealth logo.">
            <a:extLst>
              <a:ext uri="{FF2B5EF4-FFF2-40B4-BE49-F238E27FC236}">
                <a16:creationId xmlns:a16="http://schemas.microsoft.com/office/drawing/2014/main" id="{220AA836-2DCA-EF31-24F4-FF35B03B592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31506" y="225616"/>
            <a:ext cx="1882590" cy="698298"/>
          </a:xfrm>
          <a:prstGeom prst="rect">
            <a:avLst/>
          </a:prstGeom>
        </p:spPr>
      </p:pic>
    </p:spTree>
    <p:extLst>
      <p:ext uri="{BB962C8B-B14F-4D97-AF65-F5344CB8AC3E}">
        <p14:creationId xmlns:p14="http://schemas.microsoft.com/office/powerpoint/2010/main" val="35815298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DCAF31-90B1-4EAB-90B0-F6772F5E1CD4}"/>
              </a:ext>
            </a:extLst>
          </p:cNvPr>
          <p:cNvSpPr>
            <a:spLocks noGrp="1"/>
          </p:cNvSpPr>
          <p:nvPr>
            <p:ph type="title"/>
          </p:nvPr>
        </p:nvSpPr>
        <p:spPr>
          <a:xfrm>
            <a:off x="457200" y="283464"/>
            <a:ext cx="10136605" cy="715963"/>
          </a:xfrm>
        </p:spPr>
        <p:txBody>
          <a:bodyPr/>
          <a:lstStyle/>
          <a:p>
            <a:r>
              <a:rPr lang="en-US" sz="3600" dirty="0">
                <a:latin typeface="Arial" panose="020B0604020202020204" pitchFamily="34" charset="0"/>
                <a:cs typeface="Arial" panose="020B0604020202020204" pitchFamily="34" charset="0"/>
              </a:rPr>
              <a:t>LTSS Provider Communications (slide 1 of 2)</a:t>
            </a:r>
          </a:p>
        </p:txBody>
      </p:sp>
      <p:sp>
        <p:nvSpPr>
          <p:cNvPr id="7" name="TextBox 6">
            <a:extLst>
              <a:ext uri="{FF2B5EF4-FFF2-40B4-BE49-F238E27FC236}">
                <a16:creationId xmlns:a16="http://schemas.microsoft.com/office/drawing/2014/main" id="{1CB63D72-5F1B-48E5-BB71-31EFEBFAF9ED}"/>
              </a:ext>
            </a:extLst>
          </p:cNvPr>
          <p:cNvSpPr txBox="1"/>
          <p:nvPr/>
        </p:nvSpPr>
        <p:spPr>
          <a:xfrm>
            <a:off x="806116" y="1520025"/>
            <a:ext cx="10244889" cy="4278094"/>
          </a:xfrm>
          <a:prstGeom prst="rect">
            <a:avLst/>
          </a:prstGeom>
          <a:noFill/>
        </p:spPr>
        <p:txBody>
          <a:bodyPr wrap="square">
            <a:spAutoFit/>
          </a:bodyPr>
          <a:lstStyle/>
          <a:p>
            <a:pPr defTabSz="457200" fontAlgn="auto">
              <a:spcBef>
                <a:spcPts val="0"/>
              </a:spcBef>
              <a:spcAft>
                <a:spcPts val="0"/>
              </a:spcAft>
              <a:defRPr/>
            </a:pPr>
            <a:r>
              <a:rPr lang="en-US" sz="1800" b="0" dirty="0">
                <a:solidFill>
                  <a:prstClr val="black"/>
                </a:solidFill>
                <a:latin typeface="Arial" panose="020B0604020202020204" pitchFamily="34" charset="0"/>
                <a:ea typeface="+mn-ea"/>
                <a:cs typeface="Arial" panose="020B0604020202020204" pitchFamily="34" charset="0"/>
              </a:rPr>
              <a:t>The MassHealth LTSS Provider Service Center utilizes provider data to identify behavior trends for areas of targeted training via email. These emails may contain attached job aids or links to additional educational resources via the LTSS Provider Portal. </a:t>
            </a:r>
          </a:p>
          <a:p>
            <a:pPr defTabSz="457200" fontAlgn="auto">
              <a:spcBef>
                <a:spcPts val="0"/>
              </a:spcBef>
              <a:spcAft>
                <a:spcPts val="0"/>
              </a:spcAft>
              <a:defRPr/>
            </a:pPr>
            <a:endParaRPr lang="en-US" sz="1800" b="0" dirty="0">
              <a:solidFill>
                <a:prstClr val="black"/>
              </a:solidFill>
              <a:latin typeface="Arial" panose="020B0604020202020204" pitchFamily="34" charset="0"/>
              <a:ea typeface="+mn-ea"/>
              <a:cs typeface="Arial" panose="020B0604020202020204" pitchFamily="34" charset="0"/>
            </a:endParaRPr>
          </a:p>
          <a:p>
            <a:pPr defTabSz="457200" fontAlgn="auto">
              <a:spcBef>
                <a:spcPts val="0"/>
              </a:spcBef>
              <a:spcAft>
                <a:spcPts val="0"/>
              </a:spcAft>
              <a:defRPr/>
            </a:pPr>
            <a:r>
              <a:rPr lang="en-US" sz="1800" b="0" dirty="0">
                <a:solidFill>
                  <a:prstClr val="black"/>
                </a:solidFill>
                <a:latin typeface="Arial" panose="020B0604020202020204" pitchFamily="34" charset="0"/>
                <a:ea typeface="+mn-ea"/>
                <a:cs typeface="Arial" panose="020B0604020202020204" pitchFamily="34" charset="0"/>
              </a:rPr>
              <a:t>Areas of focus for these communications include but are not limited to: </a:t>
            </a:r>
          </a:p>
          <a:p>
            <a:pPr marL="342900" indent="-342900" defTabSz="457200" fontAlgn="auto">
              <a:lnSpc>
                <a:spcPct val="150000"/>
              </a:lnSpc>
              <a:spcBef>
                <a:spcPts val="300"/>
              </a:spcBef>
              <a:spcAft>
                <a:spcPts val="300"/>
              </a:spcAft>
              <a:buFont typeface="Arial" panose="020B0604020202020204" pitchFamily="34" charset="0"/>
              <a:buChar char="•"/>
              <a:defRPr/>
            </a:pPr>
            <a:r>
              <a:rPr lang="en-US" sz="1800" b="0" dirty="0">
                <a:solidFill>
                  <a:prstClr val="black"/>
                </a:solidFill>
                <a:latin typeface="Arial" panose="020B0604020202020204" pitchFamily="34" charset="0"/>
                <a:ea typeface="+mn-ea"/>
                <a:cs typeface="Arial" panose="020B0604020202020204" pitchFamily="34" charset="0"/>
              </a:rPr>
              <a:t>high claims denials for specific error codes ​</a:t>
            </a:r>
          </a:p>
          <a:p>
            <a:pPr marL="342900" indent="-342900" defTabSz="457200" fontAlgn="auto">
              <a:lnSpc>
                <a:spcPct val="150000"/>
              </a:lnSpc>
              <a:spcBef>
                <a:spcPts val="300"/>
              </a:spcBef>
              <a:spcAft>
                <a:spcPts val="300"/>
              </a:spcAft>
              <a:buFont typeface="Arial" panose="020B0604020202020204" pitchFamily="34" charset="0"/>
              <a:buChar char="•"/>
              <a:defRPr/>
            </a:pPr>
            <a:r>
              <a:rPr lang="en-US" sz="1800" b="0" dirty="0">
                <a:solidFill>
                  <a:prstClr val="black"/>
                </a:solidFill>
                <a:latin typeface="Arial" panose="020B0604020202020204" pitchFamily="34" charset="0"/>
                <a:ea typeface="+mn-ea"/>
                <a:cs typeface="Arial" panose="020B0604020202020204" pitchFamily="34" charset="0"/>
              </a:rPr>
              <a:t>high prior authorization denials or administrative holds, and/or</a:t>
            </a:r>
          </a:p>
          <a:p>
            <a:pPr marL="342900" indent="-342900" defTabSz="457200" fontAlgn="auto">
              <a:lnSpc>
                <a:spcPct val="150000"/>
              </a:lnSpc>
              <a:spcBef>
                <a:spcPts val="300"/>
              </a:spcBef>
              <a:spcAft>
                <a:spcPts val="300"/>
              </a:spcAft>
              <a:buFont typeface="Arial" panose="020B0604020202020204" pitchFamily="34" charset="0"/>
              <a:buChar char="•"/>
              <a:defRPr/>
            </a:pPr>
            <a:r>
              <a:rPr lang="en-US" sz="1800" b="0" dirty="0">
                <a:solidFill>
                  <a:prstClr val="black"/>
                </a:solidFill>
                <a:latin typeface="Arial" panose="020B0604020202020204" pitchFamily="34" charset="0"/>
                <a:ea typeface="+mn-ea"/>
                <a:cs typeface="Arial" panose="020B0604020202020204" pitchFamily="34" charset="0"/>
              </a:rPr>
              <a:t>audit findings/Surveillance and Utilization Review (SURs) reports</a:t>
            </a:r>
          </a:p>
          <a:p>
            <a:pPr marL="342900" indent="-342900" defTabSz="457200" fontAlgn="auto">
              <a:lnSpc>
                <a:spcPct val="150000"/>
              </a:lnSpc>
              <a:spcBef>
                <a:spcPts val="300"/>
              </a:spcBef>
              <a:spcAft>
                <a:spcPts val="300"/>
              </a:spcAft>
              <a:buFont typeface="Symbol" panose="05050102010706020507" pitchFamily="18" charset="2"/>
              <a:buChar char=""/>
              <a:defRPr/>
            </a:pPr>
            <a:endParaRPr lang="en-US" sz="1800" b="0" dirty="0">
              <a:solidFill>
                <a:prstClr val="black"/>
              </a:solidFill>
              <a:latin typeface="Arial" panose="020B0604020202020204" pitchFamily="34" charset="0"/>
              <a:ea typeface="+mn-ea"/>
              <a:cs typeface="Arial" panose="020B0604020202020204" pitchFamily="34" charset="0"/>
            </a:endParaRPr>
          </a:p>
          <a:p>
            <a:pPr defTabSz="457200" fontAlgn="auto">
              <a:spcBef>
                <a:spcPts val="0"/>
              </a:spcBef>
              <a:spcAft>
                <a:spcPts val="0"/>
              </a:spcAft>
              <a:defRPr/>
            </a:pPr>
            <a:r>
              <a:rPr lang="en-US" sz="1800" b="0" dirty="0">
                <a:solidFill>
                  <a:prstClr val="black"/>
                </a:solidFill>
                <a:latin typeface="Arial" panose="020B0604020202020204" pitchFamily="34" charset="0"/>
                <a:ea typeface="+mn-ea"/>
                <a:cs typeface="Arial" panose="020B0604020202020204" pitchFamily="34" charset="0"/>
              </a:rPr>
              <a:t>The goal of each communication is to assist the Provider in reducing their administrative errors in billing and prior authorization.</a:t>
            </a:r>
          </a:p>
          <a:p>
            <a:pPr defTabSz="457200" fontAlgn="auto">
              <a:spcBef>
                <a:spcPts val="0"/>
              </a:spcBef>
              <a:spcAft>
                <a:spcPts val="0"/>
              </a:spcAft>
              <a:defRPr/>
            </a:pPr>
            <a:endParaRPr lang="en-US" sz="1800" b="0" dirty="0">
              <a:solidFill>
                <a:prstClr val="black"/>
              </a:solidFill>
              <a:latin typeface="Calibri"/>
              <a:ea typeface="+mn-ea"/>
              <a:cs typeface="+mn-cs"/>
            </a:endParaRPr>
          </a:p>
        </p:txBody>
      </p:sp>
      <p:sp>
        <p:nvSpPr>
          <p:cNvPr id="3" name="Slide Number Placeholder 2">
            <a:extLst>
              <a:ext uri="{FF2B5EF4-FFF2-40B4-BE49-F238E27FC236}">
                <a16:creationId xmlns:a16="http://schemas.microsoft.com/office/drawing/2014/main" id="{D8DAD80B-065C-40D3-8AFA-1A7230887E6D}"/>
              </a:ext>
              <a:ext uri="{C183D7F6-B498-43B3-948B-1728B52AA6E4}">
                <adec:decorative xmlns:adec="http://schemas.microsoft.com/office/drawing/2017/decorative" val="1"/>
              </a:ext>
            </a:extLst>
          </p:cNvPr>
          <p:cNvSpPr>
            <a:spLocks noGrp="1"/>
          </p:cNvSpPr>
          <p:nvPr>
            <p:ph type="sldNum" sz="quarter" idx="12"/>
          </p:nvPr>
        </p:nvSpPr>
        <p:spPr/>
        <p:txBody>
          <a:bodyPr/>
          <a:lstStyle/>
          <a:p>
            <a:pPr defTabSz="457200" fontAlgn="auto">
              <a:spcBef>
                <a:spcPts val="0"/>
              </a:spcBef>
              <a:spcAft>
                <a:spcPts val="0"/>
              </a:spcAft>
              <a:defRPr/>
            </a:pPr>
            <a:fld id="{2DD6E3BA-0B8E-4F8A-8CD8-F939A68D284F}" type="slidenum">
              <a:rPr lang="en-US" altLang="en-US" b="0">
                <a:latin typeface="Calibri"/>
                <a:ea typeface="+mn-ea"/>
                <a:cs typeface="+mn-cs"/>
              </a:rPr>
              <a:pPr defTabSz="457200" fontAlgn="auto">
                <a:spcBef>
                  <a:spcPts val="0"/>
                </a:spcBef>
                <a:spcAft>
                  <a:spcPts val="0"/>
                </a:spcAft>
                <a:defRPr/>
              </a:pPr>
              <a:t>44</a:t>
            </a:fld>
            <a:endParaRPr lang="en-US" altLang="en-US" b="0" dirty="0">
              <a:latin typeface="Calibri"/>
              <a:ea typeface="+mn-ea"/>
              <a:cs typeface="+mn-cs"/>
            </a:endParaRPr>
          </a:p>
        </p:txBody>
      </p:sp>
    </p:spTree>
    <p:custDataLst>
      <p:tags r:id="rId1"/>
    </p:custDataLst>
    <p:extLst>
      <p:ext uri="{BB962C8B-B14F-4D97-AF65-F5344CB8AC3E}">
        <p14:creationId xmlns:p14="http://schemas.microsoft.com/office/powerpoint/2010/main" val="19433857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DCAF31-90B1-4EAB-90B0-F6772F5E1CD4}"/>
              </a:ext>
            </a:extLst>
          </p:cNvPr>
          <p:cNvSpPr>
            <a:spLocks noGrp="1"/>
          </p:cNvSpPr>
          <p:nvPr>
            <p:ph type="title"/>
          </p:nvPr>
        </p:nvSpPr>
        <p:spPr>
          <a:xfrm>
            <a:off x="228600" y="283464"/>
            <a:ext cx="9123947" cy="715963"/>
          </a:xfrm>
        </p:spPr>
        <p:txBody>
          <a:bodyPr/>
          <a:lstStyle/>
          <a:p>
            <a:r>
              <a:rPr lang="en-US" sz="3600" dirty="0">
                <a:latin typeface="Arial" panose="020B0604020202020204" pitchFamily="34" charset="0"/>
                <a:cs typeface="Arial" panose="020B0604020202020204" pitchFamily="34" charset="0"/>
              </a:rPr>
              <a:t>LTSS Provider Communications  (2 of 2)</a:t>
            </a:r>
          </a:p>
        </p:txBody>
      </p:sp>
      <p:sp>
        <p:nvSpPr>
          <p:cNvPr id="7" name="TextBox 6">
            <a:extLst>
              <a:ext uri="{FF2B5EF4-FFF2-40B4-BE49-F238E27FC236}">
                <a16:creationId xmlns:a16="http://schemas.microsoft.com/office/drawing/2014/main" id="{1CB63D72-5F1B-48E5-BB71-31EFEBFAF9ED}"/>
              </a:ext>
            </a:extLst>
          </p:cNvPr>
          <p:cNvSpPr txBox="1"/>
          <p:nvPr/>
        </p:nvSpPr>
        <p:spPr>
          <a:xfrm>
            <a:off x="751974" y="1520026"/>
            <a:ext cx="10112542" cy="4401205"/>
          </a:xfrm>
          <a:prstGeom prst="rect">
            <a:avLst/>
          </a:prstGeom>
          <a:noFill/>
        </p:spPr>
        <p:txBody>
          <a:bodyPr wrap="square">
            <a:spAutoFit/>
          </a:bodyPr>
          <a:lstStyle/>
          <a:p>
            <a:pPr defTabSz="457200" fontAlgn="auto">
              <a:spcBef>
                <a:spcPts val="0"/>
              </a:spcBef>
              <a:spcAft>
                <a:spcPts val="0"/>
              </a:spcAft>
              <a:defRPr/>
            </a:pPr>
            <a:r>
              <a:rPr lang="en-US" sz="2000" b="0" dirty="0">
                <a:solidFill>
                  <a:prstClr val="black"/>
                </a:solidFill>
                <a:latin typeface="Arial" panose="020B0604020202020204" pitchFamily="34" charset="0"/>
                <a:ea typeface="+mn-ea"/>
                <a:cs typeface="Arial" panose="020B0604020202020204" pitchFamily="34" charset="0"/>
              </a:rPr>
              <a:t>Over the last 3 months, Optum has sent over 94 email communications via our LTSS support inbox to LTSS Providers. </a:t>
            </a:r>
          </a:p>
          <a:p>
            <a:pPr defTabSz="457200" fontAlgn="auto">
              <a:spcBef>
                <a:spcPts val="0"/>
              </a:spcBef>
              <a:spcAft>
                <a:spcPts val="0"/>
              </a:spcAft>
              <a:defRPr/>
            </a:pPr>
            <a:endParaRPr lang="en-US" sz="2000" b="0" dirty="0">
              <a:solidFill>
                <a:prstClr val="black"/>
              </a:solidFill>
              <a:latin typeface="Arial" panose="020B0604020202020204" pitchFamily="34" charset="0"/>
              <a:ea typeface="+mn-ea"/>
              <a:cs typeface="Arial" panose="020B0604020202020204" pitchFamily="34" charset="0"/>
            </a:endParaRPr>
          </a:p>
          <a:p>
            <a:pPr defTabSz="457200" fontAlgn="auto">
              <a:spcBef>
                <a:spcPts val="0"/>
              </a:spcBef>
              <a:spcAft>
                <a:spcPts val="0"/>
              </a:spcAft>
              <a:defRPr/>
            </a:pPr>
            <a:r>
              <a:rPr lang="en-US" sz="2000" b="0" dirty="0">
                <a:solidFill>
                  <a:prstClr val="black"/>
                </a:solidFill>
                <a:latin typeface="Arial" panose="020B0604020202020204" pitchFamily="34" charset="0"/>
                <a:ea typeface="+mn-ea"/>
                <a:cs typeface="Arial" panose="020B0604020202020204" pitchFamily="34" charset="0"/>
              </a:rPr>
              <a:t>There have been 16 provider bulletins published on the MassHealth website: </a:t>
            </a:r>
            <a:r>
              <a:rPr lang="en-US" sz="2000" b="0" dirty="0">
                <a:solidFill>
                  <a:srgbClr val="002060"/>
                </a:solidFill>
                <a:latin typeface="Arial" panose="020B0604020202020204" pitchFamily="34" charset="0"/>
                <a:ea typeface="+mn-ea"/>
                <a:cs typeface="Arial" panose="020B0604020202020204" pitchFamily="34" charset="0"/>
                <a:hlinkClick r:id="rId3"/>
              </a:rPr>
              <a:t>MassHealth Provider Bulletins |Mass.gov</a:t>
            </a:r>
            <a:endParaRPr lang="en-US" sz="2000" b="0" dirty="0">
              <a:solidFill>
                <a:srgbClr val="002060"/>
              </a:solidFill>
              <a:latin typeface="Arial" panose="020B0604020202020204" pitchFamily="34" charset="0"/>
              <a:ea typeface="+mn-ea"/>
              <a:cs typeface="Arial" panose="020B0604020202020204" pitchFamily="34" charset="0"/>
            </a:endParaRPr>
          </a:p>
          <a:p>
            <a:pPr defTabSz="457200" fontAlgn="auto">
              <a:spcBef>
                <a:spcPts val="0"/>
              </a:spcBef>
              <a:spcAft>
                <a:spcPts val="0"/>
              </a:spcAft>
              <a:defRPr/>
            </a:pPr>
            <a:endParaRPr lang="en-US" sz="2000" b="0" dirty="0">
              <a:solidFill>
                <a:srgbClr val="002060"/>
              </a:solidFill>
              <a:latin typeface="Arial" panose="020B0604020202020204" pitchFamily="34" charset="0"/>
              <a:ea typeface="+mn-ea"/>
              <a:cs typeface="Arial" panose="020B0604020202020204" pitchFamily="34" charset="0"/>
            </a:endParaRPr>
          </a:p>
          <a:p>
            <a:pPr defTabSz="457200" fontAlgn="auto">
              <a:spcBef>
                <a:spcPts val="0"/>
              </a:spcBef>
              <a:spcAft>
                <a:spcPts val="0"/>
              </a:spcAft>
              <a:defRPr/>
            </a:pPr>
            <a:r>
              <a:rPr lang="en-US" sz="2000" b="0" dirty="0">
                <a:solidFill>
                  <a:prstClr val="black"/>
                </a:solidFill>
                <a:latin typeface="Arial" panose="020B0604020202020204" pitchFamily="34" charset="0"/>
                <a:ea typeface="+mn-ea"/>
                <a:cs typeface="Arial" panose="020B0604020202020204" pitchFamily="34" charset="0"/>
              </a:rPr>
              <a:t>If you have not received or wish to begin receiving these communications, you may do so by following steps:</a:t>
            </a:r>
          </a:p>
          <a:p>
            <a:pPr defTabSz="457200" fontAlgn="auto">
              <a:spcBef>
                <a:spcPts val="0"/>
              </a:spcBef>
              <a:spcAft>
                <a:spcPts val="0"/>
              </a:spcAft>
              <a:defRPr/>
            </a:pPr>
            <a:endParaRPr lang="en-US" sz="2000" b="0" dirty="0">
              <a:solidFill>
                <a:prstClr val="black"/>
              </a:solidFill>
              <a:latin typeface="Arial" panose="020B0604020202020204" pitchFamily="34" charset="0"/>
              <a:ea typeface="+mn-ea"/>
              <a:cs typeface="Arial" panose="020B0604020202020204" pitchFamily="34" charset="0"/>
            </a:endParaRPr>
          </a:p>
          <a:p>
            <a:pPr marL="342900" indent="-342900" defTabSz="457200" fontAlgn="auto">
              <a:spcBef>
                <a:spcPts val="0"/>
              </a:spcBef>
              <a:spcAft>
                <a:spcPts val="0"/>
              </a:spcAft>
              <a:buFont typeface="Arial" panose="020B0604020202020204" pitchFamily="34" charset="0"/>
              <a:buChar char="•"/>
              <a:defRPr/>
            </a:pPr>
            <a:r>
              <a:rPr lang="en-US" sz="2000" b="0" dirty="0">
                <a:solidFill>
                  <a:prstClr val="black"/>
                </a:solidFill>
                <a:latin typeface="Arial" panose="020B0604020202020204" pitchFamily="34" charset="0"/>
                <a:ea typeface="+mn-ea"/>
                <a:cs typeface="Arial" panose="020B0604020202020204" pitchFamily="34" charset="0"/>
              </a:rPr>
              <a:t>For the LTSS support box communications, please reach out to the LTSS Provider Service Center and we can help ensure your inclusion in future communications</a:t>
            </a:r>
          </a:p>
          <a:p>
            <a:pPr marL="342900" indent="-342900" defTabSz="457200" fontAlgn="auto">
              <a:spcBef>
                <a:spcPts val="0"/>
              </a:spcBef>
              <a:spcAft>
                <a:spcPts val="0"/>
              </a:spcAft>
              <a:buFont typeface="Arial" panose="020B0604020202020204" pitchFamily="34" charset="0"/>
              <a:buChar char="•"/>
              <a:defRPr/>
            </a:pPr>
            <a:r>
              <a:rPr lang="en-US" sz="2000" b="0" dirty="0">
                <a:solidFill>
                  <a:prstClr val="black"/>
                </a:solidFill>
                <a:latin typeface="Arial" panose="020B0604020202020204" pitchFamily="34" charset="0"/>
                <a:ea typeface="+mn-ea"/>
                <a:cs typeface="Arial" panose="020B0604020202020204" pitchFamily="34" charset="0"/>
              </a:rPr>
              <a:t>For communications from MassHealth on mass.gov, follow this link: </a:t>
            </a:r>
          </a:p>
          <a:p>
            <a:pPr marL="342900" indent="-342900" defTabSz="457200" fontAlgn="auto">
              <a:spcBef>
                <a:spcPts val="0"/>
              </a:spcBef>
              <a:spcAft>
                <a:spcPts val="0"/>
              </a:spcAft>
              <a:buFont typeface="Arial" panose="020B0604020202020204" pitchFamily="34" charset="0"/>
              <a:buChar char="•"/>
              <a:defRPr/>
            </a:pPr>
            <a:endParaRPr lang="en-US" sz="2000" b="0" dirty="0">
              <a:solidFill>
                <a:srgbClr val="002060"/>
              </a:solidFill>
              <a:latin typeface="Arial" panose="020B0604020202020204" pitchFamily="34" charset="0"/>
              <a:ea typeface="+mn-ea"/>
              <a:cs typeface="Arial" panose="020B0604020202020204" pitchFamily="34" charset="0"/>
            </a:endParaRPr>
          </a:p>
          <a:p>
            <a:pPr algn="ctr" defTabSz="457200" fontAlgn="auto">
              <a:spcBef>
                <a:spcPts val="0"/>
              </a:spcBef>
              <a:spcAft>
                <a:spcPts val="0"/>
              </a:spcAft>
              <a:defRPr/>
            </a:pPr>
            <a:r>
              <a:rPr lang="en-US" sz="2000" b="0" dirty="0">
                <a:solidFill>
                  <a:srgbClr val="002060"/>
                </a:solidFill>
                <a:latin typeface="Arial" panose="020B0604020202020204" pitchFamily="34" charset="0"/>
                <a:ea typeface="+mn-ea"/>
                <a:cs typeface="Arial" panose="020B0604020202020204" pitchFamily="34" charset="0"/>
                <a:hlinkClick r:id="rId4"/>
              </a:rPr>
              <a:t>Email Notifications for MassHealth Provider Bulletins and Transmittal Letters</a:t>
            </a:r>
            <a:endParaRPr lang="en-US" sz="2000" b="0" dirty="0">
              <a:solidFill>
                <a:srgbClr val="002060"/>
              </a:solidFill>
              <a:latin typeface="Arial" panose="020B0604020202020204" pitchFamily="34" charset="0"/>
              <a:ea typeface="+mn-ea"/>
              <a:cs typeface="Arial" panose="020B0604020202020204" pitchFamily="34" charset="0"/>
            </a:endParaRPr>
          </a:p>
        </p:txBody>
      </p:sp>
      <p:sp>
        <p:nvSpPr>
          <p:cNvPr id="3" name="Slide Number Placeholder 2">
            <a:extLst>
              <a:ext uri="{FF2B5EF4-FFF2-40B4-BE49-F238E27FC236}">
                <a16:creationId xmlns:a16="http://schemas.microsoft.com/office/drawing/2014/main" id="{D8DAD80B-065C-40D3-8AFA-1A7230887E6D}"/>
              </a:ext>
              <a:ext uri="{C183D7F6-B498-43B3-948B-1728B52AA6E4}">
                <adec:decorative xmlns:adec="http://schemas.microsoft.com/office/drawing/2017/decorative" val="1"/>
              </a:ext>
            </a:extLst>
          </p:cNvPr>
          <p:cNvSpPr>
            <a:spLocks noGrp="1"/>
          </p:cNvSpPr>
          <p:nvPr>
            <p:ph type="sldNum" sz="quarter" idx="12"/>
          </p:nvPr>
        </p:nvSpPr>
        <p:spPr/>
        <p:txBody>
          <a:bodyPr/>
          <a:lstStyle/>
          <a:p>
            <a:pPr defTabSz="457200" fontAlgn="auto">
              <a:spcBef>
                <a:spcPts val="0"/>
              </a:spcBef>
              <a:spcAft>
                <a:spcPts val="0"/>
              </a:spcAft>
              <a:defRPr/>
            </a:pPr>
            <a:fld id="{2DD6E3BA-0B8E-4F8A-8CD8-F939A68D284F}" type="slidenum">
              <a:rPr lang="en-US" altLang="en-US" b="0">
                <a:latin typeface="Calibri"/>
                <a:ea typeface="+mn-ea"/>
                <a:cs typeface="+mn-cs"/>
              </a:rPr>
              <a:pPr defTabSz="457200" fontAlgn="auto">
                <a:spcBef>
                  <a:spcPts val="0"/>
                </a:spcBef>
                <a:spcAft>
                  <a:spcPts val="0"/>
                </a:spcAft>
                <a:defRPr/>
              </a:pPr>
              <a:t>45</a:t>
            </a:fld>
            <a:endParaRPr lang="en-US" altLang="en-US" b="0" dirty="0">
              <a:latin typeface="Calibri"/>
              <a:ea typeface="+mn-ea"/>
              <a:cs typeface="+mn-cs"/>
            </a:endParaRPr>
          </a:p>
        </p:txBody>
      </p:sp>
    </p:spTree>
    <p:custDataLst>
      <p:tags r:id="rId1"/>
    </p:custDataLst>
    <p:extLst>
      <p:ext uri="{BB962C8B-B14F-4D97-AF65-F5344CB8AC3E}">
        <p14:creationId xmlns:p14="http://schemas.microsoft.com/office/powerpoint/2010/main" val="35292955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EFD9EC-2752-9E87-F269-908573578DB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884BD34-52E0-6C03-DDCB-979EA36E7C23}"/>
              </a:ext>
            </a:extLst>
          </p:cNvPr>
          <p:cNvSpPr>
            <a:spLocks noGrp="1"/>
          </p:cNvSpPr>
          <p:nvPr>
            <p:ph type="title"/>
          </p:nvPr>
        </p:nvSpPr>
        <p:spPr>
          <a:xfrm>
            <a:off x="228600" y="280993"/>
            <a:ext cx="9573049" cy="715963"/>
          </a:xfrm>
        </p:spPr>
        <p:txBody>
          <a:bodyPr/>
          <a:lstStyle/>
          <a:p>
            <a:r>
              <a:rPr lang="en-US" sz="3600" dirty="0">
                <a:latin typeface="Arial" panose="020B0604020202020204" pitchFamily="34" charset="0"/>
                <a:cs typeface="Arial" panose="020B0604020202020204" pitchFamily="34" charset="0"/>
              </a:rPr>
              <a:t>Primary Portal Requests – Self Service (slide 1 of 7)</a:t>
            </a:r>
          </a:p>
        </p:txBody>
      </p:sp>
      <p:sp>
        <p:nvSpPr>
          <p:cNvPr id="7" name="TextBox 6">
            <a:extLst>
              <a:ext uri="{FF2B5EF4-FFF2-40B4-BE49-F238E27FC236}">
                <a16:creationId xmlns:a16="http://schemas.microsoft.com/office/drawing/2014/main" id="{EC06E985-72ED-FFAF-BCBC-35DFB1F9082D}"/>
              </a:ext>
            </a:extLst>
          </p:cNvPr>
          <p:cNvSpPr txBox="1"/>
          <p:nvPr/>
        </p:nvSpPr>
        <p:spPr>
          <a:xfrm>
            <a:off x="798255" y="1520026"/>
            <a:ext cx="10445256" cy="1754326"/>
          </a:xfrm>
          <a:prstGeom prst="rect">
            <a:avLst/>
          </a:prstGeom>
          <a:noFill/>
        </p:spPr>
        <p:txBody>
          <a:bodyPr wrap="square" lIns="91440" tIns="45720" rIns="91440" bIns="45720" anchor="t">
            <a:spAutoFit/>
          </a:bodyPr>
          <a:lstStyle/>
          <a:p>
            <a:pPr defTabSz="457200" fontAlgn="auto">
              <a:spcBef>
                <a:spcPts val="0"/>
              </a:spcBef>
              <a:spcAft>
                <a:spcPts val="0"/>
              </a:spcAft>
            </a:pPr>
            <a:r>
              <a:rPr lang="en-US" sz="1800" b="0" dirty="0">
                <a:solidFill>
                  <a:prstClr val="black"/>
                </a:solidFill>
                <a:latin typeface="Arial" panose="020B0604020202020204" pitchFamily="34" charset="0"/>
                <a:ea typeface="+mn-ea"/>
                <a:cs typeface="Arial" panose="020B0604020202020204" pitchFamily="34" charset="0"/>
              </a:rPr>
              <a:t>MassHealth LTSS has automated primary user requests by adding the Data Collection Form (DCF) to the update request section.</a:t>
            </a:r>
          </a:p>
          <a:p>
            <a:pPr defTabSz="457200" fontAlgn="auto">
              <a:spcBef>
                <a:spcPts val="0"/>
              </a:spcBef>
              <a:spcAft>
                <a:spcPts val="0"/>
              </a:spcAft>
            </a:pPr>
            <a:endParaRPr lang="en-US" sz="1800" b="0" dirty="0">
              <a:solidFill>
                <a:prstClr val="black"/>
              </a:solidFill>
              <a:latin typeface="Arial" panose="020B0604020202020204" pitchFamily="34" charset="0"/>
              <a:ea typeface="+mn-ea"/>
              <a:cs typeface="Arial" panose="020B0604020202020204" pitchFamily="34" charset="0"/>
            </a:endParaRPr>
          </a:p>
          <a:p>
            <a:pPr defTabSz="457200" fontAlgn="auto">
              <a:spcBef>
                <a:spcPts val="0"/>
              </a:spcBef>
              <a:spcAft>
                <a:spcPts val="0"/>
              </a:spcAft>
              <a:defRPr/>
            </a:pPr>
            <a:r>
              <a:rPr lang="en-US" sz="1800" b="0" dirty="0">
                <a:solidFill>
                  <a:prstClr val="black"/>
                </a:solidFill>
                <a:latin typeface="Arial" panose="020B0604020202020204" pitchFamily="34" charset="0"/>
                <a:cs typeface="Arial" panose="020B0604020202020204" pitchFamily="34" charset="0"/>
              </a:rPr>
              <a:t>When the provider logs into the LTSS portal to make the update request they will go to the appropriate MassHealth Provider ID Service Location (PIDSL) in the provider information section and select “New Update” as shown below.</a:t>
            </a:r>
          </a:p>
        </p:txBody>
      </p:sp>
      <p:pic>
        <p:nvPicPr>
          <p:cNvPr id="2" name="Picture 1" descr="Self-service with 'New Update' button.">
            <a:extLst>
              <a:ext uri="{FF2B5EF4-FFF2-40B4-BE49-F238E27FC236}">
                <a16:creationId xmlns:a16="http://schemas.microsoft.com/office/drawing/2014/main" id="{AB9E467F-0269-18C7-8B0A-C251CE4B4571}"/>
              </a:ext>
            </a:extLst>
          </p:cNvPr>
          <p:cNvPicPr>
            <a:picLocks noChangeAspect="1"/>
          </p:cNvPicPr>
          <p:nvPr/>
        </p:nvPicPr>
        <p:blipFill>
          <a:blip r:embed="rId3"/>
          <a:stretch>
            <a:fillRect/>
          </a:stretch>
        </p:blipFill>
        <p:spPr>
          <a:xfrm>
            <a:off x="1269332" y="3737496"/>
            <a:ext cx="9101972" cy="1971488"/>
          </a:xfrm>
          <a:prstGeom prst="rect">
            <a:avLst/>
          </a:prstGeom>
        </p:spPr>
      </p:pic>
      <p:sp>
        <p:nvSpPr>
          <p:cNvPr id="3" name="Slide Number Placeholder 2">
            <a:extLst>
              <a:ext uri="{FF2B5EF4-FFF2-40B4-BE49-F238E27FC236}">
                <a16:creationId xmlns:a16="http://schemas.microsoft.com/office/drawing/2014/main" id="{D0298668-C64A-2DF6-6605-7518B7BC1C03}"/>
              </a:ext>
              <a:ext uri="{C183D7F6-B498-43B3-948B-1728B52AA6E4}">
                <adec:decorative xmlns:adec="http://schemas.microsoft.com/office/drawing/2017/decorative" val="1"/>
              </a:ext>
            </a:extLst>
          </p:cNvPr>
          <p:cNvSpPr>
            <a:spLocks noGrp="1"/>
          </p:cNvSpPr>
          <p:nvPr>
            <p:ph type="sldNum" sz="quarter" idx="12"/>
          </p:nvPr>
        </p:nvSpPr>
        <p:spPr/>
        <p:txBody>
          <a:bodyPr/>
          <a:lstStyle/>
          <a:p>
            <a:pPr defTabSz="457200" fontAlgn="auto">
              <a:spcBef>
                <a:spcPts val="0"/>
              </a:spcBef>
              <a:spcAft>
                <a:spcPts val="0"/>
              </a:spcAft>
              <a:defRPr/>
            </a:pPr>
            <a:fld id="{2DD6E3BA-0B8E-4F8A-8CD8-F939A68D284F}" type="slidenum">
              <a:rPr lang="en-US" altLang="en-US" b="0">
                <a:latin typeface="Calibri"/>
              </a:rPr>
              <a:pPr defTabSz="457200" fontAlgn="auto">
                <a:spcBef>
                  <a:spcPts val="0"/>
                </a:spcBef>
                <a:spcAft>
                  <a:spcPts val="0"/>
                </a:spcAft>
                <a:defRPr/>
              </a:pPr>
              <a:t>46</a:t>
            </a:fld>
            <a:endParaRPr lang="en-US" altLang="en-US" b="0" dirty="0">
              <a:latin typeface="Calibri"/>
            </a:endParaRPr>
          </a:p>
        </p:txBody>
      </p:sp>
    </p:spTree>
    <p:custDataLst>
      <p:tags r:id="rId1"/>
    </p:custDataLst>
    <p:extLst>
      <p:ext uri="{BB962C8B-B14F-4D97-AF65-F5344CB8AC3E}">
        <p14:creationId xmlns:p14="http://schemas.microsoft.com/office/powerpoint/2010/main" val="9093247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C18D6-E2EE-947F-3309-743A90A9AFE9}"/>
              </a:ext>
            </a:extLst>
          </p:cNvPr>
          <p:cNvSpPr>
            <a:spLocks noGrp="1"/>
          </p:cNvSpPr>
          <p:nvPr>
            <p:ph type="title"/>
          </p:nvPr>
        </p:nvSpPr>
        <p:spPr>
          <a:xfrm>
            <a:off x="651824" y="295328"/>
            <a:ext cx="9470076" cy="715963"/>
          </a:xfrm>
        </p:spPr>
        <p:txBody>
          <a:bodyPr/>
          <a:lstStyle/>
          <a:p>
            <a:r>
              <a:rPr lang="en-US" sz="3600" dirty="0">
                <a:latin typeface="Arial" panose="020B0604020202020204" pitchFamily="34" charset="0"/>
                <a:cs typeface="Arial" panose="020B0604020202020204" pitchFamily="34" charset="0"/>
              </a:rPr>
              <a:t>Primary Portal Requests – Self Service</a:t>
            </a:r>
            <a:r>
              <a:rPr kumimoji="0" lang="en-US" sz="3600" b="1" i="0" u="none" strike="noStrike" kern="1200" cap="none" spc="0" normalizeH="0" baseline="0" noProof="0" dirty="0">
                <a:ln>
                  <a:noFill/>
                </a:ln>
                <a:solidFill>
                  <a:srgbClr val="002060"/>
                </a:solidFill>
                <a:effectLst/>
                <a:uLnTx/>
                <a:uFillTx/>
                <a:latin typeface="Arial" panose="020B0604020202020204" pitchFamily="34" charset="0"/>
                <a:ea typeface="+mj-ea"/>
                <a:cs typeface="Arial" panose="020B0604020202020204" pitchFamily="34" charset="0"/>
              </a:rPr>
              <a:t> (slide 2 of 7)</a:t>
            </a:r>
            <a:endParaRPr lang="en-US" sz="36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C92DB6A9-A0AF-CB2E-A7DA-C69B028D3317}"/>
              </a:ext>
            </a:extLst>
          </p:cNvPr>
          <p:cNvSpPr txBox="1"/>
          <p:nvPr/>
        </p:nvSpPr>
        <p:spPr>
          <a:xfrm>
            <a:off x="651824" y="1489510"/>
            <a:ext cx="10543560" cy="923330"/>
          </a:xfrm>
          <a:prstGeom prst="rect">
            <a:avLst/>
          </a:prstGeom>
          <a:noFill/>
        </p:spPr>
        <p:txBody>
          <a:bodyPr wrap="square" rtlCol="0">
            <a:spAutoFit/>
          </a:bodyPr>
          <a:lstStyle/>
          <a:p>
            <a:pPr defTabSz="457200" fontAlgn="auto">
              <a:spcBef>
                <a:spcPts val="0"/>
              </a:spcBef>
              <a:spcAft>
                <a:spcPts val="0"/>
              </a:spcAft>
            </a:pPr>
            <a:r>
              <a:rPr lang="en-US" sz="1800" b="0" dirty="0">
                <a:solidFill>
                  <a:prstClr val="black"/>
                </a:solidFill>
                <a:latin typeface="Arial" panose="020B0604020202020204" pitchFamily="34" charset="0"/>
                <a:ea typeface="+mn-ea"/>
                <a:cs typeface="Arial" panose="020B0604020202020204" pitchFamily="34" charset="0"/>
              </a:rPr>
              <a:t>The provider will select the DCF – LTSS Modification of User Request from the drop down and then will select if the update is for the LTMS (Long-term Care Management System) Portal, POSC (Provider Online Service Center), or both.</a:t>
            </a:r>
          </a:p>
        </p:txBody>
      </p:sp>
      <p:pic>
        <p:nvPicPr>
          <p:cNvPr id="5" name="Picture 4" descr="Self-service existing provider modification data collection form.">
            <a:extLst>
              <a:ext uri="{FF2B5EF4-FFF2-40B4-BE49-F238E27FC236}">
                <a16:creationId xmlns:a16="http://schemas.microsoft.com/office/drawing/2014/main" id="{090DD6C8-377C-B054-0791-9A7C27325D9C}"/>
              </a:ext>
            </a:extLst>
          </p:cNvPr>
          <p:cNvPicPr>
            <a:picLocks noChangeAspect="1"/>
          </p:cNvPicPr>
          <p:nvPr/>
        </p:nvPicPr>
        <p:blipFill>
          <a:blip r:embed="rId2"/>
          <a:stretch>
            <a:fillRect/>
          </a:stretch>
        </p:blipFill>
        <p:spPr>
          <a:xfrm>
            <a:off x="2435706" y="2340392"/>
            <a:ext cx="7302183" cy="4234468"/>
          </a:xfrm>
          <a:prstGeom prst="rect">
            <a:avLst/>
          </a:prstGeom>
        </p:spPr>
      </p:pic>
      <p:sp>
        <p:nvSpPr>
          <p:cNvPr id="3" name="Slide Number Placeholder 2">
            <a:extLst>
              <a:ext uri="{FF2B5EF4-FFF2-40B4-BE49-F238E27FC236}">
                <a16:creationId xmlns:a16="http://schemas.microsoft.com/office/drawing/2014/main" id="{3ABDE4B0-D1A7-C653-8061-FA1AEF5C6945}"/>
              </a:ext>
              <a:ext uri="{C183D7F6-B498-43B3-948B-1728B52AA6E4}">
                <adec:decorative xmlns:adec="http://schemas.microsoft.com/office/drawing/2017/decorative" val="1"/>
              </a:ext>
            </a:extLst>
          </p:cNvPr>
          <p:cNvSpPr>
            <a:spLocks noGrp="1"/>
          </p:cNvSpPr>
          <p:nvPr>
            <p:ph type="sldNum" sz="quarter" idx="12"/>
          </p:nvPr>
        </p:nvSpPr>
        <p:spPr/>
        <p:txBody>
          <a:bodyPr/>
          <a:lstStyle/>
          <a:p>
            <a:pPr defTabSz="457200" fontAlgn="auto">
              <a:spcBef>
                <a:spcPts val="0"/>
              </a:spcBef>
              <a:spcAft>
                <a:spcPts val="0"/>
              </a:spcAft>
              <a:defRPr/>
            </a:pPr>
            <a:fld id="{20D403C3-47BC-4C7E-BA49-79840169F64A}" type="slidenum">
              <a:rPr lang="en-US" altLang="en-US" b="0">
                <a:latin typeface="Calibri"/>
                <a:ea typeface="+mn-ea"/>
                <a:cs typeface="+mn-cs"/>
              </a:rPr>
              <a:pPr defTabSz="457200" fontAlgn="auto">
                <a:spcBef>
                  <a:spcPts val="0"/>
                </a:spcBef>
                <a:spcAft>
                  <a:spcPts val="0"/>
                </a:spcAft>
                <a:defRPr/>
              </a:pPr>
              <a:t>47</a:t>
            </a:fld>
            <a:endParaRPr lang="en-US" altLang="en-US" b="0" dirty="0">
              <a:latin typeface="Calibri"/>
              <a:ea typeface="+mn-ea"/>
              <a:cs typeface="+mn-cs"/>
            </a:endParaRPr>
          </a:p>
        </p:txBody>
      </p:sp>
    </p:spTree>
    <p:extLst>
      <p:ext uri="{BB962C8B-B14F-4D97-AF65-F5344CB8AC3E}">
        <p14:creationId xmlns:p14="http://schemas.microsoft.com/office/powerpoint/2010/main" val="17365998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B48D1-40FA-3EB5-66CF-96B63311F2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AC8056-FF1C-E8DA-9768-137B4ABBB96F}"/>
              </a:ext>
            </a:extLst>
          </p:cNvPr>
          <p:cNvSpPr>
            <a:spLocks noGrp="1"/>
          </p:cNvSpPr>
          <p:nvPr>
            <p:ph type="title"/>
          </p:nvPr>
        </p:nvSpPr>
        <p:spPr>
          <a:xfrm>
            <a:off x="228600" y="283464"/>
            <a:ext cx="9573145" cy="715963"/>
          </a:xfrm>
        </p:spPr>
        <p:txBody>
          <a:bodyPr/>
          <a:lstStyle/>
          <a:p>
            <a:r>
              <a:rPr lang="en-US" sz="3600" dirty="0">
                <a:latin typeface="Arial" panose="020B0604020202020204" pitchFamily="34" charset="0"/>
                <a:cs typeface="Arial" panose="020B0604020202020204" pitchFamily="34" charset="0"/>
              </a:rPr>
              <a:t>Primary Portal Requests – Self Service</a:t>
            </a:r>
            <a:r>
              <a:rPr kumimoji="0" lang="en-US" sz="3600" b="1" i="0" u="none" strike="noStrike" kern="1200" cap="none" spc="0" normalizeH="0" baseline="0" noProof="0" dirty="0">
                <a:ln>
                  <a:noFill/>
                </a:ln>
                <a:solidFill>
                  <a:srgbClr val="002060"/>
                </a:solidFill>
                <a:effectLst/>
                <a:uLnTx/>
                <a:uFillTx/>
                <a:latin typeface="Arial" panose="020B0604020202020204" pitchFamily="34" charset="0"/>
                <a:ea typeface="+mj-ea"/>
                <a:cs typeface="Arial" panose="020B0604020202020204" pitchFamily="34" charset="0"/>
              </a:rPr>
              <a:t> (slide 3 of 7)</a:t>
            </a:r>
            <a:endParaRPr lang="en-US" sz="36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88E44119-A3E2-1D31-A49C-E3F41FBD501B}"/>
              </a:ext>
            </a:extLst>
          </p:cNvPr>
          <p:cNvSpPr txBox="1"/>
          <p:nvPr/>
        </p:nvSpPr>
        <p:spPr>
          <a:xfrm>
            <a:off x="667752" y="1555683"/>
            <a:ext cx="10480145" cy="923330"/>
          </a:xfrm>
          <a:prstGeom prst="rect">
            <a:avLst/>
          </a:prstGeom>
          <a:noFill/>
        </p:spPr>
        <p:txBody>
          <a:bodyPr wrap="square" rtlCol="0">
            <a:spAutoFit/>
          </a:bodyPr>
          <a:lstStyle/>
          <a:p>
            <a:pPr defTabSz="457200" fontAlgn="auto">
              <a:spcBef>
                <a:spcPts val="0"/>
              </a:spcBef>
              <a:spcAft>
                <a:spcPts val="0"/>
              </a:spcAft>
            </a:pPr>
            <a:r>
              <a:rPr lang="en-US" sz="1800" b="0" dirty="0">
                <a:solidFill>
                  <a:prstClr val="black"/>
                </a:solidFill>
                <a:latin typeface="Arial" panose="020B0604020202020204" pitchFamily="34" charset="0"/>
                <a:ea typeface="+mn-ea"/>
                <a:cs typeface="Arial" panose="020B0604020202020204" pitchFamily="34" charset="0"/>
              </a:rPr>
              <a:t>When a provider selects which access is needed, they will then be prompted to choose from one of three  types listed below.  Below is an example for LTMS portal access.</a:t>
            </a:r>
          </a:p>
          <a:p>
            <a:pPr defTabSz="457200" fontAlgn="auto">
              <a:spcBef>
                <a:spcPts val="0"/>
              </a:spcBef>
              <a:spcAft>
                <a:spcPts val="0"/>
              </a:spcAft>
            </a:pPr>
            <a:endParaRPr lang="en-US" sz="1800" b="0" dirty="0">
              <a:solidFill>
                <a:prstClr val="black"/>
              </a:solidFill>
              <a:latin typeface="Calibri"/>
              <a:ea typeface="+mn-ea"/>
              <a:cs typeface="+mn-cs"/>
            </a:endParaRPr>
          </a:p>
        </p:txBody>
      </p:sp>
      <p:pic>
        <p:nvPicPr>
          <p:cNvPr id="6" name="Picture 5" descr="Data Collection Form request type options.">
            <a:extLst>
              <a:ext uri="{FF2B5EF4-FFF2-40B4-BE49-F238E27FC236}">
                <a16:creationId xmlns:a16="http://schemas.microsoft.com/office/drawing/2014/main" id="{F4EEF046-32AF-D8AA-B850-396955075316}"/>
              </a:ext>
            </a:extLst>
          </p:cNvPr>
          <p:cNvPicPr>
            <a:picLocks noChangeAspect="1"/>
          </p:cNvPicPr>
          <p:nvPr/>
        </p:nvPicPr>
        <p:blipFill>
          <a:blip r:embed="rId2"/>
          <a:stretch>
            <a:fillRect/>
          </a:stretch>
        </p:blipFill>
        <p:spPr>
          <a:xfrm>
            <a:off x="774013" y="2352175"/>
            <a:ext cx="9573145" cy="4441492"/>
          </a:xfrm>
          <a:prstGeom prst="rect">
            <a:avLst/>
          </a:prstGeom>
        </p:spPr>
      </p:pic>
      <p:sp>
        <p:nvSpPr>
          <p:cNvPr id="3" name="Slide Number Placeholder 2">
            <a:extLst>
              <a:ext uri="{FF2B5EF4-FFF2-40B4-BE49-F238E27FC236}">
                <a16:creationId xmlns:a16="http://schemas.microsoft.com/office/drawing/2014/main" id="{477FB1EF-2981-9244-2A1D-1F4D7EE904BD}"/>
              </a:ext>
              <a:ext uri="{C183D7F6-B498-43B3-948B-1728B52AA6E4}">
                <adec:decorative xmlns:adec="http://schemas.microsoft.com/office/drawing/2017/decorative" val="1"/>
              </a:ext>
            </a:extLst>
          </p:cNvPr>
          <p:cNvSpPr>
            <a:spLocks noGrp="1"/>
          </p:cNvSpPr>
          <p:nvPr>
            <p:ph type="sldNum" sz="quarter" idx="12"/>
          </p:nvPr>
        </p:nvSpPr>
        <p:spPr/>
        <p:txBody>
          <a:bodyPr/>
          <a:lstStyle/>
          <a:p>
            <a:pPr defTabSz="457200" fontAlgn="auto">
              <a:spcBef>
                <a:spcPts val="0"/>
              </a:spcBef>
              <a:spcAft>
                <a:spcPts val="0"/>
              </a:spcAft>
              <a:defRPr/>
            </a:pPr>
            <a:fld id="{20D403C3-47BC-4C7E-BA49-79840169F64A}" type="slidenum">
              <a:rPr lang="en-US" altLang="en-US" b="0">
                <a:latin typeface="Calibri"/>
                <a:ea typeface="+mn-ea"/>
                <a:cs typeface="+mn-cs"/>
              </a:rPr>
              <a:pPr defTabSz="457200" fontAlgn="auto">
                <a:spcBef>
                  <a:spcPts val="0"/>
                </a:spcBef>
                <a:spcAft>
                  <a:spcPts val="0"/>
                </a:spcAft>
                <a:defRPr/>
              </a:pPr>
              <a:t>48</a:t>
            </a:fld>
            <a:endParaRPr lang="en-US" altLang="en-US" b="0" dirty="0">
              <a:latin typeface="Calibri"/>
              <a:ea typeface="+mn-ea"/>
              <a:cs typeface="+mn-cs"/>
            </a:endParaRPr>
          </a:p>
        </p:txBody>
      </p:sp>
    </p:spTree>
    <p:extLst>
      <p:ext uri="{BB962C8B-B14F-4D97-AF65-F5344CB8AC3E}">
        <p14:creationId xmlns:p14="http://schemas.microsoft.com/office/powerpoint/2010/main" val="13878974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FD8A0-E79F-7B6D-43D8-538C717CDE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5F2EBD-8AE0-50D5-2CEC-EE6250B390BF}"/>
              </a:ext>
            </a:extLst>
          </p:cNvPr>
          <p:cNvSpPr>
            <a:spLocks noGrp="1"/>
          </p:cNvSpPr>
          <p:nvPr>
            <p:ph type="title"/>
          </p:nvPr>
        </p:nvSpPr>
        <p:spPr>
          <a:xfrm>
            <a:off x="228600" y="283464"/>
            <a:ext cx="9391316" cy="715963"/>
          </a:xfrm>
        </p:spPr>
        <p:txBody>
          <a:bodyPr/>
          <a:lstStyle/>
          <a:p>
            <a:r>
              <a:rPr lang="en-US" sz="3600" dirty="0">
                <a:latin typeface="Arial" panose="020B0604020202020204" pitchFamily="34" charset="0"/>
                <a:cs typeface="Arial" panose="020B0604020202020204" pitchFamily="34" charset="0"/>
              </a:rPr>
              <a:t>Primary Portal Requests –.31 Self Service</a:t>
            </a:r>
            <a:r>
              <a:rPr kumimoji="0" lang="en-US" sz="3600" b="1" i="0" u="none" strike="noStrike" kern="1200" cap="none" spc="0" normalizeH="0" baseline="0" noProof="0" dirty="0">
                <a:ln>
                  <a:noFill/>
                </a:ln>
                <a:solidFill>
                  <a:srgbClr val="002060"/>
                </a:solidFill>
                <a:effectLst/>
                <a:uLnTx/>
                <a:uFillTx/>
                <a:latin typeface="Arial" panose="020B0604020202020204" pitchFamily="34" charset="0"/>
                <a:ea typeface="+mj-ea"/>
                <a:cs typeface="Arial" panose="020B0604020202020204" pitchFamily="34" charset="0"/>
              </a:rPr>
              <a:t> (slide 4 of 7)</a:t>
            </a:r>
            <a:endParaRPr lang="en-US" sz="3600" dirty="0">
              <a:latin typeface="Arial" panose="020B0604020202020204" pitchFamily="34" charset="0"/>
              <a:cs typeface="Arial" panose="020B0604020202020204" pitchFamily="34" charset="0"/>
            </a:endParaRPr>
          </a:p>
        </p:txBody>
      </p:sp>
      <p:pic>
        <p:nvPicPr>
          <p:cNvPr id="8" name="Picture 7" descr="Data Collection Form new primary user fields.">
            <a:extLst>
              <a:ext uri="{FF2B5EF4-FFF2-40B4-BE49-F238E27FC236}">
                <a16:creationId xmlns:a16="http://schemas.microsoft.com/office/drawing/2014/main" id="{0DF9B6F5-E9AE-D171-BCB1-EB093AA3B1CF}"/>
              </a:ext>
            </a:extLst>
          </p:cNvPr>
          <p:cNvPicPr>
            <a:picLocks noChangeAspect="1"/>
          </p:cNvPicPr>
          <p:nvPr/>
        </p:nvPicPr>
        <p:blipFill>
          <a:blip r:embed="rId2"/>
          <a:stretch>
            <a:fillRect/>
          </a:stretch>
        </p:blipFill>
        <p:spPr>
          <a:xfrm>
            <a:off x="697832" y="1476844"/>
            <a:ext cx="9820040" cy="5152557"/>
          </a:xfrm>
          <a:prstGeom prst="rect">
            <a:avLst/>
          </a:prstGeom>
        </p:spPr>
      </p:pic>
      <p:sp>
        <p:nvSpPr>
          <p:cNvPr id="3" name="Slide Number Placeholder 2">
            <a:extLst>
              <a:ext uri="{FF2B5EF4-FFF2-40B4-BE49-F238E27FC236}">
                <a16:creationId xmlns:a16="http://schemas.microsoft.com/office/drawing/2014/main" id="{DE4A3CC2-CD9A-4BF8-A033-6BDC11A6BC21}"/>
              </a:ext>
              <a:ext uri="{C183D7F6-B498-43B3-948B-1728B52AA6E4}">
                <adec:decorative xmlns:adec="http://schemas.microsoft.com/office/drawing/2017/decorative" val="1"/>
              </a:ext>
            </a:extLst>
          </p:cNvPr>
          <p:cNvSpPr>
            <a:spLocks noGrp="1"/>
          </p:cNvSpPr>
          <p:nvPr>
            <p:ph type="sldNum" sz="quarter" idx="12"/>
          </p:nvPr>
        </p:nvSpPr>
        <p:spPr/>
        <p:txBody>
          <a:bodyPr/>
          <a:lstStyle/>
          <a:p>
            <a:pPr defTabSz="457200" fontAlgn="auto">
              <a:spcBef>
                <a:spcPts val="0"/>
              </a:spcBef>
              <a:spcAft>
                <a:spcPts val="0"/>
              </a:spcAft>
              <a:defRPr/>
            </a:pPr>
            <a:fld id="{20D403C3-47BC-4C7E-BA49-79840169F64A}" type="slidenum">
              <a:rPr lang="en-US" altLang="en-US" b="0">
                <a:latin typeface="Calibri"/>
                <a:ea typeface="+mn-ea"/>
                <a:cs typeface="+mn-cs"/>
              </a:rPr>
              <a:pPr defTabSz="457200" fontAlgn="auto">
                <a:spcBef>
                  <a:spcPts val="0"/>
                </a:spcBef>
                <a:spcAft>
                  <a:spcPts val="0"/>
                </a:spcAft>
                <a:defRPr/>
              </a:pPr>
              <a:t>49</a:t>
            </a:fld>
            <a:endParaRPr lang="en-US" altLang="en-US" b="0" dirty="0">
              <a:latin typeface="Calibri"/>
              <a:ea typeface="+mn-ea"/>
              <a:cs typeface="+mn-cs"/>
            </a:endParaRPr>
          </a:p>
        </p:txBody>
      </p:sp>
    </p:spTree>
    <p:extLst>
      <p:ext uri="{BB962C8B-B14F-4D97-AF65-F5344CB8AC3E}">
        <p14:creationId xmlns:p14="http://schemas.microsoft.com/office/powerpoint/2010/main" val="21196478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CA5CE-E755-8ACC-1416-FE72BFBBA3AE}"/>
              </a:ext>
            </a:extLst>
          </p:cNvPr>
          <p:cNvSpPr>
            <a:spLocks noGrp="1"/>
          </p:cNvSpPr>
          <p:nvPr>
            <p:ph type="title"/>
          </p:nvPr>
        </p:nvSpPr>
        <p:spPr>
          <a:xfrm>
            <a:off x="228600" y="283464"/>
            <a:ext cx="9875949" cy="715963"/>
          </a:xfrm>
        </p:spPr>
        <p:txBody>
          <a:bodyPr/>
          <a:lstStyle/>
          <a:p>
            <a:r>
              <a:rPr lang="en-US" sz="3600" dirty="0">
                <a:latin typeface="Arial" panose="020B0604020202020204" pitchFamily="34" charset="0"/>
                <a:cs typeface="Arial" panose="020B0604020202020204" pitchFamily="34" charset="0"/>
              </a:rPr>
              <a:t>Primary Portal Requests – Self Service</a:t>
            </a:r>
            <a:r>
              <a:rPr kumimoji="0" lang="en-US" sz="3600" b="1" i="0" u="none" strike="noStrike" kern="1200" cap="none" spc="0" normalizeH="0" baseline="0" noProof="0" dirty="0">
                <a:ln>
                  <a:noFill/>
                </a:ln>
                <a:solidFill>
                  <a:srgbClr val="002060"/>
                </a:solidFill>
                <a:effectLst/>
                <a:uLnTx/>
                <a:uFillTx/>
                <a:latin typeface="Arial" panose="020B0604020202020204" pitchFamily="34" charset="0"/>
                <a:ea typeface="+mj-ea"/>
                <a:cs typeface="Arial" panose="020B0604020202020204" pitchFamily="34" charset="0"/>
              </a:rPr>
              <a:t> (slide 5 of 7)</a:t>
            </a:r>
            <a:endParaRPr lang="en-US" sz="3600" dirty="0">
              <a:latin typeface="Arial" panose="020B0604020202020204" pitchFamily="34" charset="0"/>
              <a:cs typeface="Arial" panose="020B0604020202020204" pitchFamily="34" charset="0"/>
            </a:endParaRPr>
          </a:p>
        </p:txBody>
      </p:sp>
      <p:pic>
        <p:nvPicPr>
          <p:cNvPr id="5" name="Picture 4" descr="Data collection form certification statement and signature fields.">
            <a:extLst>
              <a:ext uri="{FF2B5EF4-FFF2-40B4-BE49-F238E27FC236}">
                <a16:creationId xmlns:a16="http://schemas.microsoft.com/office/drawing/2014/main" id="{E240D402-27C8-FB2D-C7DD-B1E772904881}"/>
              </a:ext>
            </a:extLst>
          </p:cNvPr>
          <p:cNvPicPr>
            <a:picLocks noChangeAspect="1"/>
          </p:cNvPicPr>
          <p:nvPr/>
        </p:nvPicPr>
        <p:blipFill>
          <a:blip r:embed="rId2"/>
          <a:stretch>
            <a:fillRect/>
          </a:stretch>
        </p:blipFill>
        <p:spPr>
          <a:xfrm>
            <a:off x="609600" y="1461837"/>
            <a:ext cx="10435389" cy="5137484"/>
          </a:xfrm>
          <a:prstGeom prst="rect">
            <a:avLst/>
          </a:prstGeom>
        </p:spPr>
      </p:pic>
      <p:sp>
        <p:nvSpPr>
          <p:cNvPr id="3" name="Slide Number Placeholder 2">
            <a:extLst>
              <a:ext uri="{FF2B5EF4-FFF2-40B4-BE49-F238E27FC236}">
                <a16:creationId xmlns:a16="http://schemas.microsoft.com/office/drawing/2014/main" id="{27475377-8C25-BB3C-34F8-55D81933FE08}"/>
              </a:ext>
              <a:ext uri="{C183D7F6-B498-43B3-948B-1728B52AA6E4}">
                <adec:decorative xmlns:adec="http://schemas.microsoft.com/office/drawing/2017/decorative" val="1"/>
              </a:ext>
            </a:extLst>
          </p:cNvPr>
          <p:cNvSpPr>
            <a:spLocks noGrp="1"/>
          </p:cNvSpPr>
          <p:nvPr>
            <p:ph type="sldNum" sz="quarter" idx="12"/>
          </p:nvPr>
        </p:nvSpPr>
        <p:spPr/>
        <p:txBody>
          <a:bodyPr/>
          <a:lstStyle/>
          <a:p>
            <a:pPr defTabSz="457200" fontAlgn="auto">
              <a:spcBef>
                <a:spcPts val="0"/>
              </a:spcBef>
              <a:spcAft>
                <a:spcPts val="0"/>
              </a:spcAft>
              <a:defRPr/>
            </a:pPr>
            <a:fld id="{20D403C3-47BC-4C7E-BA49-79840169F64A}" type="slidenum">
              <a:rPr lang="en-US" altLang="en-US" b="0">
                <a:latin typeface="Calibri"/>
                <a:ea typeface="+mn-ea"/>
                <a:cs typeface="+mn-cs"/>
              </a:rPr>
              <a:pPr defTabSz="457200" fontAlgn="auto">
                <a:spcBef>
                  <a:spcPts val="0"/>
                </a:spcBef>
                <a:spcAft>
                  <a:spcPts val="0"/>
                </a:spcAft>
                <a:defRPr/>
              </a:pPr>
              <a:t>50</a:t>
            </a:fld>
            <a:endParaRPr lang="en-US" altLang="en-US" b="0" dirty="0">
              <a:latin typeface="Calibri"/>
              <a:ea typeface="+mn-ea"/>
              <a:cs typeface="+mn-cs"/>
            </a:endParaRPr>
          </a:p>
        </p:txBody>
      </p:sp>
    </p:spTree>
    <p:extLst>
      <p:ext uri="{BB962C8B-B14F-4D97-AF65-F5344CB8AC3E}">
        <p14:creationId xmlns:p14="http://schemas.microsoft.com/office/powerpoint/2010/main" val="34832042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AD98-68BA-EB93-4DA9-27D2F3C6E989}"/>
              </a:ext>
            </a:extLst>
          </p:cNvPr>
          <p:cNvSpPr>
            <a:spLocks noGrp="1"/>
          </p:cNvSpPr>
          <p:nvPr>
            <p:ph type="title"/>
          </p:nvPr>
        </p:nvSpPr>
        <p:spPr>
          <a:xfrm>
            <a:off x="228600" y="283464"/>
            <a:ext cx="10426701" cy="715963"/>
          </a:xfrm>
        </p:spPr>
        <p:txBody>
          <a:bodyPr/>
          <a:lstStyle/>
          <a:p>
            <a:r>
              <a:rPr lang="en-US" dirty="0">
                <a:latin typeface="Arial" panose="020B0604020202020204" pitchFamily="34" charset="0"/>
                <a:cs typeface="Arial" panose="020B0604020202020204" pitchFamily="34" charset="0"/>
              </a:rPr>
              <a:t>Primary Portal Requests – Self Service</a:t>
            </a:r>
            <a:r>
              <a:rPr kumimoji="0" lang="en-US" sz="3600" b="1" i="0" u="none" strike="noStrike" kern="1200" cap="none" spc="0" normalizeH="0" baseline="0" noProof="0" dirty="0">
                <a:ln>
                  <a:noFill/>
                </a:ln>
                <a:solidFill>
                  <a:srgbClr val="002060"/>
                </a:solidFill>
                <a:effectLst/>
                <a:uLnTx/>
                <a:uFillTx/>
                <a:latin typeface="Arial" panose="020B0604020202020204" pitchFamily="34" charset="0"/>
                <a:ea typeface="+mj-ea"/>
                <a:cs typeface="Arial" panose="020B0604020202020204" pitchFamily="34" charset="0"/>
              </a:rPr>
              <a:t> (slide 6 of 7)</a:t>
            </a:r>
            <a:endParaRPr lang="en-US"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C2622499-79D9-C72A-9EEB-4CE09A789B86}"/>
              </a:ext>
            </a:extLst>
          </p:cNvPr>
          <p:cNvSpPr txBox="1"/>
          <p:nvPr/>
        </p:nvSpPr>
        <p:spPr>
          <a:xfrm>
            <a:off x="709863" y="1496895"/>
            <a:ext cx="8434137" cy="1077218"/>
          </a:xfrm>
          <a:prstGeom prst="rect">
            <a:avLst/>
          </a:prstGeom>
          <a:noFill/>
        </p:spPr>
        <p:txBody>
          <a:bodyPr wrap="square" rtlCol="0">
            <a:spAutoFit/>
          </a:bodyPr>
          <a:lstStyle/>
          <a:p>
            <a:pPr defTabSz="457200" fontAlgn="auto">
              <a:spcBef>
                <a:spcPts val="0"/>
              </a:spcBef>
              <a:spcAft>
                <a:spcPts val="0"/>
              </a:spcAft>
            </a:pPr>
            <a:r>
              <a:rPr lang="en-US" sz="1600" b="0" dirty="0">
                <a:solidFill>
                  <a:prstClr val="black"/>
                </a:solidFill>
                <a:latin typeface="Arial" panose="020B0604020202020204" pitchFamily="34" charset="0"/>
                <a:ea typeface="+mn-ea"/>
                <a:cs typeface="Arial" panose="020B0604020202020204" pitchFamily="34" charset="0"/>
              </a:rPr>
              <a:t>If the provider selects POSC or both LTMS &amp; POSC they will do the following:</a:t>
            </a:r>
          </a:p>
          <a:p>
            <a:pPr marL="342900" indent="-342900" defTabSz="457200" fontAlgn="auto">
              <a:spcBef>
                <a:spcPts val="0"/>
              </a:spcBef>
              <a:spcAft>
                <a:spcPts val="0"/>
              </a:spcAft>
              <a:buFont typeface="+mj-lt"/>
              <a:buAutoNum type="arabicPeriod"/>
            </a:pPr>
            <a:r>
              <a:rPr lang="en-US" sz="1600" b="0" dirty="0">
                <a:solidFill>
                  <a:prstClr val="black"/>
                </a:solidFill>
                <a:latin typeface="Arial" panose="020B0604020202020204" pitchFamily="34" charset="0"/>
                <a:ea typeface="+mn-ea"/>
                <a:cs typeface="Arial" panose="020B0604020202020204" pitchFamily="34" charset="0"/>
              </a:rPr>
              <a:t>Choose the appropriate request type</a:t>
            </a:r>
          </a:p>
          <a:p>
            <a:pPr marL="342900" indent="-342900" defTabSz="457200" fontAlgn="auto">
              <a:spcBef>
                <a:spcPts val="0"/>
              </a:spcBef>
              <a:spcAft>
                <a:spcPts val="0"/>
              </a:spcAft>
              <a:buFont typeface="+mj-lt"/>
              <a:buAutoNum type="arabicPeriod"/>
            </a:pPr>
            <a:r>
              <a:rPr lang="en-US" sz="1600" b="0" dirty="0">
                <a:solidFill>
                  <a:prstClr val="black"/>
                </a:solidFill>
                <a:latin typeface="Arial" panose="020B0604020202020204" pitchFamily="34" charset="0"/>
                <a:ea typeface="+mn-ea"/>
                <a:cs typeface="Arial" panose="020B0604020202020204" pitchFamily="34" charset="0"/>
              </a:rPr>
              <a:t>Select the username that is being replaced</a:t>
            </a:r>
          </a:p>
          <a:p>
            <a:pPr marL="342900" indent="-342900" defTabSz="457200" fontAlgn="auto">
              <a:spcBef>
                <a:spcPts val="0"/>
              </a:spcBef>
              <a:spcAft>
                <a:spcPts val="0"/>
              </a:spcAft>
              <a:buFont typeface="+mj-lt"/>
              <a:buAutoNum type="arabicPeriod"/>
            </a:pPr>
            <a:r>
              <a:rPr lang="en-US" sz="1600" b="0" dirty="0">
                <a:solidFill>
                  <a:prstClr val="black"/>
                </a:solidFill>
                <a:latin typeface="Arial" panose="020B0604020202020204" pitchFamily="34" charset="0"/>
                <a:ea typeface="+mn-ea"/>
                <a:cs typeface="Arial" panose="020B0604020202020204" pitchFamily="34" charset="0"/>
              </a:rPr>
              <a:t>Add the new user information</a:t>
            </a:r>
          </a:p>
        </p:txBody>
      </p:sp>
      <p:pic>
        <p:nvPicPr>
          <p:cNvPr id="5" name="Picture 4" descr="Data Collection LTMS &amp; POSC option.">
            <a:extLst>
              <a:ext uri="{FF2B5EF4-FFF2-40B4-BE49-F238E27FC236}">
                <a16:creationId xmlns:a16="http://schemas.microsoft.com/office/drawing/2014/main" id="{2E053317-F206-2E49-7435-19B619603203}"/>
              </a:ext>
            </a:extLst>
          </p:cNvPr>
          <p:cNvPicPr>
            <a:picLocks noChangeAspect="1"/>
          </p:cNvPicPr>
          <p:nvPr/>
        </p:nvPicPr>
        <p:blipFill>
          <a:blip r:embed="rId2"/>
          <a:stretch>
            <a:fillRect/>
          </a:stretch>
        </p:blipFill>
        <p:spPr>
          <a:xfrm>
            <a:off x="1109024" y="2620011"/>
            <a:ext cx="7123966" cy="3780539"/>
          </a:xfrm>
          <a:prstGeom prst="rect">
            <a:avLst/>
          </a:prstGeom>
        </p:spPr>
      </p:pic>
      <p:sp>
        <p:nvSpPr>
          <p:cNvPr id="3" name="Slide Number Placeholder 2">
            <a:extLst>
              <a:ext uri="{FF2B5EF4-FFF2-40B4-BE49-F238E27FC236}">
                <a16:creationId xmlns:a16="http://schemas.microsoft.com/office/drawing/2014/main" id="{4FF2906F-9B9D-2266-3E0E-C13C35CD4981}"/>
              </a:ext>
              <a:ext uri="{C183D7F6-B498-43B3-948B-1728B52AA6E4}">
                <adec:decorative xmlns:adec="http://schemas.microsoft.com/office/drawing/2017/decorative" val="1"/>
              </a:ext>
            </a:extLst>
          </p:cNvPr>
          <p:cNvSpPr>
            <a:spLocks noGrp="1"/>
          </p:cNvSpPr>
          <p:nvPr>
            <p:ph type="sldNum" sz="quarter" idx="12"/>
          </p:nvPr>
        </p:nvSpPr>
        <p:spPr/>
        <p:txBody>
          <a:bodyPr/>
          <a:lstStyle/>
          <a:p>
            <a:pPr defTabSz="457200" fontAlgn="auto">
              <a:spcBef>
                <a:spcPts val="0"/>
              </a:spcBef>
              <a:spcAft>
                <a:spcPts val="0"/>
              </a:spcAft>
              <a:defRPr/>
            </a:pPr>
            <a:fld id="{20D403C3-47BC-4C7E-BA49-79840169F64A}" type="slidenum">
              <a:rPr lang="en-US" altLang="en-US" b="0">
                <a:latin typeface="Calibri"/>
                <a:ea typeface="+mn-ea"/>
                <a:cs typeface="+mn-cs"/>
              </a:rPr>
              <a:pPr defTabSz="457200" fontAlgn="auto">
                <a:spcBef>
                  <a:spcPts val="0"/>
                </a:spcBef>
                <a:spcAft>
                  <a:spcPts val="0"/>
                </a:spcAft>
                <a:defRPr/>
              </a:pPr>
              <a:t>51</a:t>
            </a:fld>
            <a:endParaRPr lang="en-US" altLang="en-US" b="0" dirty="0">
              <a:latin typeface="Calibri"/>
              <a:ea typeface="+mn-ea"/>
              <a:cs typeface="+mn-cs"/>
            </a:endParaRPr>
          </a:p>
        </p:txBody>
      </p:sp>
    </p:spTree>
    <p:extLst>
      <p:ext uri="{BB962C8B-B14F-4D97-AF65-F5344CB8AC3E}">
        <p14:creationId xmlns:p14="http://schemas.microsoft.com/office/powerpoint/2010/main" val="29273915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4BBA4-6A0B-2BF4-FC35-8981CCD0F0C0}"/>
              </a:ext>
            </a:extLst>
          </p:cNvPr>
          <p:cNvSpPr>
            <a:spLocks noGrp="1"/>
          </p:cNvSpPr>
          <p:nvPr>
            <p:ph type="title"/>
          </p:nvPr>
        </p:nvSpPr>
        <p:spPr>
          <a:xfrm>
            <a:off x="228600" y="283464"/>
            <a:ext cx="9305225" cy="715963"/>
          </a:xfrm>
        </p:spPr>
        <p:txBody>
          <a:bodyPr/>
          <a:lstStyle/>
          <a:p>
            <a:r>
              <a:rPr lang="en-US" dirty="0"/>
              <a:t>Primary Portal Requests – Self Service</a:t>
            </a:r>
            <a:r>
              <a:rPr kumimoji="0" lang="en-US" sz="3600" b="1" i="0" u="none" strike="noStrike" kern="1200" cap="none" spc="0" normalizeH="0" baseline="0" noProof="0" dirty="0">
                <a:ln>
                  <a:noFill/>
                </a:ln>
                <a:solidFill>
                  <a:srgbClr val="002060"/>
                </a:solidFill>
                <a:effectLst/>
                <a:uLnTx/>
                <a:uFillTx/>
                <a:latin typeface="Arial" panose="020B0604020202020204" pitchFamily="34" charset="0"/>
                <a:ea typeface="+mj-ea"/>
                <a:cs typeface="Arial" panose="020B0604020202020204" pitchFamily="34" charset="0"/>
              </a:rPr>
              <a:t> (slide 7 of 7)</a:t>
            </a:r>
            <a:endParaRPr lang="en-US" dirty="0"/>
          </a:p>
        </p:txBody>
      </p:sp>
      <p:sp>
        <p:nvSpPr>
          <p:cNvPr id="4" name="TextBox 3">
            <a:extLst>
              <a:ext uri="{FF2B5EF4-FFF2-40B4-BE49-F238E27FC236}">
                <a16:creationId xmlns:a16="http://schemas.microsoft.com/office/drawing/2014/main" id="{F81C531E-8521-A84D-378E-FA79C7D5BCFF}"/>
              </a:ext>
            </a:extLst>
          </p:cNvPr>
          <p:cNvSpPr txBox="1"/>
          <p:nvPr/>
        </p:nvSpPr>
        <p:spPr>
          <a:xfrm>
            <a:off x="691816" y="1628001"/>
            <a:ext cx="10387987" cy="3693319"/>
          </a:xfrm>
          <a:prstGeom prst="rect">
            <a:avLst/>
          </a:prstGeom>
          <a:noFill/>
        </p:spPr>
        <p:txBody>
          <a:bodyPr wrap="square" rtlCol="0">
            <a:spAutoFit/>
          </a:bodyPr>
          <a:lstStyle/>
          <a:p>
            <a:pPr defTabSz="457200" fontAlgn="auto">
              <a:spcBef>
                <a:spcPts val="0"/>
              </a:spcBef>
              <a:spcAft>
                <a:spcPts val="0"/>
              </a:spcAft>
            </a:pPr>
            <a:r>
              <a:rPr lang="en-US" sz="1800" b="0" dirty="0">
                <a:solidFill>
                  <a:prstClr val="black"/>
                </a:solidFill>
                <a:latin typeface="Arial" panose="020B0604020202020204" pitchFamily="34" charset="0"/>
                <a:ea typeface="+mn-ea"/>
                <a:cs typeface="Arial" panose="020B0604020202020204" pitchFamily="34" charset="0"/>
              </a:rPr>
              <a:t>We have found this self-service function has reduced the wait time to get access for providers, information is typed in so its more legible and accurate versus handwritten information. Other benefits include:</a:t>
            </a:r>
          </a:p>
          <a:p>
            <a:pPr defTabSz="457200" fontAlgn="auto">
              <a:spcBef>
                <a:spcPts val="0"/>
              </a:spcBef>
              <a:spcAft>
                <a:spcPts val="0"/>
              </a:spcAft>
            </a:pPr>
            <a:endParaRPr lang="en-US" sz="1800" b="0" dirty="0">
              <a:solidFill>
                <a:prstClr val="black"/>
              </a:solidFill>
              <a:latin typeface="Arial" panose="020B0604020202020204" pitchFamily="34" charset="0"/>
              <a:ea typeface="+mn-ea"/>
              <a:cs typeface="Arial" panose="020B0604020202020204" pitchFamily="34" charset="0"/>
            </a:endParaRPr>
          </a:p>
          <a:p>
            <a:pPr marL="285750" indent="-285750" defTabSz="457200" fontAlgn="auto">
              <a:spcBef>
                <a:spcPts val="0"/>
              </a:spcBef>
              <a:spcAft>
                <a:spcPts val="0"/>
              </a:spcAft>
              <a:buFont typeface="Arial" panose="020B0604020202020204" pitchFamily="34" charset="0"/>
              <a:buChar char="•"/>
            </a:pPr>
            <a:r>
              <a:rPr lang="en-US" sz="1800" b="0" dirty="0">
                <a:solidFill>
                  <a:prstClr val="black"/>
                </a:solidFill>
                <a:latin typeface="Arial" panose="020B0604020202020204" pitchFamily="34" charset="0"/>
                <a:ea typeface="+mn-ea"/>
                <a:cs typeface="Arial" panose="020B0604020202020204" pitchFamily="34" charset="0"/>
              </a:rPr>
              <a:t>Providers will automatically have LTMS access within 24 hours of the request which decreases wait time.</a:t>
            </a:r>
          </a:p>
          <a:p>
            <a:pPr marL="285750" indent="-285750" defTabSz="457200" fontAlgn="auto">
              <a:spcBef>
                <a:spcPts val="0"/>
              </a:spcBef>
              <a:spcAft>
                <a:spcPts val="0"/>
              </a:spcAft>
              <a:buFont typeface="Arial" panose="020B0604020202020204" pitchFamily="34" charset="0"/>
              <a:buChar char="•"/>
            </a:pPr>
            <a:r>
              <a:rPr lang="en-US" sz="1800" b="0" dirty="0">
                <a:solidFill>
                  <a:prstClr val="black"/>
                </a:solidFill>
                <a:latin typeface="Arial" panose="020B0604020202020204" pitchFamily="34" charset="0"/>
                <a:ea typeface="+mn-ea"/>
                <a:cs typeface="Arial" panose="020B0604020202020204" pitchFamily="34" charset="0"/>
              </a:rPr>
              <a:t>Notification for POSC access is sent over with the form has soon as the provider hits submit on update request.</a:t>
            </a:r>
          </a:p>
          <a:p>
            <a:pPr marL="285750" indent="-285750" defTabSz="457200" fontAlgn="auto">
              <a:spcBef>
                <a:spcPts val="0"/>
              </a:spcBef>
              <a:spcAft>
                <a:spcPts val="0"/>
              </a:spcAft>
              <a:buFont typeface="Arial" panose="020B0604020202020204" pitchFamily="34" charset="0"/>
              <a:buChar char="•"/>
            </a:pPr>
            <a:r>
              <a:rPr lang="en-US" sz="1800" b="0" dirty="0">
                <a:solidFill>
                  <a:prstClr val="black"/>
                </a:solidFill>
                <a:latin typeface="Arial" panose="020B0604020202020204" pitchFamily="34" charset="0"/>
                <a:ea typeface="+mn-ea"/>
                <a:cs typeface="Arial" panose="020B0604020202020204" pitchFamily="34" charset="0"/>
              </a:rPr>
              <a:t>Providers will get an email confirmation that access has been set up successfully.</a:t>
            </a:r>
          </a:p>
          <a:p>
            <a:pPr marL="285750" indent="-285750" defTabSz="457200" fontAlgn="auto">
              <a:spcBef>
                <a:spcPts val="0"/>
              </a:spcBef>
              <a:spcAft>
                <a:spcPts val="0"/>
              </a:spcAft>
              <a:buFont typeface="Arial" panose="020B0604020202020204" pitchFamily="34" charset="0"/>
              <a:buChar char="•"/>
            </a:pPr>
            <a:endParaRPr lang="en-US" sz="1800" b="0" dirty="0">
              <a:solidFill>
                <a:prstClr val="black"/>
              </a:solidFill>
              <a:latin typeface="Arial" panose="020B0604020202020204" pitchFamily="34" charset="0"/>
              <a:ea typeface="+mn-ea"/>
              <a:cs typeface="Arial" panose="020B0604020202020204" pitchFamily="34" charset="0"/>
            </a:endParaRPr>
          </a:p>
          <a:p>
            <a:pPr defTabSz="457200" fontAlgn="auto">
              <a:spcBef>
                <a:spcPts val="0"/>
              </a:spcBef>
              <a:spcAft>
                <a:spcPts val="0"/>
              </a:spcAft>
            </a:pPr>
            <a:r>
              <a:rPr lang="en-US" sz="1800" b="0" dirty="0">
                <a:solidFill>
                  <a:prstClr val="black"/>
                </a:solidFill>
                <a:latin typeface="Arial" panose="020B0604020202020204" pitchFamily="34" charset="0"/>
                <a:ea typeface="+mn-ea"/>
                <a:cs typeface="Arial" panose="020B0604020202020204" pitchFamily="34" charset="0"/>
              </a:rPr>
              <a:t>If provider still prefers the paper DCF form them may still get it from </a:t>
            </a:r>
            <a:r>
              <a:rPr lang="en-US" sz="1800" b="0" dirty="0">
                <a:solidFill>
                  <a:prstClr val="black"/>
                </a:solidFill>
                <a:latin typeface="Arial" panose="020B0604020202020204" pitchFamily="34" charset="0"/>
                <a:ea typeface="+mn-ea"/>
                <a:cs typeface="Arial" panose="020B0604020202020204" pitchFamily="34" charset="0"/>
                <a:hlinkClick r:id="rId2"/>
              </a:rPr>
              <a:t>MassHealth LTSS Provider Portal</a:t>
            </a:r>
            <a:r>
              <a:rPr lang="en-US" sz="1800" b="0" dirty="0">
                <a:solidFill>
                  <a:prstClr val="black"/>
                </a:solidFill>
                <a:latin typeface="Arial" panose="020B0604020202020204" pitchFamily="34" charset="0"/>
                <a:ea typeface="+mn-ea"/>
                <a:cs typeface="Arial" panose="020B0604020202020204" pitchFamily="34" charset="0"/>
              </a:rPr>
              <a:t> and download it.</a:t>
            </a:r>
          </a:p>
          <a:p>
            <a:pPr marL="285750" indent="-285750" defTabSz="457200" fontAlgn="auto">
              <a:spcBef>
                <a:spcPts val="0"/>
              </a:spcBef>
              <a:spcAft>
                <a:spcPts val="0"/>
              </a:spcAft>
              <a:buFont typeface="Arial" panose="020B0604020202020204" pitchFamily="34" charset="0"/>
              <a:buChar char="•"/>
            </a:pPr>
            <a:endParaRPr lang="en-US" sz="1800" b="0" dirty="0">
              <a:solidFill>
                <a:prstClr val="black"/>
              </a:solidFill>
              <a:latin typeface="Calibri"/>
              <a:ea typeface="+mn-ea"/>
              <a:cs typeface="+mn-cs"/>
            </a:endParaRPr>
          </a:p>
        </p:txBody>
      </p:sp>
      <p:sp>
        <p:nvSpPr>
          <p:cNvPr id="3" name="Slide Number Placeholder 2">
            <a:extLst>
              <a:ext uri="{FF2B5EF4-FFF2-40B4-BE49-F238E27FC236}">
                <a16:creationId xmlns:a16="http://schemas.microsoft.com/office/drawing/2014/main" id="{08BE6A5F-C4BF-CE79-80CB-A7AFE1D276BE}"/>
              </a:ext>
              <a:ext uri="{C183D7F6-B498-43B3-948B-1728B52AA6E4}">
                <adec:decorative xmlns:adec="http://schemas.microsoft.com/office/drawing/2017/decorative" val="1"/>
              </a:ext>
            </a:extLst>
          </p:cNvPr>
          <p:cNvSpPr>
            <a:spLocks noGrp="1"/>
          </p:cNvSpPr>
          <p:nvPr>
            <p:ph type="sldNum" sz="quarter" idx="12"/>
          </p:nvPr>
        </p:nvSpPr>
        <p:spPr/>
        <p:txBody>
          <a:bodyPr/>
          <a:lstStyle/>
          <a:p>
            <a:pPr defTabSz="457200" fontAlgn="auto">
              <a:spcBef>
                <a:spcPts val="0"/>
              </a:spcBef>
              <a:spcAft>
                <a:spcPts val="0"/>
              </a:spcAft>
              <a:defRPr/>
            </a:pPr>
            <a:fld id="{20D403C3-47BC-4C7E-BA49-79840169F64A}" type="slidenum">
              <a:rPr lang="en-US" altLang="en-US" b="0">
                <a:latin typeface="Calibri"/>
                <a:ea typeface="+mn-ea"/>
                <a:cs typeface="+mn-cs"/>
              </a:rPr>
              <a:pPr defTabSz="457200" fontAlgn="auto">
                <a:spcBef>
                  <a:spcPts val="0"/>
                </a:spcBef>
                <a:spcAft>
                  <a:spcPts val="0"/>
                </a:spcAft>
                <a:defRPr/>
              </a:pPr>
              <a:t>52</a:t>
            </a:fld>
            <a:endParaRPr lang="en-US" altLang="en-US" b="0" dirty="0">
              <a:latin typeface="Calibri"/>
              <a:ea typeface="+mn-ea"/>
              <a:cs typeface="+mn-cs"/>
            </a:endParaRPr>
          </a:p>
        </p:txBody>
      </p:sp>
    </p:spTree>
    <p:extLst>
      <p:ext uri="{BB962C8B-B14F-4D97-AF65-F5344CB8AC3E}">
        <p14:creationId xmlns:p14="http://schemas.microsoft.com/office/powerpoint/2010/main" val="11181832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2456659" y="2159582"/>
            <a:ext cx="7285938" cy="33547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chemeClr val="tx2"/>
                </a:solidFill>
                <a:effectLst/>
                <a:uLnTx/>
                <a:uFillTx/>
                <a:latin typeface="Arial"/>
                <a:ea typeface="Calibri"/>
                <a:cs typeface="Arial"/>
              </a:rPr>
              <a:t>Provider Revalidation Enhancements  </a:t>
            </a:r>
            <a:endParaRPr kumimoji="0" lang="en-US" sz="2400" b="1" i="0" u="none" strike="noStrike" kern="1200" cap="none" spc="0" normalizeH="0" baseline="0" noProof="0" dirty="0">
              <a:ln>
                <a:noFill/>
              </a:ln>
              <a:solidFill>
                <a:schemeClr val="tx2"/>
              </a:solidFill>
              <a:effectLst/>
              <a:uLnTx/>
              <a:uFillTx/>
              <a:latin typeface="Arial"/>
              <a:ea typeface="MS PGothic" pitchFamily="34" charset="-128"/>
              <a:cs typeface="Arial"/>
            </a:endParaRPr>
          </a:p>
          <a:p>
            <a:pPr marL="0" marR="0" lvl="0" indent="0" algn="ctr" defTabSz="457200" rtl="0" eaLnBrk="1" fontAlgn="auto" latinLnBrk="0" hangingPunct="1">
              <a:lnSpc>
                <a:spcPct val="100000"/>
              </a:lnSpc>
              <a:spcBef>
                <a:spcPts val="0"/>
              </a:spcBef>
              <a:spcAft>
                <a:spcPts val="0"/>
              </a:spcAft>
              <a:buClr>
                <a:srgbClr val="002060"/>
              </a:buClr>
              <a:buSzTx/>
              <a:buFontTx/>
              <a:buNone/>
              <a:tabLst/>
              <a:defRPr/>
            </a:pPr>
            <a:endParaRPr kumimoji="0" lang="en-US" sz="3200" b="1" i="0" u="none" strike="noStrike" kern="1200" cap="none" spc="0" normalizeH="0" baseline="0" noProof="0" dirty="0">
              <a:ln>
                <a:noFill/>
              </a:ln>
              <a:solidFill>
                <a:srgbClr val="002060"/>
              </a:solidFill>
              <a:effectLst/>
              <a:uLnTx/>
              <a:uFillTx/>
              <a:latin typeface="Arial"/>
              <a:ea typeface="Calibri" panose="020F0502020204030204" pitchFamily="34" charset="0"/>
              <a:cs typeface="Arial"/>
            </a:endParaRPr>
          </a:p>
          <a:p>
            <a:pPr marL="0" marR="0" lvl="0" indent="0" algn="ctr" defTabSz="457200" rtl="0" eaLnBrk="1" fontAlgn="auto" latinLnBrk="0" hangingPunct="1">
              <a:lnSpc>
                <a:spcPct val="100000"/>
              </a:lnSpc>
              <a:spcBef>
                <a:spcPts val="0"/>
              </a:spcBef>
              <a:spcAft>
                <a:spcPts val="0"/>
              </a:spcAft>
              <a:buClr>
                <a:srgbClr val="002060"/>
              </a:buClr>
              <a:buSzTx/>
              <a:buFontTx/>
              <a:buNone/>
              <a:tabLst/>
              <a:defRPr/>
            </a:pPr>
            <a:r>
              <a:rPr kumimoji="0" lang="en-US" sz="2800" b="0" i="0" u="none" strike="noStrike" kern="1200" cap="none" spc="0" normalizeH="0" baseline="0" noProof="0" dirty="0">
                <a:ln>
                  <a:noFill/>
                </a:ln>
                <a:solidFill>
                  <a:srgbClr val="002060"/>
                </a:solidFill>
                <a:effectLst/>
                <a:uLnTx/>
                <a:uFillTx/>
                <a:latin typeface="Arial"/>
                <a:ea typeface="Calibri"/>
                <a:cs typeface="Arial"/>
              </a:rPr>
              <a:t>Presented by – Michael Gilleran,</a:t>
            </a:r>
            <a:r>
              <a:rPr kumimoji="0" lang="en-US" sz="2800" b="0" i="0" u="none" strike="noStrike" kern="1200" cap="none" spc="0" normalizeH="0" baseline="0" noProof="0" dirty="0">
                <a:ln>
                  <a:noFill/>
                </a:ln>
                <a:solidFill>
                  <a:srgbClr val="FF0000"/>
                </a:solidFill>
                <a:effectLst/>
                <a:uLnTx/>
                <a:uFillTx/>
                <a:latin typeface="Arial"/>
                <a:ea typeface="Calibri"/>
                <a:cs typeface="Arial"/>
              </a:rPr>
              <a:t> </a:t>
            </a:r>
            <a:r>
              <a:rPr kumimoji="0" lang="en-US" sz="2800" b="0" i="0" u="none" strike="noStrike" kern="1200" cap="none" spc="0" normalizeH="0" baseline="0" noProof="0" dirty="0">
                <a:ln>
                  <a:noFill/>
                </a:ln>
                <a:solidFill>
                  <a:srgbClr val="002060"/>
                </a:solidFill>
                <a:effectLst/>
                <a:uLnTx/>
                <a:uFillTx/>
                <a:latin typeface="Arial"/>
                <a:ea typeface="Calibri"/>
                <a:cs typeface="Arial"/>
              </a:rPr>
              <a:t>Senior Provider Relations Specialist, MassHealth Business Support Services </a:t>
            </a:r>
            <a:endParaRPr kumimoji="0" lang="en-US" sz="2800" b="0" i="0" u="none" strike="noStrike" kern="1200" cap="none" spc="0" normalizeH="0" baseline="0" noProof="0" dirty="0">
              <a:ln>
                <a:noFill/>
              </a:ln>
              <a:solidFill>
                <a:srgbClr val="002060"/>
              </a:solidFill>
              <a:effectLst/>
              <a:uLnTx/>
              <a:uFillTx/>
              <a:latin typeface="Arial"/>
              <a:ea typeface="Calibri" panose="020F0502020204030204" pitchFamily="34" charset="0"/>
              <a:cs typeface="Arial"/>
            </a:endParaRPr>
          </a:p>
          <a:p>
            <a:pPr marL="0" marR="0" lvl="0" indent="0" algn="ctr" defTabSz="457200" rtl="0" eaLnBrk="1" fontAlgn="auto" latinLnBrk="0" hangingPunct="1">
              <a:lnSpc>
                <a:spcPct val="100000"/>
              </a:lnSpc>
              <a:spcBef>
                <a:spcPts val="0"/>
              </a:spcBef>
              <a:spcAft>
                <a:spcPts val="0"/>
              </a:spcAft>
              <a:buClr>
                <a:srgbClr val="002060"/>
              </a:buClr>
              <a:buSzTx/>
              <a:buFontTx/>
              <a:buNone/>
              <a:tabLst/>
              <a:defRPr/>
            </a:pPr>
            <a:endParaRPr kumimoji="0" lang="en-US" sz="3200" b="0"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mn-cs"/>
            </a:endParaRPr>
          </a:p>
        </p:txBody>
      </p:sp>
      <p:sp>
        <p:nvSpPr>
          <p:cNvPr id="2" name="Slide Number Placeholder 1">
            <a:extLst>
              <a:ext uri="{FF2B5EF4-FFF2-40B4-BE49-F238E27FC236}">
                <a16:creationId xmlns:a16="http://schemas.microsoft.com/office/drawing/2014/main" id="{5ADB0D4E-5D09-48EB-B629-63BD3EFA1B85}"/>
              </a:ext>
              <a:ext uri="{C183D7F6-B498-43B3-948B-1728B52AA6E4}">
                <adec:decorative xmlns:adec="http://schemas.microsoft.com/office/drawing/2017/decorative" val="1"/>
              </a:ext>
            </a:extLst>
          </p:cNvPr>
          <p:cNvSpPr>
            <a:spLocks noGrp="1"/>
          </p:cNvSpPr>
          <p:nvPr>
            <p:ph type="sldNum" sz="quarter" idx="12"/>
          </p:nvPr>
        </p:nvSpPr>
        <p:spPr/>
        <p:txBody>
          <a:bodyPr/>
          <a:lstStyle/>
          <a:p>
            <a:pPr defTabSz="457200">
              <a:defRPr/>
            </a:pPr>
            <a:fld id="{2DD6E3BA-0B8E-4F8A-8CD8-F939A68D284F}" type="slidenum">
              <a:rPr lang="en-US" altLang="en-US" b="0">
                <a:latin typeface="Calibri" pitchFamily="34" charset="0"/>
                <a:ea typeface="+mn-ea"/>
                <a:cs typeface="+mn-cs"/>
              </a:rPr>
              <a:pPr defTabSz="457200">
                <a:defRPr/>
              </a:pPr>
              <a:t>53</a:t>
            </a:fld>
            <a:endParaRPr lang="en-US" altLang="en-US" b="0" dirty="0">
              <a:latin typeface="Calibri" pitchFamily="34" charset="0"/>
              <a:ea typeface="+mn-ea"/>
              <a:cs typeface="+mn-cs"/>
            </a:endParaRPr>
          </a:p>
        </p:txBody>
      </p:sp>
    </p:spTree>
    <p:custDataLst>
      <p:tags r:id="rId1"/>
    </p:custDataLst>
    <p:extLst>
      <p:ext uri="{BB962C8B-B14F-4D97-AF65-F5344CB8AC3E}">
        <p14:creationId xmlns:p14="http://schemas.microsoft.com/office/powerpoint/2010/main" val="41786624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37DF68F-A798-DDFF-9B2B-72539942F5F0}"/>
              </a:ext>
            </a:extLst>
          </p:cNvPr>
          <p:cNvSpPr>
            <a:spLocks noGrp="1"/>
          </p:cNvSpPr>
          <p:nvPr>
            <p:ph type="title"/>
          </p:nvPr>
        </p:nvSpPr>
        <p:spPr>
          <a:xfrm>
            <a:off x="228600" y="136524"/>
            <a:ext cx="8737600" cy="838200"/>
          </a:xfrm>
        </p:spPr>
        <p:txBody>
          <a:bodyPr/>
          <a:lstStyle/>
          <a:p>
            <a:r>
              <a:rPr lang="en-US" dirty="0">
                <a:latin typeface="Arial" panose="020B0604020202020204" pitchFamily="34" charset="0"/>
                <a:cs typeface="Arial" panose="020B0604020202020204" pitchFamily="34" charset="0"/>
              </a:rPr>
              <a:t>The Revalidation Requirement</a:t>
            </a:r>
          </a:p>
        </p:txBody>
      </p:sp>
      <p:sp>
        <p:nvSpPr>
          <p:cNvPr id="5" name="Text Placeholder 4">
            <a:extLst>
              <a:ext uri="{FF2B5EF4-FFF2-40B4-BE49-F238E27FC236}">
                <a16:creationId xmlns:a16="http://schemas.microsoft.com/office/drawing/2014/main" id="{2D4C9521-F49F-00CD-9E58-00B3160969BF}"/>
              </a:ext>
            </a:extLst>
          </p:cNvPr>
          <p:cNvSpPr>
            <a:spLocks noGrp="1"/>
          </p:cNvSpPr>
          <p:nvPr>
            <p:ph type="body" idx="1"/>
          </p:nvPr>
        </p:nvSpPr>
        <p:spPr>
          <a:xfrm>
            <a:off x="782052" y="1399673"/>
            <a:ext cx="10371221" cy="5181600"/>
          </a:xfrm>
        </p:spPr>
        <p:txBody>
          <a:bodyPr/>
          <a:lstStyle/>
          <a:p>
            <a:pPr marL="298450" marR="43180" indent="-285750">
              <a:spcBef>
                <a:spcPts val="600"/>
              </a:spcBef>
              <a:spcAft>
                <a:spcPts val="1200"/>
              </a:spcAft>
              <a:buClr>
                <a:srgbClr val="30859C"/>
              </a:buClr>
              <a:buFont typeface="Arial" panose="020B0604020202020204" pitchFamily="34" charset="0"/>
              <a:buChar char="•"/>
              <a:tabLst>
                <a:tab pos="354965" algn="l"/>
                <a:tab pos="355600" algn="l"/>
              </a:tabLst>
            </a:pPr>
            <a:r>
              <a:rPr lang="en-US" sz="1800" dirty="0">
                <a:latin typeface="Arial" panose="020B0604020202020204" pitchFamily="34" charset="0"/>
                <a:cs typeface="Arial" panose="020B0604020202020204" pitchFamily="34" charset="0"/>
              </a:rPr>
              <a:t>The</a:t>
            </a:r>
            <a:r>
              <a:rPr lang="en-US" sz="1800" spc="-110" dirty="0">
                <a:latin typeface="Arial" panose="020B0604020202020204" pitchFamily="34" charset="0"/>
                <a:cs typeface="Arial" panose="020B0604020202020204" pitchFamily="34" charset="0"/>
              </a:rPr>
              <a:t> Section 6401 Affordable Care Act</a:t>
            </a:r>
            <a:r>
              <a:rPr lang="en-US" sz="1800" spc="-10"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establishes</a:t>
            </a:r>
            <a:r>
              <a:rPr lang="en-US" sz="1800" spc="-25"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a</a:t>
            </a:r>
            <a:r>
              <a:rPr lang="en-US" sz="1800" spc="-15"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requirement</a:t>
            </a:r>
            <a:r>
              <a:rPr lang="en-US" sz="1800" spc="-25" dirty="0">
                <a:latin typeface="Arial" panose="020B0604020202020204" pitchFamily="34" charset="0"/>
                <a:cs typeface="Arial" panose="020B0604020202020204" pitchFamily="34" charset="0"/>
              </a:rPr>
              <a:t> for </a:t>
            </a:r>
            <a:r>
              <a:rPr lang="en-US" sz="1800" dirty="0">
                <a:latin typeface="Arial" panose="020B0604020202020204" pitchFamily="34" charset="0"/>
                <a:cs typeface="Arial" panose="020B0604020202020204" pitchFamily="34" charset="0"/>
              </a:rPr>
              <a:t>Medicaid</a:t>
            </a:r>
            <a:r>
              <a:rPr lang="en-US" sz="1800" spc="-15"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to revalidate</a:t>
            </a:r>
            <a:r>
              <a:rPr lang="en-US" sz="1800" spc="-20"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enrollment</a:t>
            </a:r>
            <a:r>
              <a:rPr lang="en-US" sz="1800" spc="-25"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information</a:t>
            </a:r>
            <a:r>
              <a:rPr lang="en-US" sz="1800" spc="-15"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for</a:t>
            </a:r>
            <a:r>
              <a:rPr lang="en-US" sz="1800" spc="-10"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all</a:t>
            </a:r>
            <a:r>
              <a:rPr lang="en-US" sz="1800" spc="-5" dirty="0">
                <a:latin typeface="Arial" panose="020B0604020202020204" pitchFamily="34" charset="0"/>
                <a:cs typeface="Arial" panose="020B0604020202020204" pitchFamily="34" charset="0"/>
              </a:rPr>
              <a:t> </a:t>
            </a:r>
            <a:r>
              <a:rPr lang="en-US" sz="1800" spc="-10" dirty="0">
                <a:latin typeface="Arial" panose="020B0604020202020204" pitchFamily="34" charset="0"/>
                <a:cs typeface="Arial" panose="020B0604020202020204" pitchFamily="34" charset="0"/>
              </a:rPr>
              <a:t>enrolled </a:t>
            </a:r>
            <a:r>
              <a:rPr lang="en-US" sz="1800" dirty="0">
                <a:latin typeface="Arial" panose="020B0604020202020204" pitchFamily="34" charset="0"/>
                <a:cs typeface="Arial" panose="020B0604020202020204" pitchFamily="34" charset="0"/>
              </a:rPr>
              <a:t>providers,</a:t>
            </a:r>
            <a:r>
              <a:rPr lang="en-US" sz="1800" spc="-30"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regardless</a:t>
            </a:r>
            <a:r>
              <a:rPr lang="en-US" sz="1800" spc="-15"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of</a:t>
            </a:r>
            <a:r>
              <a:rPr lang="en-US" sz="1800" spc="-5"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provider</a:t>
            </a:r>
            <a:r>
              <a:rPr lang="en-US" sz="1800" spc="-15"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type,</a:t>
            </a:r>
            <a:r>
              <a:rPr lang="en-US" sz="1800" spc="-5"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at</a:t>
            </a:r>
            <a:r>
              <a:rPr lang="en-US" sz="1800" spc="-5"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least</a:t>
            </a:r>
            <a:r>
              <a:rPr lang="en-US" sz="1800" spc="-20"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every</a:t>
            </a:r>
            <a:r>
              <a:rPr lang="en-US" sz="1800" spc="-10" dirty="0">
                <a:latin typeface="Arial" panose="020B0604020202020204" pitchFamily="34" charset="0"/>
                <a:cs typeface="Arial" panose="020B0604020202020204" pitchFamily="34" charset="0"/>
              </a:rPr>
              <a:t> </a:t>
            </a:r>
            <a:r>
              <a:rPr lang="en-US" sz="1800" u="sng" dirty="0">
                <a:latin typeface="Arial" panose="020B0604020202020204" pitchFamily="34" charset="0"/>
                <a:cs typeface="Arial" panose="020B0604020202020204" pitchFamily="34" charset="0"/>
              </a:rPr>
              <a:t>five</a:t>
            </a:r>
            <a:r>
              <a:rPr lang="en-US" sz="1800" u="sng" spc="-10" dirty="0">
                <a:latin typeface="Arial" panose="020B0604020202020204" pitchFamily="34" charset="0"/>
                <a:cs typeface="Arial" panose="020B0604020202020204" pitchFamily="34" charset="0"/>
              </a:rPr>
              <a:t> </a:t>
            </a:r>
            <a:r>
              <a:rPr lang="en-US" sz="1800" u="sng" dirty="0">
                <a:latin typeface="Arial" panose="020B0604020202020204" pitchFamily="34" charset="0"/>
                <a:cs typeface="Arial" panose="020B0604020202020204" pitchFamily="34" charset="0"/>
              </a:rPr>
              <a:t>years</a:t>
            </a:r>
            <a:r>
              <a:rPr lang="en-US" sz="1800" dirty="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p>
            <a:r>
              <a:rPr lang="en-US" sz="1800" dirty="0">
                <a:latin typeface="Arial" panose="020B0604020202020204" pitchFamily="34" charset="0"/>
                <a:cs typeface="Arial" panose="020B0604020202020204" pitchFamily="34" charset="0"/>
              </a:rPr>
              <a:t>As part of this required revalidation process, MassHealth must revalidate the current enrollment information on file and for all service locations. </a:t>
            </a:r>
          </a:p>
          <a:p>
            <a:r>
              <a:rPr lang="en-US" sz="1800" spc="-10" dirty="0">
                <a:latin typeface="Arial" panose="020B0604020202020204" pitchFamily="34" charset="0"/>
                <a:cs typeface="Arial" panose="020B0604020202020204" pitchFamily="34" charset="0"/>
              </a:rPr>
              <a:t>Revalidating a provider involves the provider (or a member of their medical office staff) submitting a form containing updated practice and contact info for that individual provider.</a:t>
            </a:r>
          </a:p>
          <a:p>
            <a:pPr marL="812800" marR="31115" lvl="1" indent="-342900">
              <a:buClr>
                <a:srgbClr val="30859C"/>
              </a:buClr>
              <a:buChar char="•"/>
              <a:tabLst>
                <a:tab pos="354965" algn="l"/>
                <a:tab pos="355600" algn="l"/>
              </a:tabLst>
            </a:pPr>
            <a:r>
              <a:rPr lang="en-US" sz="1800" dirty="0">
                <a:latin typeface="Arial" panose="020B0604020202020204" pitchFamily="34" charset="0"/>
                <a:cs typeface="Arial" panose="020B0604020202020204" pitchFamily="34" charset="0"/>
              </a:rPr>
              <a:t>Providers</a:t>
            </a:r>
            <a:r>
              <a:rPr lang="en-US" sz="1800" spc="-25"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should</a:t>
            </a:r>
            <a:r>
              <a:rPr lang="en-US" sz="1800" spc="-15"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not</a:t>
            </a:r>
            <a:r>
              <a:rPr lang="en-US" sz="1800" spc="-10"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wait</a:t>
            </a:r>
            <a:r>
              <a:rPr lang="en-US" sz="1800" spc="-20"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until</a:t>
            </a:r>
            <a:r>
              <a:rPr lang="en-US" sz="1800" spc="-10"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it</a:t>
            </a:r>
            <a:r>
              <a:rPr lang="en-US" sz="1800" spc="-10"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is</a:t>
            </a:r>
            <a:r>
              <a:rPr lang="en-US" sz="1800" spc="-10"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time</a:t>
            </a:r>
            <a:r>
              <a:rPr lang="en-US" sz="1800" spc="-10"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to</a:t>
            </a:r>
            <a:r>
              <a:rPr lang="en-US" sz="1800" spc="-10"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revalidate</a:t>
            </a:r>
            <a:r>
              <a:rPr lang="en-US" sz="1800" spc="-15"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to</a:t>
            </a:r>
            <a:r>
              <a:rPr lang="en-US" sz="1800" spc="-10"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notify</a:t>
            </a:r>
            <a:r>
              <a:rPr lang="en-US" sz="1800" spc="-10"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MassHealth</a:t>
            </a:r>
            <a:r>
              <a:rPr lang="en-US" sz="1800" spc="-10" dirty="0">
                <a:latin typeface="Arial" panose="020B0604020202020204" pitchFamily="34" charset="0"/>
                <a:cs typeface="Arial" panose="020B0604020202020204" pitchFamily="34" charset="0"/>
              </a:rPr>
              <a:t> </a:t>
            </a:r>
            <a:r>
              <a:rPr lang="en-US" sz="1800" spc="-25" dirty="0">
                <a:latin typeface="Arial" panose="020B0604020202020204" pitchFamily="34" charset="0"/>
                <a:cs typeface="Arial" panose="020B0604020202020204" pitchFamily="34" charset="0"/>
              </a:rPr>
              <a:t>of </a:t>
            </a:r>
            <a:r>
              <a:rPr lang="en-US" sz="1800" dirty="0">
                <a:latin typeface="Arial" panose="020B0604020202020204" pitchFamily="34" charset="0"/>
                <a:cs typeface="Arial" panose="020B0604020202020204" pitchFamily="34" charset="0"/>
              </a:rPr>
              <a:t>changes.</a:t>
            </a:r>
            <a:r>
              <a:rPr lang="en-US" sz="1800" spc="-30"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MassHealth</a:t>
            </a:r>
            <a:r>
              <a:rPr lang="en-US" sz="1800" spc="-15"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regulations</a:t>
            </a:r>
            <a:r>
              <a:rPr lang="en-US" sz="1800" spc="-20"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require</a:t>
            </a:r>
            <a:r>
              <a:rPr lang="en-US" sz="1800" spc="-20"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that</a:t>
            </a:r>
            <a:r>
              <a:rPr lang="en-US" sz="1800" spc="-5"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all</a:t>
            </a:r>
            <a:r>
              <a:rPr lang="en-US" sz="1800" spc="-15"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providers</a:t>
            </a:r>
            <a:r>
              <a:rPr lang="en-US" sz="1800" spc="-10" dirty="0">
                <a:latin typeface="Arial" panose="020B0604020202020204" pitchFamily="34" charset="0"/>
                <a:cs typeface="Arial" panose="020B0604020202020204" pitchFamily="34" charset="0"/>
              </a:rPr>
              <a:t> notify </a:t>
            </a:r>
            <a:r>
              <a:rPr lang="en-US" sz="1800" dirty="0">
                <a:latin typeface="Arial" panose="020B0604020202020204" pitchFamily="34" charset="0"/>
                <a:cs typeface="Arial" panose="020B0604020202020204" pitchFamily="34" charset="0"/>
              </a:rPr>
              <a:t>MassHealth</a:t>
            </a:r>
            <a:r>
              <a:rPr lang="en-US" sz="1800" spc="-15"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within</a:t>
            </a:r>
            <a:r>
              <a:rPr lang="en-US" sz="1800" spc="-10"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14</a:t>
            </a:r>
            <a:r>
              <a:rPr lang="en-US" sz="1800" spc="-15"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days</a:t>
            </a:r>
            <a:r>
              <a:rPr lang="en-US" sz="1800" spc="-5"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of</a:t>
            </a:r>
            <a:r>
              <a:rPr lang="en-US" sz="1800" spc="-10"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any</a:t>
            </a:r>
            <a:r>
              <a:rPr lang="en-US" sz="1800" spc="-5"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change</a:t>
            </a:r>
            <a:r>
              <a:rPr lang="en-US" sz="1800" spc="-15"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in</a:t>
            </a:r>
            <a:r>
              <a:rPr lang="en-US" sz="1800" spc="-10"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any</a:t>
            </a:r>
            <a:r>
              <a:rPr lang="en-US" sz="1800" spc="-10"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of</a:t>
            </a:r>
            <a:r>
              <a:rPr lang="en-US" sz="1800" spc="-5"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the</a:t>
            </a:r>
            <a:r>
              <a:rPr lang="en-US" sz="1800" spc="-5" dirty="0">
                <a:latin typeface="Arial" panose="020B0604020202020204" pitchFamily="34" charset="0"/>
                <a:cs typeface="Arial" panose="020B0604020202020204" pitchFamily="34" charset="0"/>
              </a:rPr>
              <a:t> </a:t>
            </a:r>
            <a:r>
              <a:rPr lang="en-US" sz="1800" spc="-10" dirty="0">
                <a:latin typeface="Arial" panose="020B0604020202020204" pitchFamily="34" charset="0"/>
                <a:cs typeface="Arial" panose="020B0604020202020204" pitchFamily="34" charset="0"/>
              </a:rPr>
              <a:t>information </a:t>
            </a:r>
            <a:r>
              <a:rPr lang="en-US" sz="1800" dirty="0">
                <a:latin typeface="Arial" panose="020B0604020202020204" pitchFamily="34" charset="0"/>
                <a:cs typeface="Arial" panose="020B0604020202020204" pitchFamily="34" charset="0"/>
              </a:rPr>
              <a:t>submitted</a:t>
            </a:r>
            <a:r>
              <a:rPr lang="en-US" sz="1800" spc="-25"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during enrollment.</a:t>
            </a:r>
            <a:r>
              <a:rPr lang="en-US" sz="1800" spc="-25" dirty="0">
                <a:latin typeface="Arial" panose="020B0604020202020204" pitchFamily="34" charset="0"/>
                <a:cs typeface="Arial" panose="020B0604020202020204" pitchFamily="34" charset="0"/>
              </a:rPr>
              <a:t> </a:t>
            </a:r>
          </a:p>
          <a:p>
            <a:pPr marL="1270000" marR="31115" lvl="2" indent="-342900">
              <a:spcAft>
                <a:spcPts val="1200"/>
              </a:spcAft>
              <a:buClr>
                <a:srgbClr val="30859C"/>
              </a:buClr>
              <a:tabLst>
                <a:tab pos="354965" algn="l"/>
                <a:tab pos="355600" algn="l"/>
              </a:tabLst>
            </a:pPr>
            <a:r>
              <a:rPr lang="en-US" sz="1800" dirty="0">
                <a:solidFill>
                  <a:srgbClr val="0000FF"/>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See</a:t>
            </a:r>
            <a:r>
              <a:rPr lang="en-US" sz="1800" spc="-10" dirty="0">
                <a:solidFill>
                  <a:srgbClr val="0000FF"/>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 </a:t>
            </a:r>
            <a:r>
              <a:rPr lang="en-US" sz="1800" dirty="0">
                <a:solidFill>
                  <a:srgbClr val="0000FF"/>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130</a:t>
            </a:r>
            <a:r>
              <a:rPr lang="en-US" sz="1800" spc="-15" dirty="0">
                <a:solidFill>
                  <a:srgbClr val="0000FF"/>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 </a:t>
            </a:r>
            <a:r>
              <a:rPr lang="en-US" sz="1800" dirty="0">
                <a:solidFill>
                  <a:srgbClr val="0000FF"/>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CMR</a:t>
            </a:r>
            <a:r>
              <a:rPr lang="en-US" sz="1800" spc="-5" dirty="0">
                <a:solidFill>
                  <a:srgbClr val="0000FF"/>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 </a:t>
            </a:r>
            <a:r>
              <a:rPr lang="en-US" sz="1800" spc="-10" dirty="0">
                <a:solidFill>
                  <a:srgbClr val="1D1DFF"/>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450.223(B)</a:t>
            </a:r>
            <a:endParaRPr lang="en-US" sz="1800" spc="-10" dirty="0">
              <a:solidFill>
                <a:srgbClr val="1D1DFF"/>
              </a:solidFill>
              <a:latin typeface="Arial" panose="020B0604020202020204" pitchFamily="34" charset="0"/>
              <a:cs typeface="Arial" panose="020B0604020202020204" pitchFamily="34" charset="0"/>
            </a:endParaRPr>
          </a:p>
          <a:p>
            <a:pPr marL="1270000" marR="31115" lvl="2" indent="-342900">
              <a:spcAft>
                <a:spcPts val="1200"/>
              </a:spcAft>
              <a:buClr>
                <a:srgbClr val="30859C"/>
              </a:buClr>
              <a:tabLst>
                <a:tab pos="354965" algn="l"/>
                <a:tab pos="355600" algn="l"/>
              </a:tabLst>
            </a:pPr>
            <a:r>
              <a:rPr lang="en-US" sz="1800" dirty="0">
                <a:latin typeface="Arial" panose="020B0604020202020204" pitchFamily="34" charset="0"/>
                <a:cs typeface="Arial" panose="020B0604020202020204" pitchFamily="34" charset="0"/>
              </a:rPr>
              <a:t>Updates may be submitted via </a:t>
            </a:r>
            <a:r>
              <a:rPr lang="en-US" sz="1800" dirty="0">
                <a:solidFill>
                  <a:srgbClr val="1D1DFF"/>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Provider Self-Service</a:t>
            </a:r>
            <a:endParaRPr lang="en-US" sz="1800" spc="-10" dirty="0">
              <a:solidFill>
                <a:srgbClr val="1D1DFF"/>
              </a:solidFill>
              <a:latin typeface="Arial" panose="020B0604020202020204" pitchFamily="34" charset="0"/>
              <a:cs typeface="Arial" panose="020B0604020202020204" pitchFamily="34" charset="0"/>
            </a:endParaRPr>
          </a:p>
          <a:p>
            <a:pPr marL="355600" marR="31115">
              <a:spcBef>
                <a:spcPts val="600"/>
              </a:spcBef>
              <a:spcAft>
                <a:spcPts val="1200"/>
              </a:spcAft>
              <a:buClr>
                <a:srgbClr val="30859C"/>
              </a:buClr>
              <a:tabLst>
                <a:tab pos="354965" algn="l"/>
                <a:tab pos="355600" algn="l"/>
              </a:tabLst>
            </a:pPr>
            <a:r>
              <a:rPr lang="en-US" sz="1800" b="1" kern="0" dirty="0">
                <a:latin typeface="Arial" panose="020B0604020202020204" pitchFamily="34" charset="0"/>
                <a:cs typeface="Arial" panose="020B0604020202020204" pitchFamily="34" charset="0"/>
              </a:rPr>
              <a:t>Failure</a:t>
            </a:r>
            <a:r>
              <a:rPr lang="en-US" sz="1800" b="1" kern="0" spc="-25" dirty="0">
                <a:latin typeface="Arial" panose="020B0604020202020204" pitchFamily="34" charset="0"/>
                <a:cs typeface="Arial" panose="020B0604020202020204" pitchFamily="34" charset="0"/>
              </a:rPr>
              <a:t> </a:t>
            </a:r>
            <a:r>
              <a:rPr lang="en-US" sz="1800" b="1" kern="0" dirty="0">
                <a:latin typeface="Arial" panose="020B0604020202020204" pitchFamily="34" charset="0"/>
                <a:cs typeface="Arial" panose="020B0604020202020204" pitchFamily="34" charset="0"/>
              </a:rPr>
              <a:t>to</a:t>
            </a:r>
            <a:r>
              <a:rPr lang="en-US" sz="1800" b="1" kern="0" spc="-20" dirty="0">
                <a:latin typeface="Arial" panose="020B0604020202020204" pitchFamily="34" charset="0"/>
                <a:cs typeface="Arial" panose="020B0604020202020204" pitchFamily="34" charset="0"/>
              </a:rPr>
              <a:t> </a:t>
            </a:r>
            <a:r>
              <a:rPr lang="en-US" sz="1800" b="1" kern="0" dirty="0">
                <a:latin typeface="Arial" panose="020B0604020202020204" pitchFamily="34" charset="0"/>
                <a:cs typeface="Arial" panose="020B0604020202020204" pitchFamily="34" charset="0"/>
              </a:rPr>
              <a:t>complete</a:t>
            </a:r>
            <a:r>
              <a:rPr lang="en-US" sz="1800" b="1" kern="0" spc="-15" dirty="0">
                <a:latin typeface="Arial" panose="020B0604020202020204" pitchFamily="34" charset="0"/>
                <a:cs typeface="Arial" panose="020B0604020202020204" pitchFamily="34" charset="0"/>
              </a:rPr>
              <a:t> </a:t>
            </a:r>
            <a:r>
              <a:rPr lang="en-US" sz="1800" b="1" kern="0" dirty="0">
                <a:latin typeface="Arial" panose="020B0604020202020204" pitchFamily="34" charset="0"/>
                <a:cs typeface="Arial" panose="020B0604020202020204" pitchFamily="34" charset="0"/>
              </a:rPr>
              <a:t>revalidation</a:t>
            </a:r>
            <a:r>
              <a:rPr lang="en-US" sz="1800" b="1" kern="0" spc="-30" dirty="0">
                <a:latin typeface="Arial" panose="020B0604020202020204" pitchFamily="34" charset="0"/>
                <a:cs typeface="Arial" panose="020B0604020202020204" pitchFamily="34" charset="0"/>
              </a:rPr>
              <a:t> </a:t>
            </a:r>
            <a:r>
              <a:rPr lang="en-US" sz="1800" b="1" kern="0" dirty="0">
                <a:latin typeface="Arial" panose="020B0604020202020204" pitchFamily="34" charset="0"/>
                <a:cs typeface="Arial" panose="020B0604020202020204" pitchFamily="34" charset="0"/>
              </a:rPr>
              <a:t>in</a:t>
            </a:r>
            <a:r>
              <a:rPr lang="en-US" sz="1800" b="1" kern="0" spc="-25" dirty="0">
                <a:latin typeface="Arial" panose="020B0604020202020204" pitchFamily="34" charset="0"/>
                <a:cs typeface="Arial" panose="020B0604020202020204" pitchFamily="34" charset="0"/>
              </a:rPr>
              <a:t> </a:t>
            </a:r>
            <a:r>
              <a:rPr lang="en-US" sz="1800" b="1" kern="0" dirty="0">
                <a:latin typeface="Arial" panose="020B0604020202020204" pitchFamily="34" charset="0"/>
                <a:cs typeface="Arial" panose="020B0604020202020204" pitchFamily="34" charset="0"/>
              </a:rPr>
              <a:t>a</a:t>
            </a:r>
            <a:r>
              <a:rPr lang="en-US" sz="1800" b="1" kern="0" spc="-20" dirty="0">
                <a:latin typeface="Arial" panose="020B0604020202020204" pitchFamily="34" charset="0"/>
                <a:cs typeface="Arial" panose="020B0604020202020204" pitchFamily="34" charset="0"/>
              </a:rPr>
              <a:t> </a:t>
            </a:r>
            <a:r>
              <a:rPr lang="en-US" sz="1800" b="1" kern="0" dirty="0">
                <a:latin typeface="Arial" panose="020B0604020202020204" pitchFamily="34" charset="0"/>
                <a:cs typeface="Arial" panose="020B0604020202020204" pitchFamily="34" charset="0"/>
              </a:rPr>
              <a:t>timely</a:t>
            </a:r>
            <a:r>
              <a:rPr lang="en-US" sz="1800" b="1" kern="0" spc="-15" dirty="0">
                <a:latin typeface="Arial" panose="020B0604020202020204" pitchFamily="34" charset="0"/>
                <a:cs typeface="Arial" panose="020B0604020202020204" pitchFamily="34" charset="0"/>
              </a:rPr>
              <a:t> </a:t>
            </a:r>
            <a:r>
              <a:rPr lang="en-US" sz="1800" b="1" kern="0" dirty="0">
                <a:latin typeface="Arial" panose="020B0604020202020204" pitchFamily="34" charset="0"/>
                <a:cs typeface="Arial" panose="020B0604020202020204" pitchFamily="34" charset="0"/>
              </a:rPr>
              <a:t>fashion</a:t>
            </a:r>
            <a:r>
              <a:rPr lang="en-US" sz="1800" b="1" kern="0" spc="-20" dirty="0">
                <a:latin typeface="Arial" panose="020B0604020202020204" pitchFamily="34" charset="0"/>
                <a:cs typeface="Arial" panose="020B0604020202020204" pitchFamily="34" charset="0"/>
              </a:rPr>
              <a:t> </a:t>
            </a:r>
            <a:r>
              <a:rPr lang="en-US" sz="1800" b="1" kern="0" dirty="0">
                <a:latin typeface="Arial" panose="020B0604020202020204" pitchFamily="34" charset="0"/>
                <a:cs typeface="Arial" panose="020B0604020202020204" pitchFamily="34" charset="0"/>
              </a:rPr>
              <a:t>may</a:t>
            </a:r>
            <a:r>
              <a:rPr lang="en-US" sz="1800" b="1" kern="0" spc="-10" dirty="0">
                <a:latin typeface="Arial" panose="020B0604020202020204" pitchFamily="34" charset="0"/>
                <a:cs typeface="Arial" panose="020B0604020202020204" pitchFamily="34" charset="0"/>
              </a:rPr>
              <a:t> </a:t>
            </a:r>
            <a:r>
              <a:rPr lang="en-US" sz="1800" b="1" kern="0" dirty="0">
                <a:latin typeface="Arial" panose="020B0604020202020204" pitchFamily="34" charset="0"/>
                <a:cs typeface="Arial" panose="020B0604020202020204" pitchFamily="34" charset="0"/>
              </a:rPr>
              <a:t>result</a:t>
            </a:r>
            <a:r>
              <a:rPr lang="en-US" sz="1800" b="1" kern="0" spc="-20" dirty="0">
                <a:latin typeface="Arial" panose="020B0604020202020204" pitchFamily="34" charset="0"/>
                <a:cs typeface="Arial" panose="020B0604020202020204" pitchFamily="34" charset="0"/>
              </a:rPr>
              <a:t> </a:t>
            </a:r>
            <a:r>
              <a:rPr lang="en-US" sz="1800" b="1" kern="0" dirty="0">
                <a:latin typeface="Arial" panose="020B0604020202020204" pitchFamily="34" charset="0"/>
                <a:cs typeface="Arial" panose="020B0604020202020204" pitchFamily="34" charset="0"/>
              </a:rPr>
              <a:t>in</a:t>
            </a:r>
            <a:r>
              <a:rPr lang="en-US" sz="1800" b="1" kern="0" spc="-25" dirty="0">
                <a:latin typeface="Arial" panose="020B0604020202020204" pitchFamily="34" charset="0"/>
                <a:cs typeface="Arial" panose="020B0604020202020204" pitchFamily="34" charset="0"/>
              </a:rPr>
              <a:t> </a:t>
            </a:r>
            <a:r>
              <a:rPr lang="en-US" sz="1800" b="1" kern="0" dirty="0">
                <a:latin typeface="Arial" panose="020B0604020202020204" pitchFamily="34" charset="0"/>
                <a:cs typeface="Arial" panose="020B0604020202020204" pitchFamily="34" charset="0"/>
              </a:rPr>
              <a:t>termination</a:t>
            </a:r>
            <a:r>
              <a:rPr lang="en-US" sz="1800" b="1" kern="0" spc="-10" dirty="0">
                <a:latin typeface="Arial" panose="020B0604020202020204" pitchFamily="34" charset="0"/>
                <a:cs typeface="Arial" panose="020B0604020202020204" pitchFamily="34" charset="0"/>
              </a:rPr>
              <a:t> </a:t>
            </a:r>
            <a:r>
              <a:rPr lang="en-US" sz="1800" b="1" kern="0" dirty="0">
                <a:latin typeface="Arial" panose="020B0604020202020204" pitchFamily="34" charset="0"/>
                <a:cs typeface="Arial" panose="020B0604020202020204" pitchFamily="34" charset="0"/>
              </a:rPr>
              <a:t>from</a:t>
            </a:r>
            <a:r>
              <a:rPr lang="en-US" sz="1800" b="1" kern="0" spc="-5" dirty="0">
                <a:latin typeface="Arial" panose="020B0604020202020204" pitchFamily="34" charset="0"/>
                <a:cs typeface="Arial" panose="020B0604020202020204" pitchFamily="34" charset="0"/>
              </a:rPr>
              <a:t> </a:t>
            </a:r>
            <a:r>
              <a:rPr lang="en-US" sz="1800" b="1" kern="0" spc="-25" dirty="0">
                <a:latin typeface="Arial" panose="020B0604020202020204" pitchFamily="34" charset="0"/>
                <a:cs typeface="Arial" panose="020B0604020202020204" pitchFamily="34" charset="0"/>
              </a:rPr>
              <a:t>the </a:t>
            </a:r>
            <a:r>
              <a:rPr lang="en-US" sz="1800" b="1" kern="0" dirty="0">
                <a:latin typeface="Arial" panose="020B0604020202020204" pitchFamily="34" charset="0"/>
                <a:cs typeface="Arial" panose="020B0604020202020204" pitchFamily="34" charset="0"/>
              </a:rPr>
              <a:t>program</a:t>
            </a:r>
            <a:r>
              <a:rPr lang="en-US" sz="1800" b="1" kern="0" spc="-20" dirty="0">
                <a:latin typeface="Arial" panose="020B0604020202020204" pitchFamily="34" charset="0"/>
                <a:cs typeface="Arial" panose="020B0604020202020204" pitchFamily="34" charset="0"/>
              </a:rPr>
              <a:t> </a:t>
            </a:r>
            <a:r>
              <a:rPr lang="en-US" sz="1800" b="1" kern="0" dirty="0">
                <a:latin typeface="Arial" panose="020B0604020202020204" pitchFamily="34" charset="0"/>
                <a:cs typeface="Arial" panose="020B0604020202020204" pitchFamily="34" charset="0"/>
              </a:rPr>
              <a:t>and/or</a:t>
            </a:r>
            <a:r>
              <a:rPr lang="en-US" sz="1800" b="1" kern="0" spc="-10" dirty="0">
                <a:latin typeface="Arial" panose="020B0604020202020204" pitchFamily="34" charset="0"/>
                <a:cs typeface="Arial" panose="020B0604020202020204" pitchFamily="34" charset="0"/>
              </a:rPr>
              <a:t> </a:t>
            </a:r>
            <a:r>
              <a:rPr lang="en-US" sz="1800" b="1" kern="0" dirty="0">
                <a:latin typeface="Arial" panose="020B0604020202020204" pitchFamily="34" charset="0"/>
                <a:cs typeface="Arial" panose="020B0604020202020204" pitchFamily="34" charset="0"/>
              </a:rPr>
              <a:t>sanctions. </a:t>
            </a:r>
            <a:r>
              <a:rPr lang="en-US" sz="1800" kern="0" dirty="0">
                <a:latin typeface="Arial" panose="020B0604020202020204" pitchFamily="34" charset="0"/>
                <a:cs typeface="Arial" panose="020B0604020202020204" pitchFamily="34" charset="0"/>
              </a:rPr>
              <a:t>MassHealth enrolled providers must cooperate with MassHealth during the revalidation process, pursuant to </a:t>
            </a:r>
            <a:r>
              <a:rPr lang="en-US" sz="1800" kern="0" dirty="0">
                <a:solidFill>
                  <a:srgbClr val="1D1DFF"/>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130 CMR 450.233(B)</a:t>
            </a:r>
            <a:r>
              <a:rPr lang="en-US" sz="1800" kern="0" dirty="0">
                <a:latin typeface="Arial" panose="020B0604020202020204" pitchFamily="34" charset="0"/>
                <a:cs typeface="Arial" panose="020B0604020202020204" pitchFamily="34" charset="0"/>
              </a:rPr>
              <a:t> and </a:t>
            </a:r>
            <a:r>
              <a:rPr lang="en-US" sz="1800" kern="0" dirty="0">
                <a:solidFill>
                  <a:srgbClr val="1D1DFF"/>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130 CMR 450.212(A)(8)</a:t>
            </a:r>
            <a:r>
              <a:rPr lang="en-US" sz="1800" kern="0" dirty="0">
                <a:solidFill>
                  <a:srgbClr val="1D1DFF"/>
                </a:solidFill>
                <a:latin typeface="Arial" panose="020B0604020202020204" pitchFamily="34" charset="0"/>
                <a:cs typeface="Arial" panose="020B0604020202020204" pitchFamily="34" charset="0"/>
              </a:rPr>
              <a:t>.</a:t>
            </a:r>
            <a:endParaRPr lang="en-US" sz="1800" b="1" kern="0" dirty="0">
              <a:solidFill>
                <a:srgbClr val="1D1DFF"/>
              </a:solidFill>
              <a:latin typeface="Arial" panose="020B0604020202020204" pitchFamily="34" charset="0"/>
              <a:cs typeface="Arial" panose="020B0604020202020204" pitchFamily="34" charset="0"/>
            </a:endParaRPr>
          </a:p>
        </p:txBody>
      </p:sp>
      <p:sp>
        <p:nvSpPr>
          <p:cNvPr id="2" name="Slide Number Placeholder 3">
            <a:extLst>
              <a:ext uri="{FF2B5EF4-FFF2-40B4-BE49-F238E27FC236}">
                <a16:creationId xmlns:a16="http://schemas.microsoft.com/office/drawing/2014/main" id="{415B196A-E86A-E913-5ADD-C3845A19C5F3}"/>
              </a:ext>
              <a:ext uri="{C183D7F6-B498-43B3-948B-1728B52AA6E4}">
                <adec:decorative xmlns:adec="http://schemas.microsoft.com/office/drawing/2017/decorative" val="1"/>
              </a:ext>
            </a:extLst>
          </p:cNvPr>
          <p:cNvSpPr>
            <a:spLocks noGrp="1"/>
          </p:cNvSpPr>
          <p:nvPr>
            <p:ph type="sldNum" sz="quarter" idx="12"/>
          </p:nvPr>
        </p:nvSpPr>
        <p:spPr>
          <a:xfrm>
            <a:off x="9753600" y="6398710"/>
            <a:ext cx="2133600" cy="365125"/>
          </a:xfrm>
        </p:spPr>
        <p:txBody>
          <a:bodyPr/>
          <a:lstStyle/>
          <a:p>
            <a:pPr>
              <a:defRPr/>
            </a:pPr>
            <a:fld id="{EAADC162-776C-4996-B2F6-7720B30F3999}" type="slidenum">
              <a:rPr lang="en-US" altLang="en-US" b="0" smtClean="0"/>
              <a:pPr>
                <a:defRPr/>
              </a:pPr>
              <a:t>54</a:t>
            </a:fld>
            <a:endParaRPr lang="en-US" altLang="en-US" b="0" dirty="0"/>
          </a:p>
        </p:txBody>
      </p:sp>
    </p:spTree>
    <p:custDataLst>
      <p:tags r:id="rId1"/>
    </p:custDataLst>
    <p:extLst>
      <p:ext uri="{BB962C8B-B14F-4D97-AF65-F5344CB8AC3E}">
        <p14:creationId xmlns:p14="http://schemas.microsoft.com/office/powerpoint/2010/main" val="31273804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A01DC-1F40-6A69-9503-22C7527342AC}"/>
              </a:ext>
            </a:extLst>
          </p:cNvPr>
          <p:cNvSpPr>
            <a:spLocks noGrp="1"/>
          </p:cNvSpPr>
          <p:nvPr>
            <p:ph type="title"/>
          </p:nvPr>
        </p:nvSpPr>
        <p:spPr>
          <a:xfrm>
            <a:off x="228600" y="283464"/>
            <a:ext cx="8737600" cy="838200"/>
          </a:xfrm>
        </p:spPr>
        <p:txBody>
          <a:bodyPr/>
          <a:lstStyle/>
          <a:p>
            <a:r>
              <a:rPr lang="en-US" dirty="0">
                <a:latin typeface="Arial" panose="020B0604020202020204" pitchFamily="34" charset="0"/>
                <a:cs typeface="Arial" panose="020B0604020202020204" pitchFamily="34" charset="0"/>
              </a:rPr>
              <a:t>Process Overview</a:t>
            </a:r>
          </a:p>
        </p:txBody>
      </p:sp>
      <p:sp>
        <p:nvSpPr>
          <p:cNvPr id="5" name="Text Placeholder 4">
            <a:extLst>
              <a:ext uri="{FF2B5EF4-FFF2-40B4-BE49-F238E27FC236}">
                <a16:creationId xmlns:a16="http://schemas.microsoft.com/office/drawing/2014/main" id="{712C63C8-80B5-87A0-5A5E-3BCA03FCC003}"/>
              </a:ext>
            </a:extLst>
          </p:cNvPr>
          <p:cNvSpPr>
            <a:spLocks noGrp="1"/>
          </p:cNvSpPr>
          <p:nvPr>
            <p:ph type="body" idx="1"/>
          </p:nvPr>
        </p:nvSpPr>
        <p:spPr>
          <a:xfrm>
            <a:off x="609600" y="1446298"/>
            <a:ext cx="10953481" cy="5106901"/>
          </a:xfrm>
        </p:spPr>
        <p:txBody>
          <a:bodyPr/>
          <a:lstStyle/>
          <a:p>
            <a:pPr marL="355600" marR="22225">
              <a:spcAft>
                <a:spcPts val="1200"/>
              </a:spcAft>
              <a:buClr>
                <a:srgbClr val="30859C"/>
              </a:buClr>
              <a:buFont typeface="Arial" panose="020B0604020202020204" pitchFamily="34" charset="0"/>
              <a:buChar char="•"/>
              <a:tabLst>
                <a:tab pos="354965" algn="l"/>
                <a:tab pos="355600" algn="l"/>
              </a:tabLst>
              <a:defRPr/>
            </a:pPr>
            <a:r>
              <a:rPr lang="en-US" sz="1800" kern="0" dirty="0">
                <a:latin typeface="Arial" panose="020B0604020202020204" pitchFamily="34" charset="0"/>
                <a:cs typeface="Arial" panose="020B0604020202020204" pitchFamily="34" charset="0"/>
              </a:rPr>
              <a:t>All Fee-For-Service (FFS) providers that are scheduled to revalidate will b</a:t>
            </a:r>
            <a:r>
              <a:rPr lang="en-US" sz="1800" dirty="0">
                <a:latin typeface="Arial" panose="020B0604020202020204" pitchFamily="34" charset="0"/>
                <a:cs typeface="Arial" panose="020B0604020202020204" pitchFamily="34" charset="0"/>
              </a:rPr>
              <a:t>e required to submit the Federally Required Disclosures Form (FRDF) along with verification of languages spoken. Independent practitioners may also need to complete the Accessibility and Accommodations form.</a:t>
            </a:r>
          </a:p>
          <a:p>
            <a:pPr marL="812800" marR="22225" lvl="1" indent="-342900">
              <a:spcAft>
                <a:spcPts val="1200"/>
              </a:spcAft>
              <a:buClr>
                <a:srgbClr val="30859C"/>
              </a:buClr>
              <a:buFont typeface="Arial" panose="020B0604020202020204" pitchFamily="34" charset="0"/>
              <a:buChar char="•"/>
              <a:tabLst>
                <a:tab pos="354965" algn="l"/>
                <a:tab pos="355600" algn="l"/>
              </a:tabLst>
              <a:defRPr/>
            </a:pPr>
            <a:r>
              <a:rPr lang="en-US" sz="1800" kern="0" dirty="0">
                <a:latin typeface="Arial" panose="020B0604020202020204" pitchFamily="34" charset="0"/>
                <a:cs typeface="Arial" panose="020B0604020202020204" pitchFamily="34" charset="0"/>
              </a:rPr>
              <a:t>An email will be sent to each individual provider or designated contact when scheduled for revalidation. This email will contain a link so that the required forms may be completed and submitted electronically.</a:t>
            </a:r>
          </a:p>
          <a:p>
            <a:pPr marL="812800" marR="22225" lvl="1" indent="-342900">
              <a:spcAft>
                <a:spcPts val="1200"/>
              </a:spcAft>
              <a:buClr>
                <a:srgbClr val="30859C"/>
              </a:buClr>
              <a:buFont typeface="Arial" panose="020B0604020202020204" pitchFamily="34" charset="0"/>
              <a:buChar char="•"/>
              <a:tabLst>
                <a:tab pos="354965" algn="l"/>
                <a:tab pos="355600" algn="l"/>
              </a:tabLst>
              <a:defRPr/>
            </a:pPr>
            <a:r>
              <a:rPr lang="en-US" sz="1800" kern="0" dirty="0">
                <a:latin typeface="Arial" panose="020B0604020202020204" pitchFamily="34" charset="0"/>
                <a:cs typeface="Arial" panose="020B0604020202020204" pitchFamily="34" charset="0"/>
              </a:rPr>
              <a:t>All revalidation requirements should be completed within 45 days.</a:t>
            </a:r>
            <a:endParaRPr lang="en-US" sz="1800" dirty="0">
              <a:latin typeface="Arial" panose="020B0604020202020204" pitchFamily="34" charset="0"/>
              <a:cs typeface="Arial" panose="020B0604020202020204" pitchFamily="34" charset="0"/>
            </a:endParaRPr>
          </a:p>
          <a:p>
            <a:pPr>
              <a:buFont typeface="Arial" panose="020B0604020202020204" pitchFamily="34" charset="0"/>
              <a:buChar char="•"/>
            </a:pPr>
            <a:r>
              <a:rPr lang="en-US" sz="1800" dirty="0">
                <a:latin typeface="Arial" panose="020B0604020202020204" pitchFamily="34" charset="0"/>
                <a:cs typeface="Arial" panose="020B0604020202020204" pitchFamily="34" charset="0"/>
              </a:rPr>
              <a:t>Participation with Medicare may determine other revalidation requirements:</a:t>
            </a:r>
          </a:p>
          <a:p>
            <a:pPr lvl="1">
              <a:buFont typeface="Arial" panose="020B0604020202020204" pitchFamily="34" charset="0"/>
              <a:buChar char="•"/>
            </a:pPr>
            <a:r>
              <a:rPr lang="en-US" sz="1800" dirty="0">
                <a:latin typeface="Arial" panose="020B0604020202020204" pitchFamily="34" charset="0"/>
                <a:cs typeface="Arial" panose="020B0604020202020204" pitchFamily="34" charset="0"/>
              </a:rPr>
              <a:t>Providers will be required to do a self-attestation of their information if the provider is not enrolled in Medicare which will now be completed along with the FRDF.</a:t>
            </a:r>
          </a:p>
          <a:p>
            <a:pPr lvl="1">
              <a:buFont typeface="Arial" panose="020B0604020202020204" pitchFamily="34" charset="0"/>
              <a:buChar char="•"/>
            </a:pPr>
            <a:r>
              <a:rPr lang="en-US" sz="1800" dirty="0">
                <a:latin typeface="Arial"/>
                <a:cs typeface="Arial"/>
              </a:rPr>
              <a:t>Note: Providers who are enrolled with Medicare would not need to complete a self-attestation. (Attestation requirements are met through coordination with Medicare).</a:t>
            </a:r>
          </a:p>
          <a:p>
            <a:pPr>
              <a:buFont typeface="Arial" panose="020B0604020202020204" pitchFamily="34" charset="0"/>
              <a:buChar char="•"/>
            </a:pPr>
            <a:endParaRPr lang="en-US" sz="1800" dirty="0">
              <a:latin typeface="Arial" panose="020B0604020202020204" pitchFamily="34" charset="0"/>
              <a:cs typeface="Arial" panose="020B0604020202020204" pitchFamily="34" charset="0"/>
            </a:endParaRPr>
          </a:p>
          <a:p>
            <a:pPr marL="355600" marR="22225">
              <a:spcAft>
                <a:spcPts val="1200"/>
              </a:spcAft>
              <a:buClr>
                <a:srgbClr val="30859C"/>
              </a:buClr>
              <a:buFont typeface="Arial" panose="020B0604020202020204" pitchFamily="34" charset="0"/>
              <a:buChar char="•"/>
              <a:tabLst>
                <a:tab pos="354965" algn="l"/>
                <a:tab pos="355600" algn="l"/>
              </a:tabLst>
              <a:defRPr/>
            </a:pPr>
            <a:r>
              <a:rPr lang="en-US" sz="1800" dirty="0">
                <a:latin typeface="Arial" panose="020B0604020202020204" pitchFamily="34" charset="0"/>
                <a:cs typeface="Arial" panose="020B0604020202020204" pitchFamily="34" charset="0"/>
              </a:rPr>
              <a:t>MassHealth will process submitted forms and will notify the provider’s credentialing contact when completed.</a:t>
            </a:r>
          </a:p>
        </p:txBody>
      </p:sp>
      <p:sp>
        <p:nvSpPr>
          <p:cNvPr id="6" name="Slide Number Placeholder 3">
            <a:extLst>
              <a:ext uri="{FF2B5EF4-FFF2-40B4-BE49-F238E27FC236}">
                <a16:creationId xmlns:a16="http://schemas.microsoft.com/office/drawing/2014/main" id="{81ED7AE3-242A-96B1-C779-D3E38BD945F3}"/>
              </a:ext>
              <a:ext uri="{C183D7F6-B498-43B3-948B-1728B52AA6E4}">
                <adec:decorative xmlns:adec="http://schemas.microsoft.com/office/drawing/2017/decorative" val="1"/>
              </a:ext>
            </a:extLst>
          </p:cNvPr>
          <p:cNvSpPr>
            <a:spLocks noGrp="1"/>
          </p:cNvSpPr>
          <p:nvPr>
            <p:ph type="sldNum" sz="quarter" idx="12"/>
          </p:nvPr>
        </p:nvSpPr>
        <p:spPr>
          <a:xfrm>
            <a:off x="9715500" y="6380161"/>
            <a:ext cx="2133600" cy="365125"/>
          </a:xfrm>
        </p:spPr>
        <p:txBody>
          <a:bodyPr/>
          <a:lstStyle/>
          <a:p>
            <a:pPr>
              <a:defRPr/>
            </a:pPr>
            <a:fld id="{EAADC162-776C-4996-B2F6-7720B30F3999}" type="slidenum">
              <a:rPr lang="en-US" altLang="en-US" b="0" smtClean="0"/>
              <a:pPr>
                <a:defRPr/>
              </a:pPr>
              <a:t>55</a:t>
            </a:fld>
            <a:endParaRPr lang="en-US" altLang="en-US" b="0" dirty="0"/>
          </a:p>
        </p:txBody>
      </p:sp>
    </p:spTree>
    <p:custDataLst>
      <p:tags r:id="rId1"/>
    </p:custDataLst>
    <p:extLst>
      <p:ext uri="{BB962C8B-B14F-4D97-AF65-F5344CB8AC3E}">
        <p14:creationId xmlns:p14="http://schemas.microsoft.com/office/powerpoint/2010/main" val="304618613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83464"/>
            <a:ext cx="10031361" cy="852000"/>
          </a:xfrm>
        </p:spPr>
        <p:txBody>
          <a:bodyPr/>
          <a:lstStyle/>
          <a:p>
            <a:r>
              <a:rPr lang="en-US" dirty="0">
                <a:solidFill>
                  <a:srgbClr val="002060"/>
                </a:solidFill>
                <a:latin typeface="Arial" panose="020B0604020202020204" pitchFamily="34" charset="0"/>
                <a:cs typeface="Arial" panose="020B0604020202020204" pitchFamily="34" charset="0"/>
              </a:rPr>
              <a:t>Revalidation Emails </a:t>
            </a:r>
            <a:r>
              <a:rPr lang="en-US" dirty="0">
                <a:latin typeface="Arial" panose="020B0604020202020204" pitchFamily="34" charset="0"/>
                <a:cs typeface="Arial" panose="020B0604020202020204" pitchFamily="34" charset="0"/>
              </a:rPr>
              <a:t>for Group Practices</a:t>
            </a:r>
            <a:endParaRPr lang="en-US" dirty="0">
              <a:solidFill>
                <a:srgbClr val="002060"/>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5A5F74BE-D4EB-5210-E8B5-0E05D8E3628B}"/>
              </a:ext>
            </a:extLst>
          </p:cNvPr>
          <p:cNvSpPr txBox="1"/>
          <p:nvPr/>
        </p:nvSpPr>
        <p:spPr>
          <a:xfrm>
            <a:off x="846306" y="1760706"/>
            <a:ext cx="10389141" cy="4093428"/>
          </a:xfrm>
          <a:prstGeom prst="rect">
            <a:avLst/>
          </a:prstGeom>
          <a:noFill/>
        </p:spPr>
        <p:txBody>
          <a:bodyPr wrap="square" rtlCol="0">
            <a:spAutoFit/>
          </a:bodyPr>
          <a:lstStyle/>
          <a:p>
            <a:r>
              <a:rPr lang="en-US" sz="2000" b="0" dirty="0">
                <a:solidFill>
                  <a:schemeClr val="tx1"/>
                </a:solidFill>
              </a:rPr>
              <a:t>For FFS providers at a Group Practice Organization, revalidation begins at the practice level. The MassHealth provider revalidation team will send out several emails to the Group Practice contact:</a:t>
            </a:r>
          </a:p>
          <a:p>
            <a:endParaRPr lang="en-US" sz="2000" b="0" dirty="0">
              <a:solidFill>
                <a:schemeClr val="tx1"/>
              </a:solidFill>
            </a:endParaRPr>
          </a:p>
          <a:p>
            <a:pPr marL="342900" indent="-342900">
              <a:buClr>
                <a:srgbClr val="30859C"/>
              </a:buClr>
              <a:buFont typeface="Arial" panose="020B0604020202020204" pitchFamily="34" charset="0"/>
              <a:buChar char="•"/>
            </a:pPr>
            <a:r>
              <a:rPr lang="en-US" sz="2000" b="0" dirty="0">
                <a:solidFill>
                  <a:schemeClr val="tx1"/>
                </a:solidFill>
              </a:rPr>
              <a:t>An initial </a:t>
            </a:r>
            <a:r>
              <a:rPr lang="en-US" sz="2000" b="0" u="sng" dirty="0">
                <a:solidFill>
                  <a:schemeClr val="tx1"/>
                </a:solidFill>
              </a:rPr>
              <a:t>Roster Confirmation Email</a:t>
            </a:r>
            <a:r>
              <a:rPr lang="en-US" sz="2000" b="0" dirty="0">
                <a:solidFill>
                  <a:schemeClr val="tx1"/>
                </a:solidFill>
              </a:rPr>
              <a:t> listing the providers linked to the Group Practice who have been selected for revalidation.</a:t>
            </a:r>
          </a:p>
          <a:p>
            <a:pPr marL="342900" indent="-342900">
              <a:buClr>
                <a:srgbClr val="30859C"/>
              </a:buClr>
              <a:buFont typeface="Arial" panose="020B0604020202020204" pitchFamily="34" charset="0"/>
              <a:buChar char="•"/>
            </a:pPr>
            <a:endParaRPr lang="en-US" sz="2000" b="0" dirty="0">
              <a:solidFill>
                <a:schemeClr val="tx1"/>
              </a:solidFill>
            </a:endParaRPr>
          </a:p>
          <a:p>
            <a:pPr marL="342900" indent="-342900">
              <a:buClr>
                <a:srgbClr val="30859C"/>
              </a:buClr>
              <a:buFont typeface="Arial" panose="020B0604020202020204" pitchFamily="34" charset="0"/>
              <a:buChar char="•"/>
            </a:pPr>
            <a:r>
              <a:rPr lang="en-US" sz="2000" b="0" dirty="0">
                <a:solidFill>
                  <a:schemeClr val="tx1"/>
                </a:solidFill>
              </a:rPr>
              <a:t>An </a:t>
            </a:r>
            <a:r>
              <a:rPr lang="en-US" sz="2000" b="0" u="sng" dirty="0">
                <a:solidFill>
                  <a:schemeClr val="tx1"/>
                </a:solidFill>
              </a:rPr>
              <a:t>E-FRDF (Electronic Federally Required Disclosure Form) Launch Email</a:t>
            </a:r>
            <a:r>
              <a:rPr lang="en-US" sz="2000" b="0" dirty="0">
                <a:solidFill>
                  <a:schemeClr val="tx1"/>
                </a:solidFill>
              </a:rPr>
              <a:t> for each individual provider who has agreed to revalidate (and not voluntarily disenroll from MassHealth).</a:t>
            </a:r>
          </a:p>
          <a:p>
            <a:endParaRPr lang="en-US" sz="2000" b="0" dirty="0">
              <a:solidFill>
                <a:schemeClr val="tx1"/>
              </a:solidFill>
            </a:endParaRPr>
          </a:p>
          <a:p>
            <a:r>
              <a:rPr lang="en-US" sz="2000" b="0" dirty="0">
                <a:solidFill>
                  <a:schemeClr val="tx1"/>
                </a:solidFill>
              </a:rPr>
              <a:t>As needed, </a:t>
            </a:r>
            <a:r>
              <a:rPr lang="en-US" sz="2000" b="0" u="sng" dirty="0">
                <a:solidFill>
                  <a:schemeClr val="tx1"/>
                </a:solidFill>
              </a:rPr>
              <a:t>E-FRDF Delegation Emails</a:t>
            </a:r>
            <a:r>
              <a:rPr lang="en-US" sz="2000" b="0" dirty="0">
                <a:solidFill>
                  <a:schemeClr val="tx1"/>
                </a:solidFill>
              </a:rPr>
              <a:t> can be sent by the recipient of the E-FRDF Lauch Email allowing someone other than the original recipient can complete the E-FRDF.</a:t>
            </a:r>
          </a:p>
        </p:txBody>
      </p:sp>
      <p:sp>
        <p:nvSpPr>
          <p:cNvPr id="4" name="Slide Number Placeholder 3">
            <a:extLst>
              <a:ext uri="{FF2B5EF4-FFF2-40B4-BE49-F238E27FC236}">
                <a16:creationId xmlns:a16="http://schemas.microsoft.com/office/drawing/2014/main" id="{21DD57FB-0C68-5D0A-33E8-2ACE5639F55C}"/>
              </a:ext>
              <a:ext uri="{C183D7F6-B498-43B3-948B-1728B52AA6E4}">
                <adec:decorative xmlns:adec="http://schemas.microsoft.com/office/drawing/2017/decorative" val="1"/>
              </a:ext>
            </a:extLst>
          </p:cNvPr>
          <p:cNvSpPr>
            <a:spLocks noGrp="1"/>
          </p:cNvSpPr>
          <p:nvPr>
            <p:ph type="sldNum" sz="quarter" idx="12"/>
          </p:nvPr>
        </p:nvSpPr>
        <p:spPr>
          <a:xfrm>
            <a:off x="8717537" y="6391973"/>
            <a:ext cx="2844800" cy="365125"/>
          </a:xfrm>
        </p:spPr>
        <p:txBody>
          <a:bodyPr/>
          <a:lstStyle/>
          <a:p>
            <a:pPr>
              <a:defRPr/>
            </a:pPr>
            <a:fld id="{EAADC162-776C-4996-B2F6-7720B30F3999}" type="slidenum">
              <a:rPr lang="en-US" altLang="en-US" b="0" smtClean="0"/>
              <a:pPr>
                <a:defRPr/>
              </a:pPr>
              <a:t>56</a:t>
            </a:fld>
            <a:endParaRPr lang="en-US" altLang="en-US" b="0" dirty="0"/>
          </a:p>
        </p:txBody>
      </p:sp>
    </p:spTree>
    <p:custDataLst>
      <p:tags r:id="rId1"/>
    </p:custDataLst>
    <p:extLst>
      <p:ext uri="{BB962C8B-B14F-4D97-AF65-F5344CB8AC3E}">
        <p14:creationId xmlns:p14="http://schemas.microsoft.com/office/powerpoint/2010/main" val="33488204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98B950C5-607E-0076-A024-0A42F45B3416}"/>
              </a:ext>
            </a:extLst>
          </p:cNvPr>
          <p:cNvSpPr txBox="1">
            <a:spLocks noGrp="1"/>
          </p:cNvSpPr>
          <p:nvPr>
            <p:ph type="title" idx="4294967295"/>
          </p:nvPr>
        </p:nvSpPr>
        <p:spPr>
          <a:xfrm>
            <a:off x="228600" y="283463"/>
            <a:ext cx="11268865" cy="92241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rtl="0" eaLnBrk="0" fontAlgn="base" hangingPunct="0">
              <a:lnSpc>
                <a:spcPts val="3600"/>
              </a:lnSpc>
              <a:spcBef>
                <a:spcPct val="0"/>
              </a:spcBef>
              <a:spcAft>
                <a:spcPct val="0"/>
              </a:spcAft>
              <a:defRPr sz="4000" b="1" kern="1200">
                <a:solidFill>
                  <a:srgbClr val="002060"/>
                </a:solidFill>
                <a:latin typeface="+mj-lt"/>
                <a:ea typeface="+mj-ea"/>
                <a:cs typeface="+mj-cs"/>
              </a:defRPr>
            </a:lvl1pPr>
            <a:lvl2pPr algn="l" rtl="0" eaLnBrk="0" fontAlgn="base" hangingPunct="0">
              <a:lnSpc>
                <a:spcPts val="3600"/>
              </a:lnSpc>
              <a:spcBef>
                <a:spcPct val="0"/>
              </a:spcBef>
              <a:spcAft>
                <a:spcPct val="0"/>
              </a:spcAft>
              <a:defRPr sz="4000" b="1">
                <a:solidFill>
                  <a:srgbClr val="002060"/>
                </a:solidFill>
                <a:latin typeface="Corbel" pitchFamily="34" charset="0"/>
              </a:defRPr>
            </a:lvl2pPr>
            <a:lvl3pPr algn="l" rtl="0" eaLnBrk="0" fontAlgn="base" hangingPunct="0">
              <a:lnSpc>
                <a:spcPts val="3600"/>
              </a:lnSpc>
              <a:spcBef>
                <a:spcPct val="0"/>
              </a:spcBef>
              <a:spcAft>
                <a:spcPct val="0"/>
              </a:spcAft>
              <a:defRPr sz="4000" b="1">
                <a:solidFill>
                  <a:srgbClr val="002060"/>
                </a:solidFill>
                <a:latin typeface="Corbel" pitchFamily="34" charset="0"/>
              </a:defRPr>
            </a:lvl3pPr>
            <a:lvl4pPr algn="l" rtl="0" eaLnBrk="0" fontAlgn="base" hangingPunct="0">
              <a:lnSpc>
                <a:spcPts val="3600"/>
              </a:lnSpc>
              <a:spcBef>
                <a:spcPct val="0"/>
              </a:spcBef>
              <a:spcAft>
                <a:spcPct val="0"/>
              </a:spcAft>
              <a:defRPr sz="4000" b="1">
                <a:solidFill>
                  <a:srgbClr val="002060"/>
                </a:solidFill>
                <a:latin typeface="Corbel" pitchFamily="34" charset="0"/>
              </a:defRPr>
            </a:lvl4pPr>
            <a:lvl5pPr algn="l" rtl="0" eaLnBrk="0" fontAlgn="base" hangingPunct="0">
              <a:lnSpc>
                <a:spcPts val="3600"/>
              </a:lnSpc>
              <a:spcBef>
                <a:spcPct val="0"/>
              </a:spcBef>
              <a:spcAft>
                <a:spcPct val="0"/>
              </a:spcAft>
              <a:defRPr sz="4000" b="1">
                <a:solidFill>
                  <a:srgbClr val="002060"/>
                </a:solidFill>
                <a:latin typeface="Corbel" pitchFamily="34" charset="0"/>
              </a:defRPr>
            </a:lvl5pPr>
            <a:lvl6pPr marL="457200" algn="ctr" rtl="0" fontAlgn="base">
              <a:spcBef>
                <a:spcPct val="0"/>
              </a:spcBef>
              <a:spcAft>
                <a:spcPct val="0"/>
              </a:spcAft>
              <a:defRPr sz="4000">
                <a:solidFill>
                  <a:schemeClr val="bg1"/>
                </a:solidFill>
                <a:latin typeface="Calibri" pitchFamily="34" charset="0"/>
              </a:defRPr>
            </a:lvl6pPr>
            <a:lvl7pPr marL="914400" algn="ctr" rtl="0" fontAlgn="base">
              <a:spcBef>
                <a:spcPct val="0"/>
              </a:spcBef>
              <a:spcAft>
                <a:spcPct val="0"/>
              </a:spcAft>
              <a:defRPr sz="4000">
                <a:solidFill>
                  <a:schemeClr val="bg1"/>
                </a:solidFill>
                <a:latin typeface="Calibri" pitchFamily="34" charset="0"/>
              </a:defRPr>
            </a:lvl7pPr>
            <a:lvl8pPr marL="1371600" algn="ctr" rtl="0" fontAlgn="base">
              <a:spcBef>
                <a:spcPct val="0"/>
              </a:spcBef>
              <a:spcAft>
                <a:spcPct val="0"/>
              </a:spcAft>
              <a:defRPr sz="4000">
                <a:solidFill>
                  <a:schemeClr val="bg1"/>
                </a:solidFill>
                <a:latin typeface="Calibri" pitchFamily="34" charset="0"/>
              </a:defRPr>
            </a:lvl8pPr>
            <a:lvl9pPr marL="1828800" algn="ctr" rtl="0" fontAlgn="base">
              <a:spcBef>
                <a:spcPct val="0"/>
              </a:spcBef>
              <a:spcAft>
                <a:spcPct val="0"/>
              </a:spcAft>
              <a:defRPr sz="4000">
                <a:solidFill>
                  <a:schemeClr val="bg1"/>
                </a:solidFill>
                <a:latin typeface="Calibri" pitchFamily="34" charset="0"/>
              </a:defRPr>
            </a:lvl9pPr>
          </a:lstStyle>
          <a:p>
            <a:pPr marL="0" marR="0" lvl="0" indent="0" algn="l" defTabSz="914400" rtl="0" eaLnBrk="0" fontAlgn="base" latinLnBrk="0" hangingPunct="0">
              <a:lnSpc>
                <a:spcPts val="36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002060"/>
                </a:solidFill>
                <a:effectLst/>
                <a:uLnTx/>
                <a:uFillTx/>
                <a:latin typeface="Arial" panose="020B0604020202020204" pitchFamily="34" charset="0"/>
                <a:ea typeface="+mj-ea"/>
                <a:cs typeface="Arial" panose="020B0604020202020204" pitchFamily="34" charset="0"/>
              </a:rPr>
              <a:t>Group Practice Roster Confirmation</a:t>
            </a:r>
          </a:p>
        </p:txBody>
      </p:sp>
      <p:grpSp>
        <p:nvGrpSpPr>
          <p:cNvPr id="4" name="Group 3" descr="Group practice roster.">
            <a:extLst>
              <a:ext uri="{FF2B5EF4-FFF2-40B4-BE49-F238E27FC236}">
                <a16:creationId xmlns:a16="http://schemas.microsoft.com/office/drawing/2014/main" id="{B01F36D3-B2B8-F696-6682-A0EA7B6635AA}"/>
              </a:ext>
            </a:extLst>
          </p:cNvPr>
          <p:cNvGrpSpPr/>
          <p:nvPr/>
        </p:nvGrpSpPr>
        <p:grpSpPr>
          <a:xfrm>
            <a:off x="1676400" y="1482880"/>
            <a:ext cx="8534400" cy="2241982"/>
            <a:chOff x="1158240" y="4142451"/>
            <a:chExt cx="9357360" cy="2502189"/>
          </a:xfrm>
        </p:grpSpPr>
        <p:pic>
          <p:nvPicPr>
            <p:cNvPr id="5" name="Picture 4">
              <a:extLst>
                <a:ext uri="{FF2B5EF4-FFF2-40B4-BE49-F238E27FC236}">
                  <a16:creationId xmlns:a16="http://schemas.microsoft.com/office/drawing/2014/main" id="{693DAC71-851E-2FEB-D827-1C0FE579ED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8240" y="4142451"/>
              <a:ext cx="9357360" cy="2502189"/>
            </a:xfrm>
            <a:prstGeom prst="rect">
              <a:avLst/>
            </a:prstGeom>
            <a:ln>
              <a:solidFill>
                <a:schemeClr val="accent1"/>
              </a:solidFill>
            </a:ln>
          </p:spPr>
        </p:pic>
        <p:sp>
          <p:nvSpPr>
            <p:cNvPr id="6" name="Rectangle 5">
              <a:extLst>
                <a:ext uri="{FF2B5EF4-FFF2-40B4-BE49-F238E27FC236}">
                  <a16:creationId xmlns:a16="http://schemas.microsoft.com/office/drawing/2014/main" id="{E36CD159-56D2-6D26-E9F0-62F44137DBAE}"/>
                </a:ext>
                <a:ext uri="{C183D7F6-B498-43B3-948B-1728B52AA6E4}">
                  <adec:decorative xmlns:adec="http://schemas.microsoft.com/office/drawing/2017/decorative" val="1"/>
                </a:ext>
              </a:extLst>
            </p:cNvPr>
            <p:cNvSpPr/>
            <p:nvPr/>
          </p:nvSpPr>
          <p:spPr>
            <a:xfrm>
              <a:off x="8878824" y="4892040"/>
              <a:ext cx="1636776" cy="166116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4" name="TextBox 14"/>
          <p:cNvSpPr txBox="1"/>
          <p:nvPr/>
        </p:nvSpPr>
        <p:spPr>
          <a:xfrm>
            <a:off x="826717" y="3863361"/>
            <a:ext cx="10546915" cy="2215991"/>
          </a:xfrm>
          <a:prstGeom prst="rect">
            <a:avLst/>
          </a:prstGeom>
        </p:spPr>
        <p:txBody>
          <a:bodyPr wrap="square" lIns="0" tIns="0" rIns="0" bIns="0" rtlCol="0" anchor="t">
            <a:spAutoFit/>
          </a:bodyPr>
          <a:lstStyle/>
          <a:p>
            <a:r>
              <a:rPr lang="en-US" sz="1800" b="0" spc="1" dirty="0">
                <a:solidFill>
                  <a:schemeClr val="tx1"/>
                </a:solidFill>
                <a:latin typeface="Arial" panose="020B0604020202020204" pitchFamily="34" charset="0"/>
                <a:ea typeface="Calibri (MS) Italics"/>
                <a:cs typeface="Arial" panose="020B0604020202020204" pitchFamily="34" charset="0"/>
                <a:sym typeface="Calibri (MS) Italics"/>
              </a:rPr>
              <a:t>In the two columns on the right side of the provider roster, answer “Y” or “N” to indicate if the Provider has left the group (Y) or has not left (N).</a:t>
            </a:r>
          </a:p>
          <a:p>
            <a:endParaRPr lang="en-US" sz="1800" b="0" spc="1" dirty="0">
              <a:solidFill>
                <a:schemeClr val="tx1"/>
              </a:solidFill>
              <a:latin typeface="Arial" panose="020B0604020202020204" pitchFamily="34" charset="0"/>
              <a:ea typeface="Calibri (MS) Italics"/>
              <a:cs typeface="Arial" panose="020B0604020202020204" pitchFamily="34" charset="0"/>
              <a:sym typeface="Calibri (MS) Italics"/>
            </a:endParaRPr>
          </a:p>
          <a:p>
            <a:r>
              <a:rPr lang="en-US" sz="1800" b="0" spc="1" dirty="0">
                <a:solidFill>
                  <a:schemeClr val="tx1"/>
                </a:solidFill>
                <a:latin typeface="Arial" panose="020B0604020202020204" pitchFamily="34" charset="0"/>
                <a:ea typeface="Calibri (MS) Italics"/>
                <a:cs typeface="Arial" panose="020B0604020202020204" pitchFamily="34" charset="0"/>
                <a:sym typeface="Calibri (MS) Italics"/>
              </a:rPr>
              <a:t>Do not leave any of the fields in the “Unlink (Y/N)” column blank; A blank cell will be interpreted as a “Y” and that Provider will have their link to the Group Practice terminated.</a:t>
            </a:r>
          </a:p>
          <a:p>
            <a:endParaRPr lang="en-US" sz="1800" b="0" spc="1" dirty="0">
              <a:solidFill>
                <a:schemeClr val="tx1"/>
              </a:solidFill>
              <a:latin typeface="Arial" panose="020B0604020202020204" pitchFamily="34" charset="0"/>
              <a:ea typeface="Calibri (MS) Italics"/>
              <a:cs typeface="Arial" panose="020B0604020202020204" pitchFamily="34" charset="0"/>
              <a:sym typeface="Calibri (MS) Italics"/>
            </a:endParaRPr>
          </a:p>
          <a:p>
            <a:r>
              <a:rPr lang="en-US" sz="1800" b="0" spc="1" dirty="0">
                <a:solidFill>
                  <a:schemeClr val="tx1"/>
                </a:solidFill>
                <a:latin typeface="Arial" panose="020B0604020202020204" pitchFamily="34" charset="0"/>
                <a:ea typeface="Calibri (MS) Italics"/>
                <a:cs typeface="Arial" panose="020B0604020202020204" pitchFamily="34" charset="0"/>
                <a:sym typeface="Calibri (MS) Italics"/>
              </a:rPr>
              <a:t>For any providers who should have their Group Practice link terminated, please include an end date for the link termination to go into effect in the “Link End Date” column.</a:t>
            </a:r>
          </a:p>
        </p:txBody>
      </p:sp>
      <p:sp>
        <p:nvSpPr>
          <p:cNvPr id="2" name="Slide Number Placeholder 3">
            <a:extLst>
              <a:ext uri="{FF2B5EF4-FFF2-40B4-BE49-F238E27FC236}">
                <a16:creationId xmlns:a16="http://schemas.microsoft.com/office/drawing/2014/main" id="{D03BDAEC-F05A-1EE7-FF35-020B03C17A46}"/>
              </a:ext>
              <a:ext uri="{C183D7F6-B498-43B3-948B-1728B52AA6E4}">
                <adec:decorative xmlns:adec="http://schemas.microsoft.com/office/drawing/2017/decorative" val="1"/>
              </a:ext>
            </a:extLst>
          </p:cNvPr>
          <p:cNvSpPr>
            <a:spLocks noGrp="1"/>
          </p:cNvSpPr>
          <p:nvPr>
            <p:ph type="sldNum" sz="quarter" idx="12"/>
          </p:nvPr>
        </p:nvSpPr>
        <p:spPr>
          <a:xfrm>
            <a:off x="9629775" y="6382343"/>
            <a:ext cx="2133600" cy="365125"/>
          </a:xfrm>
        </p:spPr>
        <p:txBody>
          <a:bodyPr/>
          <a:lstStyle/>
          <a:p>
            <a:pPr>
              <a:defRPr/>
            </a:pPr>
            <a:fld id="{EAADC162-776C-4996-B2F6-7720B30F3999}" type="slidenum">
              <a:rPr lang="en-US" altLang="en-US" b="0" smtClean="0"/>
              <a:pPr>
                <a:defRPr/>
              </a:pPr>
              <a:t>57</a:t>
            </a:fld>
            <a:endParaRPr lang="en-US" altLang="en-US" b="0" dirty="0"/>
          </a:p>
        </p:txBody>
      </p:sp>
    </p:spTree>
    <p:custDataLst>
      <p:tags r:id="rId1"/>
    </p:custDataLst>
    <p:extLst>
      <p:ext uri="{BB962C8B-B14F-4D97-AF65-F5344CB8AC3E}">
        <p14:creationId xmlns:p14="http://schemas.microsoft.com/office/powerpoint/2010/main" val="7090378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9FA0FBA-B914-3A58-B35F-2D251C2ABF59}"/>
              </a:ext>
            </a:extLst>
          </p:cNvPr>
          <p:cNvSpPr>
            <a:spLocks noGrp="1"/>
          </p:cNvSpPr>
          <p:nvPr>
            <p:ph type="title"/>
          </p:nvPr>
        </p:nvSpPr>
        <p:spPr>
          <a:xfrm>
            <a:off x="228599" y="-1"/>
            <a:ext cx="9628833" cy="1157361"/>
          </a:xfrm>
        </p:spPr>
        <p:txBody>
          <a:bodyPr/>
          <a:lstStyle/>
          <a:p>
            <a:r>
              <a:rPr lang="en-US" dirty="0"/>
              <a:t>Revalidation Process For Organizations with over 100 Providers/Month</a:t>
            </a:r>
          </a:p>
        </p:txBody>
      </p:sp>
      <p:pic>
        <p:nvPicPr>
          <p:cNvPr id="11" name="Content Placeholder 10" descr="Group practice roster for organizations with more than 100 provider revalidations a month. ">
            <a:extLst>
              <a:ext uri="{FF2B5EF4-FFF2-40B4-BE49-F238E27FC236}">
                <a16:creationId xmlns:a16="http://schemas.microsoft.com/office/drawing/2014/main" id="{56E63A45-9AB7-5CB0-6ECA-DEADFC0C956C}"/>
              </a:ext>
            </a:extLst>
          </p:cNvPr>
          <p:cNvPicPr>
            <a:picLocks noGrp="1" noChangeAspect="1"/>
          </p:cNvPicPr>
          <p:nvPr>
            <p:ph idx="1"/>
          </p:nvPr>
        </p:nvPicPr>
        <p:blipFill>
          <a:blip r:embed="rId3"/>
          <a:stretch>
            <a:fillRect/>
          </a:stretch>
        </p:blipFill>
        <p:spPr bwMode="auto">
          <a:xfrm>
            <a:off x="465739" y="1455806"/>
            <a:ext cx="11365177" cy="1667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object 4">
            <a:extLst>
              <a:ext uri="{C183D7F6-B498-43B3-948B-1728B52AA6E4}">
                <adec:decorative xmlns:adec="http://schemas.microsoft.com/office/drawing/2017/decorative" val="1"/>
              </a:ext>
            </a:extLst>
          </p:cNvPr>
          <p:cNvSpPr txBox="1"/>
          <p:nvPr/>
        </p:nvSpPr>
        <p:spPr>
          <a:xfrm>
            <a:off x="465739" y="3123691"/>
            <a:ext cx="798830" cy="177800"/>
          </a:xfrm>
          <a:prstGeom prst="rect">
            <a:avLst/>
          </a:prstGeom>
        </p:spPr>
        <p:txBody>
          <a:bodyPr vert="horz" wrap="square" lIns="0" tIns="12065" rIns="0" bIns="0" rtlCol="0">
            <a:spAutoFit/>
          </a:bodyPr>
          <a:lstStyle/>
          <a:p>
            <a:pPr marL="12700" marR="0" lvl="0" indent="0" defTabSz="914400" eaLnBrk="1" fontAlgn="auto" latinLnBrk="0" hangingPunct="1">
              <a:lnSpc>
                <a:spcPct val="100000"/>
              </a:lnSpc>
              <a:spcBef>
                <a:spcPts val="95"/>
              </a:spcBef>
              <a:spcAft>
                <a:spcPts val="0"/>
              </a:spcAft>
              <a:buClrTx/>
              <a:buSzTx/>
              <a:buFontTx/>
              <a:buNone/>
              <a:tabLst/>
              <a:defRPr/>
            </a:pPr>
            <a:r>
              <a:rPr kumimoji="0" sz="1000" b="0" i="1" u="none" strike="noStrike" kern="0" cap="none" spc="0" normalizeH="0" baseline="0" noProof="0" dirty="0">
                <a:ln>
                  <a:noFill/>
                </a:ln>
                <a:solidFill>
                  <a:srgbClr val="424242"/>
                </a:solidFill>
                <a:effectLst/>
                <a:uLnTx/>
                <a:uFillTx/>
                <a:latin typeface="Arial"/>
                <a:cs typeface="Arial"/>
              </a:rPr>
              <a:t>*Not</a:t>
            </a:r>
            <a:r>
              <a:rPr kumimoji="0" sz="1000" b="0" i="1" u="none" strike="noStrike" kern="0" cap="none" spc="-35" normalizeH="0" baseline="0" noProof="0" dirty="0">
                <a:ln>
                  <a:noFill/>
                </a:ln>
                <a:solidFill>
                  <a:srgbClr val="424242"/>
                </a:solidFill>
                <a:effectLst/>
                <a:uLnTx/>
                <a:uFillTx/>
                <a:latin typeface="Arial"/>
                <a:cs typeface="Arial"/>
              </a:rPr>
              <a:t> </a:t>
            </a:r>
            <a:r>
              <a:rPr kumimoji="0" sz="1000" b="0" i="1" u="none" strike="noStrike" kern="0" cap="none" spc="0" normalizeH="0" baseline="0" noProof="0" dirty="0">
                <a:ln>
                  <a:noFill/>
                </a:ln>
                <a:solidFill>
                  <a:srgbClr val="424242"/>
                </a:solidFill>
                <a:effectLst/>
                <a:uLnTx/>
                <a:uFillTx/>
                <a:latin typeface="Arial"/>
                <a:cs typeface="Arial"/>
              </a:rPr>
              <a:t>real</a:t>
            </a:r>
            <a:r>
              <a:rPr kumimoji="0" sz="1000" b="0" i="1" u="none" strike="noStrike" kern="0" cap="none" spc="-25" normalizeH="0" baseline="0" noProof="0" dirty="0">
                <a:ln>
                  <a:noFill/>
                </a:ln>
                <a:solidFill>
                  <a:srgbClr val="424242"/>
                </a:solidFill>
                <a:effectLst/>
                <a:uLnTx/>
                <a:uFillTx/>
                <a:latin typeface="Arial"/>
                <a:cs typeface="Arial"/>
              </a:rPr>
              <a:t> </a:t>
            </a:r>
            <a:r>
              <a:rPr kumimoji="0" sz="1000" b="0" i="1" u="none" strike="noStrike" kern="0" cap="none" spc="-20" normalizeH="0" baseline="0" noProof="0" dirty="0">
                <a:ln>
                  <a:noFill/>
                </a:ln>
                <a:solidFill>
                  <a:srgbClr val="424242"/>
                </a:solidFill>
                <a:effectLst/>
                <a:uLnTx/>
                <a:uFillTx/>
                <a:latin typeface="Arial"/>
                <a:cs typeface="Arial"/>
              </a:rPr>
              <a:t>data</a:t>
            </a:r>
            <a:endParaRPr kumimoji="0" sz="1000" b="0" i="0" u="none" strike="noStrike" kern="0" cap="none" spc="0" normalizeH="0" baseline="0" noProof="0" dirty="0">
              <a:ln>
                <a:noFill/>
              </a:ln>
              <a:solidFill>
                <a:sysClr val="windowText" lastClr="000000"/>
              </a:solidFill>
              <a:effectLst/>
              <a:uLnTx/>
              <a:uFillTx/>
              <a:latin typeface="Arial"/>
              <a:cs typeface="Arial"/>
            </a:endParaRPr>
          </a:p>
        </p:txBody>
      </p:sp>
      <p:sp>
        <p:nvSpPr>
          <p:cNvPr id="5" name="object 5">
            <a:extLst>
              <a:ext uri="{C183D7F6-B498-43B3-948B-1728B52AA6E4}">
                <adec:decorative xmlns:adec="http://schemas.microsoft.com/office/drawing/2017/decorative" val="1"/>
              </a:ext>
            </a:extLst>
          </p:cNvPr>
          <p:cNvSpPr txBox="1">
            <a:spLocks noGrp="1"/>
          </p:cNvSpPr>
          <p:nvPr>
            <p:ph type="sldNum" sz="quarter" idx="12"/>
          </p:nvPr>
        </p:nvSpPr>
        <p:spPr>
          <a:xfrm>
            <a:off x="8737600" y="6441771"/>
            <a:ext cx="2844800" cy="194284"/>
          </a:xfrm>
        </p:spPr>
        <p:txBody>
          <a:bodyPr vert="horz" wrap="square" lIns="0" tIns="9525" rIns="0" bIns="0" rtlCol="0">
            <a:spAutoFit/>
          </a:bodyPr>
          <a:lstStyle/>
          <a:p>
            <a:pPr lvl="0"/>
            <a:fld id="{81D60167-4931-47E6-BA6A-407CBD079E47}" type="slidenum">
              <a:rPr lang="en-US" b="0" noProof="0" dirty="0"/>
              <a:pPr lvl="0"/>
              <a:t>58</a:t>
            </a:fld>
            <a:endParaRPr lang="en-US" b="0" noProof="0" dirty="0"/>
          </a:p>
        </p:txBody>
      </p:sp>
      <p:sp>
        <p:nvSpPr>
          <p:cNvPr id="7" name="TextBox 6">
            <a:extLst>
              <a:ext uri="{FF2B5EF4-FFF2-40B4-BE49-F238E27FC236}">
                <a16:creationId xmlns:a16="http://schemas.microsoft.com/office/drawing/2014/main" id="{6090498E-E986-D364-438B-B705468B52C4}"/>
              </a:ext>
            </a:extLst>
          </p:cNvPr>
          <p:cNvSpPr txBox="1"/>
          <p:nvPr/>
        </p:nvSpPr>
        <p:spPr>
          <a:xfrm>
            <a:off x="465739" y="3697357"/>
            <a:ext cx="10725722" cy="2062103"/>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sz="1800" b="0" dirty="0">
                <a:solidFill>
                  <a:schemeClr val="tx1"/>
                </a:solidFill>
              </a:rPr>
              <a:t>A Roster Management Report is emailed to the organization’s revalidation contact(s) when </a:t>
            </a:r>
            <a:r>
              <a:rPr lang="en-US" sz="1800" b="0" dirty="0" err="1">
                <a:solidFill>
                  <a:schemeClr val="tx1"/>
                </a:solidFill>
              </a:rPr>
              <a:t>reval</a:t>
            </a:r>
            <a:r>
              <a:rPr lang="en-US" sz="1800" b="0" dirty="0">
                <a:solidFill>
                  <a:schemeClr val="tx1"/>
                </a:solidFill>
              </a:rPr>
              <a:t> is launched.</a:t>
            </a:r>
          </a:p>
          <a:p>
            <a:pPr marL="285750" indent="-285750">
              <a:spcAft>
                <a:spcPts val="1200"/>
              </a:spcAft>
              <a:buFont typeface="Arial" panose="020B0604020202020204" pitchFamily="34" charset="0"/>
              <a:buChar char="•"/>
            </a:pPr>
            <a:r>
              <a:rPr lang="en-US" sz="1800" b="0" dirty="0">
                <a:solidFill>
                  <a:schemeClr val="tx1"/>
                </a:solidFill>
              </a:rPr>
              <a:t>To complete revalidation, contacts must click the “FRDF for Individuals” link within the Disclosures column of the report (required for each provider).</a:t>
            </a:r>
          </a:p>
          <a:p>
            <a:pPr marL="285750" indent="-285750">
              <a:spcAft>
                <a:spcPts val="1200"/>
              </a:spcAft>
              <a:buFont typeface="Arial" panose="020B0604020202020204" pitchFamily="34" charset="0"/>
              <a:buChar char="•"/>
            </a:pPr>
            <a:r>
              <a:rPr lang="en-US" sz="1800" b="0" dirty="0">
                <a:solidFill>
                  <a:schemeClr val="tx1"/>
                </a:solidFill>
              </a:rPr>
              <a:t>The “FRDF for Individuals” Link opens a pre-populated E-FRDF for the provider which is reviewed and updated with an attestation and signature.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98B950C5-607E-0076-A024-0A42F45B3416}"/>
              </a:ext>
            </a:extLst>
          </p:cNvPr>
          <p:cNvSpPr txBox="1">
            <a:spLocks noGrp="1"/>
          </p:cNvSpPr>
          <p:nvPr>
            <p:ph type="title" idx="4294967295"/>
          </p:nvPr>
        </p:nvSpPr>
        <p:spPr>
          <a:xfrm>
            <a:off x="228600" y="283464"/>
            <a:ext cx="6781800" cy="457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rtl="0" eaLnBrk="0" fontAlgn="base" hangingPunct="0">
              <a:lnSpc>
                <a:spcPts val="3600"/>
              </a:lnSpc>
              <a:spcBef>
                <a:spcPct val="0"/>
              </a:spcBef>
              <a:spcAft>
                <a:spcPct val="0"/>
              </a:spcAft>
              <a:defRPr sz="4000" b="1" kern="1200">
                <a:solidFill>
                  <a:srgbClr val="002060"/>
                </a:solidFill>
                <a:latin typeface="+mj-lt"/>
                <a:ea typeface="+mj-ea"/>
                <a:cs typeface="+mj-cs"/>
              </a:defRPr>
            </a:lvl1pPr>
            <a:lvl2pPr algn="l" rtl="0" eaLnBrk="0" fontAlgn="base" hangingPunct="0">
              <a:lnSpc>
                <a:spcPts val="3600"/>
              </a:lnSpc>
              <a:spcBef>
                <a:spcPct val="0"/>
              </a:spcBef>
              <a:spcAft>
                <a:spcPct val="0"/>
              </a:spcAft>
              <a:defRPr sz="4000" b="1">
                <a:solidFill>
                  <a:srgbClr val="002060"/>
                </a:solidFill>
                <a:latin typeface="Corbel" pitchFamily="34" charset="0"/>
              </a:defRPr>
            </a:lvl2pPr>
            <a:lvl3pPr algn="l" rtl="0" eaLnBrk="0" fontAlgn="base" hangingPunct="0">
              <a:lnSpc>
                <a:spcPts val="3600"/>
              </a:lnSpc>
              <a:spcBef>
                <a:spcPct val="0"/>
              </a:spcBef>
              <a:spcAft>
                <a:spcPct val="0"/>
              </a:spcAft>
              <a:defRPr sz="4000" b="1">
                <a:solidFill>
                  <a:srgbClr val="002060"/>
                </a:solidFill>
                <a:latin typeface="Corbel" pitchFamily="34" charset="0"/>
              </a:defRPr>
            </a:lvl3pPr>
            <a:lvl4pPr algn="l" rtl="0" eaLnBrk="0" fontAlgn="base" hangingPunct="0">
              <a:lnSpc>
                <a:spcPts val="3600"/>
              </a:lnSpc>
              <a:spcBef>
                <a:spcPct val="0"/>
              </a:spcBef>
              <a:spcAft>
                <a:spcPct val="0"/>
              </a:spcAft>
              <a:defRPr sz="4000" b="1">
                <a:solidFill>
                  <a:srgbClr val="002060"/>
                </a:solidFill>
                <a:latin typeface="Corbel" pitchFamily="34" charset="0"/>
              </a:defRPr>
            </a:lvl4pPr>
            <a:lvl5pPr algn="l" rtl="0" eaLnBrk="0" fontAlgn="base" hangingPunct="0">
              <a:lnSpc>
                <a:spcPts val="3600"/>
              </a:lnSpc>
              <a:spcBef>
                <a:spcPct val="0"/>
              </a:spcBef>
              <a:spcAft>
                <a:spcPct val="0"/>
              </a:spcAft>
              <a:defRPr sz="4000" b="1">
                <a:solidFill>
                  <a:srgbClr val="002060"/>
                </a:solidFill>
                <a:latin typeface="Corbel" pitchFamily="34" charset="0"/>
              </a:defRPr>
            </a:lvl5pPr>
            <a:lvl6pPr marL="457200" algn="ctr" rtl="0" fontAlgn="base">
              <a:spcBef>
                <a:spcPct val="0"/>
              </a:spcBef>
              <a:spcAft>
                <a:spcPct val="0"/>
              </a:spcAft>
              <a:defRPr sz="4000">
                <a:solidFill>
                  <a:schemeClr val="bg1"/>
                </a:solidFill>
                <a:latin typeface="Calibri" pitchFamily="34" charset="0"/>
              </a:defRPr>
            </a:lvl6pPr>
            <a:lvl7pPr marL="914400" algn="ctr" rtl="0" fontAlgn="base">
              <a:spcBef>
                <a:spcPct val="0"/>
              </a:spcBef>
              <a:spcAft>
                <a:spcPct val="0"/>
              </a:spcAft>
              <a:defRPr sz="4000">
                <a:solidFill>
                  <a:schemeClr val="bg1"/>
                </a:solidFill>
                <a:latin typeface="Calibri" pitchFamily="34" charset="0"/>
              </a:defRPr>
            </a:lvl7pPr>
            <a:lvl8pPr marL="1371600" algn="ctr" rtl="0" fontAlgn="base">
              <a:spcBef>
                <a:spcPct val="0"/>
              </a:spcBef>
              <a:spcAft>
                <a:spcPct val="0"/>
              </a:spcAft>
              <a:defRPr sz="4000">
                <a:solidFill>
                  <a:schemeClr val="bg1"/>
                </a:solidFill>
                <a:latin typeface="Calibri" pitchFamily="34" charset="0"/>
              </a:defRPr>
            </a:lvl8pPr>
            <a:lvl9pPr marL="1828800" algn="ctr" rtl="0" fontAlgn="base">
              <a:spcBef>
                <a:spcPct val="0"/>
              </a:spcBef>
              <a:spcAft>
                <a:spcPct val="0"/>
              </a:spcAft>
              <a:defRPr sz="4000">
                <a:solidFill>
                  <a:schemeClr val="bg1"/>
                </a:solidFill>
                <a:latin typeface="Calibri" pitchFamily="34" charset="0"/>
              </a:defRPr>
            </a:lvl9pPr>
          </a:lstStyle>
          <a:p>
            <a:pPr marL="0" marR="0" lvl="0" indent="0" algn="l" defTabSz="914400" rtl="0" eaLnBrk="0" fontAlgn="base" latinLnBrk="0" hangingPunct="0">
              <a:lnSpc>
                <a:spcPts val="36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002060"/>
                </a:solidFill>
                <a:effectLst/>
                <a:uLnTx/>
                <a:uFillTx/>
                <a:latin typeface="Arial" panose="020B0604020202020204" pitchFamily="34" charset="0"/>
                <a:ea typeface="+mj-ea"/>
                <a:cs typeface="Arial" panose="020B0604020202020204" pitchFamily="34" charset="0"/>
              </a:rPr>
              <a:t>Timetable of Emails</a:t>
            </a:r>
          </a:p>
        </p:txBody>
      </p:sp>
      <p:graphicFrame>
        <p:nvGraphicFramePr>
          <p:cNvPr id="2" name="Table 1">
            <a:extLst>
              <a:ext uri="{FF2B5EF4-FFF2-40B4-BE49-F238E27FC236}">
                <a16:creationId xmlns:a16="http://schemas.microsoft.com/office/drawing/2014/main" id="{CA29CEFF-9090-CA6B-BDDC-27C277899D7A}"/>
              </a:ext>
            </a:extLst>
          </p:cNvPr>
          <p:cNvGraphicFramePr>
            <a:graphicFrameLocks noGrp="1"/>
          </p:cNvGraphicFramePr>
          <p:nvPr>
            <p:extLst>
              <p:ext uri="{D42A27DB-BD31-4B8C-83A1-F6EECF244321}">
                <p14:modId xmlns:p14="http://schemas.microsoft.com/office/powerpoint/2010/main" val="677997233"/>
              </p:ext>
            </p:extLst>
          </p:nvPr>
        </p:nvGraphicFramePr>
        <p:xfrm>
          <a:off x="751974" y="1437774"/>
          <a:ext cx="10443410" cy="4115390"/>
        </p:xfrm>
        <a:graphic>
          <a:graphicData uri="http://schemas.openxmlformats.org/drawingml/2006/table">
            <a:tbl>
              <a:tblPr firstRow="1" firstCol="1" bandRow="1">
                <a:tableStyleId>{5C22544A-7EE6-4342-B048-85BDC9FD1C3A}</a:tableStyleId>
              </a:tblPr>
              <a:tblGrid>
                <a:gridCol w="5221705">
                  <a:extLst>
                    <a:ext uri="{9D8B030D-6E8A-4147-A177-3AD203B41FA5}">
                      <a16:colId xmlns:a16="http://schemas.microsoft.com/office/drawing/2014/main" val="2701579805"/>
                    </a:ext>
                  </a:extLst>
                </a:gridCol>
                <a:gridCol w="5221705">
                  <a:extLst>
                    <a:ext uri="{9D8B030D-6E8A-4147-A177-3AD203B41FA5}">
                      <a16:colId xmlns:a16="http://schemas.microsoft.com/office/drawing/2014/main" val="1224380966"/>
                    </a:ext>
                  </a:extLst>
                </a:gridCol>
              </a:tblGrid>
              <a:tr h="479140">
                <a:tc>
                  <a:txBody>
                    <a:bodyPr/>
                    <a:lstStyle/>
                    <a:p>
                      <a:pPr marL="0" marR="0">
                        <a:spcBef>
                          <a:spcPts val="0"/>
                        </a:spcBef>
                        <a:spcAft>
                          <a:spcPts val="0"/>
                        </a:spcAft>
                      </a:pPr>
                      <a:r>
                        <a:rPr lang="en-US" sz="1600" dirty="0">
                          <a:effectLst/>
                          <a:latin typeface="Arial" panose="020B0604020202020204" pitchFamily="34" charset="0"/>
                          <a:ea typeface="Calibri" panose="020F0502020204030204" pitchFamily="34" charset="0"/>
                          <a:cs typeface="Arial" panose="020B0604020202020204" pitchFamily="34" charset="0"/>
                        </a:rPr>
                        <a:t>Type of Email</a:t>
                      </a:r>
                    </a:p>
                  </a:txBody>
                  <a:tcPr marL="68580" marR="68580" marT="0" marB="0" anchor="ctr">
                    <a:solidFill>
                      <a:schemeClr val="accent1">
                        <a:lumMod val="50000"/>
                      </a:schemeClr>
                    </a:solidFill>
                  </a:tcPr>
                </a:tc>
                <a:tc>
                  <a:txBody>
                    <a:bodyPr/>
                    <a:lstStyle/>
                    <a:p>
                      <a:pPr marL="0" marR="0">
                        <a:spcBef>
                          <a:spcPts val="0"/>
                        </a:spcBef>
                        <a:spcAft>
                          <a:spcPts val="0"/>
                        </a:spcAft>
                      </a:pPr>
                      <a:r>
                        <a:rPr lang="en-US" sz="1600" dirty="0">
                          <a:effectLst/>
                          <a:latin typeface="Arial" panose="020B0604020202020204" pitchFamily="34" charset="0"/>
                          <a:ea typeface="Calibri" panose="020F0502020204030204" pitchFamily="34" charset="0"/>
                          <a:cs typeface="Arial" panose="020B0604020202020204" pitchFamily="34" charset="0"/>
                        </a:rPr>
                        <a:t>Send Time</a:t>
                      </a:r>
                    </a:p>
                  </a:txBody>
                  <a:tcPr marL="68580" marR="68580" marT="0" marB="0" anchor="ctr">
                    <a:solidFill>
                      <a:schemeClr val="accent1">
                        <a:lumMod val="50000"/>
                      </a:schemeClr>
                    </a:solidFill>
                  </a:tcPr>
                </a:tc>
                <a:extLst>
                  <a:ext uri="{0D108BD9-81ED-4DB2-BD59-A6C34878D82A}">
                    <a16:rowId xmlns:a16="http://schemas.microsoft.com/office/drawing/2014/main" val="774190098"/>
                  </a:ext>
                </a:extLst>
              </a:tr>
              <a:tr h="479140">
                <a:tc>
                  <a:txBody>
                    <a:bodyPr/>
                    <a:lstStyle/>
                    <a:p>
                      <a:pPr marL="0" marR="0">
                        <a:spcBef>
                          <a:spcPts val="0"/>
                        </a:spcBef>
                        <a:spcAft>
                          <a:spcPts val="0"/>
                        </a:spcAft>
                      </a:pPr>
                      <a:r>
                        <a:rPr lang="en-US" sz="1600" dirty="0">
                          <a:effectLst/>
                          <a:latin typeface="Arial" panose="020B0604020202020204" pitchFamily="34" charset="0"/>
                          <a:cs typeface="Arial" panose="020B0604020202020204" pitchFamily="34" charset="0"/>
                        </a:rPr>
                        <a:t>Contact and Roster Confirmation Email</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chemeClr val="accent1">
                        <a:lumMod val="75000"/>
                      </a:schemeClr>
                    </a:solidFill>
                  </a:tcPr>
                </a:tc>
                <a:tc>
                  <a:txBody>
                    <a:bodyPr/>
                    <a:lstStyle/>
                    <a:p>
                      <a:pPr marL="0" marR="0">
                        <a:spcBef>
                          <a:spcPts val="0"/>
                        </a:spcBef>
                        <a:spcAft>
                          <a:spcPts val="0"/>
                        </a:spcAft>
                      </a:pPr>
                      <a:r>
                        <a:rPr lang="en-US" sz="1600" dirty="0">
                          <a:effectLst/>
                          <a:latin typeface="Arial" panose="020B0604020202020204" pitchFamily="34" charset="0"/>
                          <a:cs typeface="Arial" panose="020B0604020202020204" pitchFamily="34" charset="0"/>
                        </a:rPr>
                        <a:t>Sent to group contact on file at the beginning of the month</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19419902"/>
                  </a:ext>
                </a:extLst>
              </a:tr>
              <a:tr h="479140">
                <a:tc>
                  <a:txBody>
                    <a:bodyPr/>
                    <a:lstStyle/>
                    <a:p>
                      <a:pPr marL="0" marR="0">
                        <a:spcBef>
                          <a:spcPts val="0"/>
                        </a:spcBef>
                        <a:spcAft>
                          <a:spcPts val="0"/>
                        </a:spcAft>
                      </a:pPr>
                      <a:r>
                        <a:rPr lang="en-US" sz="1600" dirty="0">
                          <a:effectLst/>
                          <a:latin typeface="Arial" panose="020B0604020202020204" pitchFamily="34" charset="0"/>
                          <a:cs typeface="Arial" panose="020B0604020202020204" pitchFamily="34" charset="0"/>
                        </a:rPr>
                        <a:t>E-FRDF Launch Email</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chemeClr val="accent1">
                        <a:lumMod val="75000"/>
                      </a:schemeClr>
                    </a:solidFill>
                  </a:tcPr>
                </a:tc>
                <a:tc>
                  <a:txBody>
                    <a:bodyPr/>
                    <a:lstStyle/>
                    <a:p>
                      <a:pPr marL="0" marR="0">
                        <a:spcBef>
                          <a:spcPts val="0"/>
                        </a:spcBef>
                        <a:spcAft>
                          <a:spcPts val="0"/>
                        </a:spcAft>
                      </a:pPr>
                      <a:r>
                        <a:rPr lang="en-US" sz="1600" dirty="0">
                          <a:effectLst/>
                          <a:latin typeface="Arial" panose="020B0604020202020204" pitchFamily="34" charset="0"/>
                          <a:cs typeface="Arial" panose="020B0604020202020204" pitchFamily="34" charset="0"/>
                        </a:rPr>
                        <a:t>Sent to contact 1-3 days after we have received the group confirmation email</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250293241"/>
                  </a:ext>
                </a:extLst>
              </a:tr>
              <a:tr h="718710">
                <a:tc>
                  <a:txBody>
                    <a:bodyPr/>
                    <a:lstStyle/>
                    <a:p>
                      <a:pPr marL="0" marR="0">
                        <a:spcBef>
                          <a:spcPts val="0"/>
                        </a:spcBef>
                        <a:spcAft>
                          <a:spcPts val="0"/>
                        </a:spcAft>
                      </a:pPr>
                      <a:r>
                        <a:rPr lang="en-US" sz="1600" dirty="0">
                          <a:effectLst/>
                          <a:latin typeface="Arial" panose="020B0604020202020204" pitchFamily="34" charset="0"/>
                          <a:cs typeface="Arial" panose="020B0604020202020204" pitchFamily="34" charset="0"/>
                        </a:rPr>
                        <a:t>E-FRDF Delegation Email</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chemeClr val="accent1">
                        <a:lumMod val="75000"/>
                      </a:schemeClr>
                    </a:solidFill>
                  </a:tcPr>
                </a:tc>
                <a:tc>
                  <a:txBody>
                    <a:bodyPr/>
                    <a:lstStyle/>
                    <a:p>
                      <a:pPr marL="0" marR="0">
                        <a:spcBef>
                          <a:spcPts val="0"/>
                        </a:spcBef>
                        <a:spcAft>
                          <a:spcPts val="0"/>
                        </a:spcAft>
                      </a:pPr>
                      <a:r>
                        <a:rPr lang="en-US" sz="1600" dirty="0">
                          <a:effectLst/>
                          <a:latin typeface="Arial" panose="020B0604020202020204" pitchFamily="34" charset="0"/>
                          <a:cs typeface="Arial" panose="020B0604020202020204" pitchFamily="34" charset="0"/>
                        </a:rPr>
                        <a:t>Sent to delegate email address after contact has signed into the E-FRDF and added a delegate email</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076903088"/>
                  </a:ext>
                </a:extLst>
              </a:tr>
              <a:tr h="479140">
                <a:tc>
                  <a:txBody>
                    <a:bodyPr/>
                    <a:lstStyle/>
                    <a:p>
                      <a:pPr marL="0" marR="0">
                        <a:spcBef>
                          <a:spcPts val="0"/>
                        </a:spcBef>
                        <a:spcAft>
                          <a:spcPts val="0"/>
                        </a:spcAft>
                      </a:pPr>
                      <a:r>
                        <a:rPr lang="en-US" sz="1600" dirty="0">
                          <a:effectLst/>
                          <a:latin typeface="Arial" panose="020B0604020202020204" pitchFamily="34" charset="0"/>
                          <a:cs typeface="Arial" panose="020B0604020202020204" pitchFamily="34" charset="0"/>
                        </a:rPr>
                        <a:t>Reminder Email</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chemeClr val="accent1">
                        <a:lumMod val="75000"/>
                      </a:schemeClr>
                    </a:solidFill>
                  </a:tcPr>
                </a:tc>
                <a:tc>
                  <a:txBody>
                    <a:bodyPr/>
                    <a:lstStyle/>
                    <a:p>
                      <a:pPr marL="0" marR="0">
                        <a:spcBef>
                          <a:spcPts val="0"/>
                        </a:spcBef>
                        <a:spcAft>
                          <a:spcPts val="0"/>
                        </a:spcAft>
                      </a:pPr>
                      <a:r>
                        <a:rPr lang="en-US" sz="1600" dirty="0">
                          <a:effectLst/>
                          <a:latin typeface="Arial" panose="020B0604020202020204" pitchFamily="34" charset="0"/>
                          <a:cs typeface="Arial" panose="020B0604020202020204" pitchFamily="34" charset="0"/>
                        </a:rPr>
                        <a:t>Sent every 5 days to the contact and/or delegate email</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260312904"/>
                  </a:ext>
                </a:extLst>
              </a:tr>
              <a:tr h="479140">
                <a:tc>
                  <a:txBody>
                    <a:bodyPr/>
                    <a:lstStyle/>
                    <a:p>
                      <a:pPr marL="0" marR="0">
                        <a:spcBef>
                          <a:spcPts val="0"/>
                        </a:spcBef>
                        <a:spcAft>
                          <a:spcPts val="0"/>
                        </a:spcAft>
                      </a:pPr>
                      <a:r>
                        <a:rPr lang="en-US" sz="1600" dirty="0">
                          <a:effectLst/>
                          <a:latin typeface="Arial" panose="020B0604020202020204" pitchFamily="34" charset="0"/>
                          <a:cs typeface="Arial" panose="020B0604020202020204" pitchFamily="34" charset="0"/>
                        </a:rPr>
                        <a:t>Initial Sanction Email</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chemeClr val="accent1">
                        <a:lumMod val="75000"/>
                      </a:schemeClr>
                    </a:solidFill>
                  </a:tcPr>
                </a:tc>
                <a:tc>
                  <a:txBody>
                    <a:bodyPr/>
                    <a:lstStyle/>
                    <a:p>
                      <a:pPr marL="0" marR="0">
                        <a:spcBef>
                          <a:spcPts val="0"/>
                        </a:spcBef>
                        <a:spcAft>
                          <a:spcPts val="0"/>
                        </a:spcAft>
                      </a:pPr>
                      <a:r>
                        <a:rPr lang="en-US" sz="1600" dirty="0">
                          <a:effectLst/>
                          <a:latin typeface="Arial" panose="020B0604020202020204" pitchFamily="34" charset="0"/>
                          <a:cs typeface="Arial" panose="020B0604020202020204" pitchFamily="34" charset="0"/>
                        </a:rPr>
                        <a:t>Sent on 45</a:t>
                      </a:r>
                      <a:r>
                        <a:rPr lang="en-US" sz="1600" baseline="30000" dirty="0">
                          <a:effectLst/>
                          <a:latin typeface="Arial" panose="020B0604020202020204" pitchFamily="34" charset="0"/>
                          <a:cs typeface="Arial" panose="020B0604020202020204" pitchFamily="34" charset="0"/>
                        </a:rPr>
                        <a:t>th</a:t>
                      </a:r>
                      <a:r>
                        <a:rPr lang="en-US" sz="1600" dirty="0">
                          <a:effectLst/>
                          <a:latin typeface="Arial" panose="020B0604020202020204" pitchFamily="34" charset="0"/>
                          <a:cs typeface="Arial" panose="020B0604020202020204" pitchFamily="34" charset="0"/>
                        </a:rPr>
                        <a:t> day after the revalidation has been launched</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262081706"/>
                  </a:ext>
                </a:extLst>
              </a:tr>
              <a:tr h="479140">
                <a:tc>
                  <a:txBody>
                    <a:bodyPr/>
                    <a:lstStyle/>
                    <a:p>
                      <a:pPr marL="0" marR="0">
                        <a:spcBef>
                          <a:spcPts val="0"/>
                        </a:spcBef>
                        <a:spcAft>
                          <a:spcPts val="0"/>
                        </a:spcAft>
                      </a:pPr>
                      <a:r>
                        <a:rPr lang="en-US" sz="1600" dirty="0">
                          <a:effectLst/>
                          <a:latin typeface="Arial" panose="020B0604020202020204" pitchFamily="34" charset="0"/>
                          <a:cs typeface="Arial" panose="020B0604020202020204" pitchFamily="34" charset="0"/>
                        </a:rPr>
                        <a:t>Second Sanction Email</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chemeClr val="accent1">
                        <a:lumMod val="75000"/>
                      </a:schemeClr>
                    </a:solidFill>
                  </a:tcPr>
                </a:tc>
                <a:tc>
                  <a:txBody>
                    <a:bodyPr/>
                    <a:lstStyle/>
                    <a:p>
                      <a:pPr marL="0" marR="0">
                        <a:spcBef>
                          <a:spcPts val="0"/>
                        </a:spcBef>
                        <a:spcAft>
                          <a:spcPts val="0"/>
                        </a:spcAft>
                      </a:pPr>
                      <a:r>
                        <a:rPr lang="en-US" sz="1600" dirty="0">
                          <a:effectLst/>
                          <a:latin typeface="Arial" panose="020B0604020202020204" pitchFamily="34" charset="0"/>
                          <a:cs typeface="Arial" panose="020B0604020202020204" pitchFamily="34" charset="0"/>
                        </a:rPr>
                        <a:t>Sent on the 60</a:t>
                      </a:r>
                      <a:r>
                        <a:rPr lang="en-US" sz="1600" baseline="30000" dirty="0">
                          <a:effectLst/>
                          <a:latin typeface="Arial" panose="020B0604020202020204" pitchFamily="34" charset="0"/>
                          <a:cs typeface="Arial" panose="020B0604020202020204" pitchFamily="34" charset="0"/>
                        </a:rPr>
                        <a:t>th</a:t>
                      </a:r>
                      <a:r>
                        <a:rPr lang="en-US" sz="1600" dirty="0">
                          <a:effectLst/>
                          <a:latin typeface="Arial" panose="020B0604020202020204" pitchFamily="34" charset="0"/>
                          <a:cs typeface="Arial" panose="020B0604020202020204" pitchFamily="34" charset="0"/>
                        </a:rPr>
                        <a:t> day after the revalidation has been launched</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199849976"/>
                  </a:ext>
                </a:extLst>
              </a:tr>
              <a:tr h="479140">
                <a:tc>
                  <a:txBody>
                    <a:bodyPr/>
                    <a:lstStyle/>
                    <a:p>
                      <a:pPr marL="0" marR="0">
                        <a:spcBef>
                          <a:spcPts val="0"/>
                        </a:spcBef>
                        <a:spcAft>
                          <a:spcPts val="0"/>
                        </a:spcAft>
                      </a:pPr>
                      <a:r>
                        <a:rPr lang="en-US" sz="1600" dirty="0">
                          <a:effectLst/>
                          <a:latin typeface="Arial" panose="020B0604020202020204" pitchFamily="34" charset="0"/>
                          <a:cs typeface="Arial" panose="020B0604020202020204" pitchFamily="34" charset="0"/>
                        </a:rPr>
                        <a:t>Final Sanction/Termination Email</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chemeClr val="accent1">
                        <a:lumMod val="75000"/>
                      </a:schemeClr>
                    </a:solidFill>
                  </a:tcPr>
                </a:tc>
                <a:tc>
                  <a:txBody>
                    <a:bodyPr/>
                    <a:lstStyle/>
                    <a:p>
                      <a:pPr marL="0" marR="0">
                        <a:spcBef>
                          <a:spcPts val="0"/>
                        </a:spcBef>
                        <a:spcAft>
                          <a:spcPts val="0"/>
                        </a:spcAft>
                      </a:pPr>
                      <a:r>
                        <a:rPr lang="en-US" sz="1600" dirty="0">
                          <a:effectLst/>
                          <a:latin typeface="Arial" panose="020B0604020202020204" pitchFamily="34" charset="0"/>
                          <a:cs typeface="Arial" panose="020B0604020202020204" pitchFamily="34" charset="0"/>
                        </a:rPr>
                        <a:t>Sent on the 75</a:t>
                      </a:r>
                      <a:r>
                        <a:rPr lang="en-US" sz="1600" baseline="30000" dirty="0">
                          <a:effectLst/>
                          <a:latin typeface="Arial" panose="020B0604020202020204" pitchFamily="34" charset="0"/>
                          <a:cs typeface="Arial" panose="020B0604020202020204" pitchFamily="34" charset="0"/>
                        </a:rPr>
                        <a:t>th</a:t>
                      </a:r>
                      <a:r>
                        <a:rPr lang="en-US" sz="1600" dirty="0">
                          <a:effectLst/>
                          <a:latin typeface="Arial" panose="020B0604020202020204" pitchFamily="34" charset="0"/>
                          <a:cs typeface="Arial" panose="020B0604020202020204" pitchFamily="34" charset="0"/>
                        </a:rPr>
                        <a:t> day after the revalidation has been launched</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260259943"/>
                  </a:ext>
                </a:extLst>
              </a:tr>
            </a:tbl>
          </a:graphicData>
        </a:graphic>
      </p:graphicFrame>
      <p:sp>
        <p:nvSpPr>
          <p:cNvPr id="3" name="TextBox 2">
            <a:extLst>
              <a:ext uri="{FF2B5EF4-FFF2-40B4-BE49-F238E27FC236}">
                <a16:creationId xmlns:a16="http://schemas.microsoft.com/office/drawing/2014/main" id="{804E913E-B4CC-C3CE-6D41-2C2746813B32}"/>
              </a:ext>
            </a:extLst>
          </p:cNvPr>
          <p:cNvSpPr txBox="1"/>
          <p:nvPr/>
        </p:nvSpPr>
        <p:spPr>
          <a:xfrm>
            <a:off x="751974" y="5763126"/>
            <a:ext cx="10443410" cy="646331"/>
          </a:xfrm>
          <a:prstGeom prst="rect">
            <a:avLst/>
          </a:prstGeom>
          <a:noFill/>
        </p:spPr>
        <p:txBody>
          <a:bodyPr wrap="square" rtlCol="0">
            <a:spAutoFit/>
          </a:bodyPr>
          <a:lstStyle/>
          <a:p>
            <a:r>
              <a:rPr lang="en-US" sz="1800" spc="1" dirty="0">
                <a:solidFill>
                  <a:schemeClr val="tx1"/>
                </a:solidFill>
                <a:ea typeface="Calibri (MS) Italics"/>
                <a:cs typeface="Calibri (MS) Italics"/>
                <a:sym typeface="Calibri (MS) Italics"/>
              </a:rPr>
              <a:t>Providers should aim to complete the provider’s revalidation within 45 days of the E-FRDF Launch Email.</a:t>
            </a:r>
            <a:endParaRPr lang="en-US" sz="1800" dirty="0">
              <a:solidFill>
                <a:schemeClr val="tx1"/>
              </a:solidFill>
            </a:endParaRPr>
          </a:p>
        </p:txBody>
      </p:sp>
      <p:sp>
        <p:nvSpPr>
          <p:cNvPr id="4" name="Slide Number Placeholder 3">
            <a:extLst>
              <a:ext uri="{FF2B5EF4-FFF2-40B4-BE49-F238E27FC236}">
                <a16:creationId xmlns:a16="http://schemas.microsoft.com/office/drawing/2014/main" id="{06960963-D069-5808-D86F-84F3791D7239}"/>
              </a:ext>
              <a:ext uri="{C183D7F6-B498-43B3-948B-1728B52AA6E4}">
                <adec:decorative xmlns:adec="http://schemas.microsoft.com/office/drawing/2017/decorative" val="1"/>
              </a:ext>
            </a:extLst>
          </p:cNvPr>
          <p:cNvSpPr>
            <a:spLocks noGrp="1"/>
          </p:cNvSpPr>
          <p:nvPr>
            <p:ph type="sldNum" sz="quarter" idx="12"/>
          </p:nvPr>
        </p:nvSpPr>
        <p:spPr>
          <a:xfrm>
            <a:off x="9587948" y="6311642"/>
            <a:ext cx="2133600" cy="365125"/>
          </a:xfrm>
        </p:spPr>
        <p:txBody>
          <a:bodyPr/>
          <a:lstStyle/>
          <a:p>
            <a:pPr>
              <a:defRPr/>
            </a:pPr>
            <a:fld id="{EAADC162-776C-4996-B2F6-7720B30F3999}" type="slidenum">
              <a:rPr lang="en-US" altLang="en-US" b="0">
                <a:latin typeface="Calibri" pitchFamily="34" charset="0"/>
                <a:ea typeface="+mn-ea"/>
                <a:cs typeface="+mn-cs"/>
              </a:rPr>
              <a:pPr>
                <a:defRPr/>
              </a:pPr>
              <a:t>59</a:t>
            </a:fld>
            <a:endParaRPr lang="en-US" altLang="en-US" b="0" dirty="0">
              <a:latin typeface="Calibri" pitchFamily="34" charset="0"/>
              <a:ea typeface="+mn-ea"/>
              <a:cs typeface="+mn-cs"/>
            </a:endParaRPr>
          </a:p>
        </p:txBody>
      </p:sp>
    </p:spTree>
    <p:custDataLst>
      <p:tags r:id="rId1"/>
    </p:custDataLst>
    <p:extLst>
      <p:ext uri="{BB962C8B-B14F-4D97-AF65-F5344CB8AC3E}">
        <p14:creationId xmlns:p14="http://schemas.microsoft.com/office/powerpoint/2010/main" val="34194591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1E4787-B199-5959-AC5B-964B7F6D53CF}"/>
              </a:ext>
            </a:extLst>
          </p:cNvPr>
          <p:cNvSpPr>
            <a:spLocks noGrp="1"/>
          </p:cNvSpPr>
          <p:nvPr>
            <p:ph type="title"/>
          </p:nvPr>
        </p:nvSpPr>
        <p:spPr>
          <a:xfrm>
            <a:off x="228600" y="283464"/>
            <a:ext cx="8737600" cy="838200"/>
          </a:xfrm>
        </p:spPr>
        <p:txBody>
          <a:bodyPr/>
          <a:lstStyle/>
          <a:p>
            <a:r>
              <a:rPr lang="en-US" dirty="0">
                <a:latin typeface="Arial" panose="020B0604020202020204" pitchFamily="34" charset="0"/>
                <a:cs typeface="Arial" panose="020B0604020202020204" pitchFamily="34" charset="0"/>
              </a:rPr>
              <a:t>POSC Attestation Replacement</a:t>
            </a:r>
          </a:p>
        </p:txBody>
      </p:sp>
      <p:pic>
        <p:nvPicPr>
          <p:cNvPr id="7" name="object 4" descr="New provider info attestation web form.">
            <a:extLst>
              <a:ext uri="{FF2B5EF4-FFF2-40B4-BE49-F238E27FC236}">
                <a16:creationId xmlns:a16="http://schemas.microsoft.com/office/drawing/2014/main" id="{F7D8AE32-8353-B538-6E4A-18FCD28C0240}"/>
              </a:ext>
            </a:extLst>
          </p:cNvPr>
          <p:cNvPicPr/>
          <p:nvPr/>
        </p:nvPicPr>
        <p:blipFill>
          <a:blip r:embed="rId2" cstate="print"/>
          <a:stretch>
            <a:fillRect/>
          </a:stretch>
        </p:blipFill>
        <p:spPr>
          <a:xfrm>
            <a:off x="1132863" y="1483571"/>
            <a:ext cx="5442396" cy="5237905"/>
          </a:xfrm>
          <a:prstGeom prst="rect">
            <a:avLst/>
          </a:prstGeom>
          <a:ln>
            <a:noFill/>
          </a:ln>
          <a:effectLst>
            <a:outerShdw blurRad="292100" dist="139700" dir="2700000" algn="tl" rotWithShape="0">
              <a:srgbClr val="333333">
                <a:alpha val="65000"/>
              </a:srgbClr>
            </a:outerShdw>
          </a:effectLst>
        </p:spPr>
      </p:pic>
      <p:sp>
        <p:nvSpPr>
          <p:cNvPr id="9" name="TextBox 8">
            <a:extLst>
              <a:ext uri="{FF2B5EF4-FFF2-40B4-BE49-F238E27FC236}">
                <a16:creationId xmlns:a16="http://schemas.microsoft.com/office/drawing/2014/main" id="{8E149B6F-D760-18F2-424E-B2FDE136345C}"/>
              </a:ext>
            </a:extLst>
          </p:cNvPr>
          <p:cNvSpPr txBox="1"/>
          <p:nvPr/>
        </p:nvSpPr>
        <p:spPr>
          <a:xfrm>
            <a:off x="6972299" y="1465671"/>
            <a:ext cx="4235115" cy="4154984"/>
          </a:xfrm>
          <a:prstGeom prst="rect">
            <a:avLst/>
          </a:prstGeom>
          <a:noFill/>
        </p:spPr>
        <p:txBody>
          <a:bodyPr wrap="square" rtlCol="0">
            <a:spAutoFit/>
          </a:bodyPr>
          <a:lstStyle/>
          <a:p>
            <a:pPr marL="342900" indent="-342900">
              <a:buFont typeface="Arial" panose="020B0604020202020204" pitchFamily="34" charset="0"/>
              <a:buChar char="•"/>
            </a:pPr>
            <a:endParaRPr lang="en-US" b="0" dirty="0">
              <a:solidFill>
                <a:schemeClr val="tx1"/>
              </a:solidFill>
            </a:endParaRPr>
          </a:p>
          <a:p>
            <a:pPr marL="342900" indent="-342900">
              <a:buFont typeface="Arial" panose="020B0604020202020204" pitchFamily="34" charset="0"/>
              <a:buChar char="•"/>
            </a:pPr>
            <a:r>
              <a:rPr lang="en-US" sz="1800" b="0" spc="1" dirty="0">
                <a:solidFill>
                  <a:schemeClr val="tx1"/>
                </a:solidFill>
                <a:ea typeface="Calibri (MS) Italics"/>
                <a:cs typeface="Calibri (MS) Italics"/>
                <a:sym typeface="Calibri (MS) Bold"/>
              </a:rPr>
              <a:t>Non-Medicare providers Are required to review their information on file and attest that it is correct.</a:t>
            </a:r>
          </a:p>
          <a:p>
            <a:pPr marL="342900" indent="-342900">
              <a:buFont typeface="Arial" panose="020B0604020202020204" pitchFamily="34" charset="0"/>
              <a:buChar char="•"/>
            </a:pPr>
            <a:endParaRPr lang="en-US" sz="1800" b="0" spc="1" dirty="0">
              <a:solidFill>
                <a:schemeClr val="tx1"/>
              </a:solidFill>
              <a:ea typeface="Calibri (MS) Italics"/>
              <a:cs typeface="Calibri (MS) Italics"/>
              <a:sym typeface="Calibri (MS) Bold"/>
            </a:endParaRPr>
          </a:p>
          <a:p>
            <a:pPr marL="342900" indent="-342900">
              <a:buFont typeface="Arial" panose="020B0604020202020204" pitchFamily="34" charset="0"/>
              <a:buChar char="•"/>
            </a:pPr>
            <a:r>
              <a:rPr lang="en-US" sz="1800" b="0" spc="1" dirty="0">
                <a:solidFill>
                  <a:schemeClr val="tx1"/>
                </a:solidFill>
                <a:ea typeface="Calibri (MS) Italics"/>
                <a:cs typeface="Calibri (MS) Italics"/>
                <a:sym typeface="Calibri (MS) Bold"/>
              </a:rPr>
              <a:t>Providers no longer need to log into the POSC to attest.</a:t>
            </a:r>
          </a:p>
          <a:p>
            <a:pPr marL="342900" indent="-342900">
              <a:buFont typeface="Arial" panose="020B0604020202020204" pitchFamily="34" charset="0"/>
              <a:buChar char="•"/>
            </a:pPr>
            <a:endParaRPr lang="en-US" sz="1800" b="0" spc="1" dirty="0">
              <a:solidFill>
                <a:schemeClr val="tx1"/>
              </a:solidFill>
              <a:ea typeface="Calibri (MS) Italics"/>
              <a:cs typeface="Calibri (MS) Italics"/>
              <a:sym typeface="Calibri (MS) Bold"/>
            </a:endParaRPr>
          </a:p>
          <a:p>
            <a:pPr marL="342900" indent="-342900">
              <a:buFont typeface="Arial" panose="020B0604020202020204" pitchFamily="34" charset="0"/>
              <a:buChar char="•"/>
            </a:pPr>
            <a:r>
              <a:rPr lang="en-US" sz="1800" b="0" spc="1" dirty="0">
                <a:solidFill>
                  <a:schemeClr val="tx1"/>
                </a:solidFill>
                <a:ea typeface="Calibri (MS) Italics"/>
                <a:cs typeface="Calibri (MS) Italics"/>
                <a:sym typeface="Calibri (MS) Bold"/>
              </a:rPr>
              <a:t>Be sure to update any outdated information.</a:t>
            </a:r>
          </a:p>
          <a:p>
            <a:pPr marL="342900" indent="-342900">
              <a:buFont typeface="Arial" panose="020B0604020202020204" pitchFamily="34" charset="0"/>
              <a:buChar char="•"/>
            </a:pPr>
            <a:endParaRPr lang="en-US" sz="1800" b="0" spc="1" dirty="0">
              <a:solidFill>
                <a:schemeClr val="tx1"/>
              </a:solidFill>
              <a:ea typeface="Calibri (MS) Italics"/>
              <a:cs typeface="Calibri (MS) Italics"/>
              <a:sym typeface="Calibri (MS) Bold"/>
            </a:endParaRPr>
          </a:p>
          <a:p>
            <a:pPr marL="342900" indent="-342900">
              <a:buFont typeface="Arial" panose="020B0604020202020204" pitchFamily="34" charset="0"/>
              <a:buChar char="•"/>
            </a:pPr>
            <a:r>
              <a:rPr lang="en-US" sz="1800" b="0" spc="1" dirty="0">
                <a:solidFill>
                  <a:schemeClr val="tx1"/>
                </a:solidFill>
                <a:ea typeface="Calibri (MS) Italics"/>
                <a:cs typeface="Calibri (MS) Italics"/>
                <a:sym typeface="Calibri (MS) Bold"/>
              </a:rPr>
              <a:t>The attestation must then be completed to proceed.</a:t>
            </a:r>
            <a:endParaRPr lang="en-US" sz="1800" b="0" spc="1" dirty="0">
              <a:solidFill>
                <a:schemeClr val="tx1"/>
              </a:solidFill>
              <a:ea typeface="Calibri (MS) Italics"/>
              <a:cs typeface="Calibri (MS) Italics"/>
              <a:sym typeface="Calibri (MS) Italics"/>
            </a:endParaRPr>
          </a:p>
          <a:p>
            <a:pPr marL="342900" indent="-342900">
              <a:buFont typeface="Arial" panose="020B0604020202020204" pitchFamily="34" charset="0"/>
              <a:buChar char="•"/>
            </a:pPr>
            <a:endParaRPr lang="en-US" dirty="0"/>
          </a:p>
        </p:txBody>
      </p:sp>
      <p:sp>
        <p:nvSpPr>
          <p:cNvPr id="5" name="object 5">
            <a:extLst>
              <a:ext uri="{C183D7F6-B498-43B3-948B-1728B52AA6E4}">
                <adec:decorative xmlns:adec="http://schemas.microsoft.com/office/drawing/2017/decorative" val="1"/>
              </a:ext>
            </a:extLst>
          </p:cNvPr>
          <p:cNvSpPr txBox="1">
            <a:spLocks noGrp="1"/>
          </p:cNvSpPr>
          <p:nvPr>
            <p:ph type="sldNum" sz="quarter" idx="12"/>
          </p:nvPr>
        </p:nvSpPr>
        <p:spPr>
          <a:xfrm>
            <a:off x="8737600" y="6441771"/>
            <a:ext cx="2844800" cy="194284"/>
          </a:xfrm>
        </p:spPr>
        <p:txBody>
          <a:bodyPr vert="horz" wrap="square" lIns="0" tIns="9525" rIns="0" bIns="0" rtlCol="0">
            <a:spAutoFit/>
          </a:bodyPr>
          <a:lstStyle/>
          <a:p>
            <a:pPr lvl="0"/>
            <a:fld id="{81D60167-4931-47E6-BA6A-407CBD079E47}" type="slidenum">
              <a:rPr lang="en-US" b="0" noProof="0" dirty="0"/>
              <a:pPr lvl="0"/>
              <a:t>60</a:t>
            </a:fld>
            <a:endParaRPr lang="en-US" b="0" noProof="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A31E98-CAB8-F5AC-FEE6-270F743B040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168DAB9-2EFA-7AD4-3015-E01838F8228C}"/>
              </a:ext>
            </a:extLst>
          </p:cNvPr>
          <p:cNvSpPr>
            <a:spLocks noGrp="1"/>
          </p:cNvSpPr>
          <p:nvPr>
            <p:ph type="title"/>
          </p:nvPr>
        </p:nvSpPr>
        <p:spPr>
          <a:xfrm>
            <a:off x="228600" y="283464"/>
            <a:ext cx="8737600" cy="838200"/>
          </a:xfrm>
        </p:spPr>
        <p:txBody>
          <a:bodyPr/>
          <a:lstStyle/>
          <a:p>
            <a:r>
              <a:rPr lang="en-US" dirty="0">
                <a:latin typeface="Arial" panose="020B0604020202020204" pitchFamily="34" charset="0"/>
                <a:cs typeface="Arial" panose="020B0604020202020204" pitchFamily="34" charset="0"/>
              </a:rPr>
              <a:t>Provider Directory for Individuals</a:t>
            </a:r>
          </a:p>
        </p:txBody>
      </p:sp>
      <p:sp>
        <p:nvSpPr>
          <p:cNvPr id="4" name="TextBox 3">
            <a:extLst>
              <a:ext uri="{FF2B5EF4-FFF2-40B4-BE49-F238E27FC236}">
                <a16:creationId xmlns:a16="http://schemas.microsoft.com/office/drawing/2014/main" id="{A1117D27-7C1D-E24E-5DC0-840B03082E7B}"/>
              </a:ext>
            </a:extLst>
          </p:cNvPr>
          <p:cNvSpPr txBox="1"/>
          <p:nvPr/>
        </p:nvSpPr>
        <p:spPr>
          <a:xfrm>
            <a:off x="476250" y="1397000"/>
            <a:ext cx="4013200" cy="4832092"/>
          </a:xfrm>
          <a:prstGeom prst="rect">
            <a:avLst/>
          </a:prstGeom>
          <a:noFill/>
        </p:spPr>
        <p:txBody>
          <a:bodyPr wrap="square" rtlCol="0">
            <a:spAutoFit/>
          </a:bodyPr>
          <a:lstStyle/>
          <a:p>
            <a:pPr marL="285750" indent="-285750">
              <a:spcAft>
                <a:spcPts val="600"/>
              </a:spcAft>
              <a:buClrTx/>
              <a:buFont typeface="Arial" panose="020B0604020202020204" pitchFamily="34" charset="0"/>
              <a:buChar char="•"/>
            </a:pPr>
            <a:r>
              <a:rPr lang="en-US" sz="1800" b="0" dirty="0">
                <a:solidFill>
                  <a:schemeClr val="tx1"/>
                </a:solidFill>
              </a:rPr>
              <a:t>In accordance with the Consolidated Appropriations Act (CAA 2023), MassHealth has expanded the Provider Directory data elements.</a:t>
            </a:r>
          </a:p>
          <a:p>
            <a:pPr marL="285750" indent="-285750">
              <a:spcAft>
                <a:spcPts val="600"/>
              </a:spcAft>
              <a:buClrTx/>
              <a:buFont typeface="Arial" panose="020B0604020202020204" pitchFamily="34" charset="0"/>
              <a:buChar char="•"/>
            </a:pPr>
            <a:endParaRPr lang="en-US" sz="1800" b="0" dirty="0">
              <a:solidFill>
                <a:schemeClr val="tx1"/>
              </a:solidFill>
            </a:endParaRPr>
          </a:p>
          <a:p>
            <a:pPr marL="285750" indent="-285750">
              <a:spcAft>
                <a:spcPts val="600"/>
              </a:spcAft>
              <a:buClrTx/>
              <a:buFont typeface="Arial" panose="020B0604020202020204" pitchFamily="34" charset="0"/>
              <a:buChar char="•"/>
            </a:pPr>
            <a:r>
              <a:rPr lang="en-US" sz="1800" b="0" dirty="0">
                <a:solidFill>
                  <a:schemeClr val="tx1"/>
                </a:solidFill>
              </a:rPr>
              <a:t>Data elements include languages spoken by providers, website URLs, accessibility accommodations, telehealth availability, and whether new patients are being accepted. </a:t>
            </a:r>
          </a:p>
          <a:p>
            <a:pPr marL="285750" indent="-285750">
              <a:spcAft>
                <a:spcPts val="600"/>
              </a:spcAft>
              <a:buClrTx/>
              <a:buFont typeface="Arial" panose="020B0604020202020204" pitchFamily="34" charset="0"/>
              <a:buChar char="•"/>
            </a:pPr>
            <a:endParaRPr lang="en-US" sz="1800" b="0" dirty="0">
              <a:solidFill>
                <a:schemeClr val="tx1"/>
              </a:solidFill>
            </a:endParaRPr>
          </a:p>
          <a:p>
            <a:pPr marL="285750" indent="-285750">
              <a:spcAft>
                <a:spcPts val="600"/>
              </a:spcAft>
              <a:buClrTx/>
              <a:buFont typeface="Arial" panose="020B0604020202020204" pitchFamily="34" charset="0"/>
              <a:buChar char="•"/>
            </a:pPr>
            <a:r>
              <a:rPr lang="en-US" sz="1800" b="0" dirty="0">
                <a:solidFill>
                  <a:schemeClr val="tx1"/>
                </a:solidFill>
              </a:rPr>
              <a:t>CMS requires that Provider Directory data elements remain current and accurate.</a:t>
            </a:r>
          </a:p>
        </p:txBody>
      </p:sp>
      <p:pic>
        <p:nvPicPr>
          <p:cNvPr id="3" name="object 3" descr="Provider directory information fields.">
            <a:extLst>
              <a:ext uri="{FF2B5EF4-FFF2-40B4-BE49-F238E27FC236}">
                <a16:creationId xmlns:a16="http://schemas.microsoft.com/office/drawing/2014/main" id="{13151D5D-A96C-8C5C-EEC1-571635B1041B}"/>
              </a:ext>
            </a:extLst>
          </p:cNvPr>
          <p:cNvPicPr/>
          <p:nvPr/>
        </p:nvPicPr>
        <p:blipFill>
          <a:blip r:embed="rId2" cstate="print"/>
          <a:stretch>
            <a:fillRect/>
          </a:stretch>
        </p:blipFill>
        <p:spPr>
          <a:xfrm>
            <a:off x="5071648" y="1511300"/>
            <a:ext cx="6706706" cy="4372979"/>
          </a:xfrm>
          <a:prstGeom prst="rect">
            <a:avLst/>
          </a:prstGeom>
          <a:ln>
            <a:noFill/>
          </a:ln>
          <a:effectLst>
            <a:outerShdw blurRad="292100" dist="139700" dir="2700000" algn="tl" rotWithShape="0">
              <a:srgbClr val="333333">
                <a:alpha val="65000"/>
              </a:srgbClr>
            </a:outerShdw>
          </a:effectLst>
        </p:spPr>
      </p:pic>
      <p:sp>
        <p:nvSpPr>
          <p:cNvPr id="5" name="object 5">
            <a:extLst>
              <a:ext uri="{FF2B5EF4-FFF2-40B4-BE49-F238E27FC236}">
                <a16:creationId xmlns:a16="http://schemas.microsoft.com/office/drawing/2014/main" id="{2331D6FE-BDAA-1CB8-6BFB-22C2DA5F7305}"/>
              </a:ext>
              <a:ext uri="{C183D7F6-B498-43B3-948B-1728B52AA6E4}">
                <adec:decorative xmlns:adec="http://schemas.microsoft.com/office/drawing/2017/decorative" val="1"/>
              </a:ext>
            </a:extLst>
          </p:cNvPr>
          <p:cNvSpPr txBox="1">
            <a:spLocks noGrp="1"/>
          </p:cNvSpPr>
          <p:nvPr>
            <p:ph type="sldNum" sz="quarter" idx="12"/>
          </p:nvPr>
        </p:nvSpPr>
        <p:spPr>
          <a:xfrm>
            <a:off x="8737600" y="6441771"/>
            <a:ext cx="2844800" cy="194284"/>
          </a:xfrm>
        </p:spPr>
        <p:txBody>
          <a:bodyPr vert="horz" wrap="square" lIns="0" tIns="9525" rIns="0" bIns="0" rtlCol="0">
            <a:spAutoFit/>
          </a:bodyPr>
          <a:lstStyle/>
          <a:p>
            <a:pPr lvl="0"/>
            <a:fld id="{81D60167-4931-47E6-BA6A-407CBD079E47}" type="slidenum">
              <a:rPr lang="en-US" b="0" noProof="0" dirty="0"/>
              <a:pPr lvl="0"/>
              <a:t>61</a:t>
            </a:fld>
            <a:endParaRPr lang="en-US" b="0" noProof="0" dirty="0"/>
          </a:p>
        </p:txBody>
      </p:sp>
    </p:spTree>
    <p:extLst>
      <p:ext uri="{BB962C8B-B14F-4D97-AF65-F5344CB8AC3E}">
        <p14:creationId xmlns:p14="http://schemas.microsoft.com/office/powerpoint/2010/main" val="117524529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EB4ED84-574D-12E3-93BC-D7844095DD37}"/>
              </a:ext>
            </a:extLst>
          </p:cNvPr>
          <p:cNvSpPr>
            <a:spLocks noGrp="1"/>
          </p:cNvSpPr>
          <p:nvPr>
            <p:ph type="title"/>
          </p:nvPr>
        </p:nvSpPr>
        <p:spPr>
          <a:xfrm>
            <a:off x="228600" y="283464"/>
            <a:ext cx="10333383" cy="838200"/>
          </a:xfrm>
        </p:spPr>
        <p:txBody>
          <a:bodyPr/>
          <a:lstStyle/>
          <a:p>
            <a:r>
              <a:rPr lang="en-US" dirty="0">
                <a:latin typeface="Arial" panose="020B0604020202020204" pitchFamily="34" charset="0"/>
                <a:cs typeface="Arial" panose="020B0604020202020204" pitchFamily="34" charset="0"/>
              </a:rPr>
              <a:t>Provider Directory for Individuals  (continued)</a:t>
            </a:r>
          </a:p>
        </p:txBody>
      </p:sp>
      <p:pic>
        <p:nvPicPr>
          <p:cNvPr id="3" name="object 3" descr="Provider directory contact person fields."/>
          <p:cNvPicPr/>
          <p:nvPr/>
        </p:nvPicPr>
        <p:blipFill>
          <a:blip r:embed="rId2" cstate="print"/>
          <a:stretch>
            <a:fillRect/>
          </a:stretch>
        </p:blipFill>
        <p:spPr>
          <a:xfrm>
            <a:off x="609600" y="1630173"/>
            <a:ext cx="6648936" cy="4802954"/>
          </a:xfrm>
          <a:prstGeom prst="rect">
            <a:avLst/>
          </a:prstGeom>
          <a:ln>
            <a:noFill/>
          </a:ln>
          <a:effectLst>
            <a:outerShdw blurRad="292100" dist="139700" dir="2700000" algn="tl" rotWithShape="0">
              <a:srgbClr val="333333">
                <a:alpha val="65000"/>
              </a:srgbClr>
            </a:outerShdw>
          </a:effectLst>
        </p:spPr>
      </p:pic>
      <p:sp>
        <p:nvSpPr>
          <p:cNvPr id="4" name="TextBox 3">
            <a:extLst>
              <a:ext uri="{FF2B5EF4-FFF2-40B4-BE49-F238E27FC236}">
                <a16:creationId xmlns:a16="http://schemas.microsoft.com/office/drawing/2014/main" id="{6B7867F8-6DC4-E311-698B-6EEDEC890F52}"/>
              </a:ext>
            </a:extLst>
          </p:cNvPr>
          <p:cNvSpPr txBox="1"/>
          <p:nvPr/>
        </p:nvSpPr>
        <p:spPr>
          <a:xfrm>
            <a:off x="8211253" y="1946599"/>
            <a:ext cx="3360202"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b="0" dirty="0">
                <a:solidFill>
                  <a:schemeClr val="tx1"/>
                </a:solidFill>
                <a:latin typeface="Arial"/>
                <a:ea typeface="MS PGothic"/>
                <a:cs typeface="Arial"/>
              </a:rPr>
              <a:t>This should be the person to contact if there are questions about information provided in the request.</a:t>
            </a:r>
            <a:endParaRPr lang="en-US" sz="1800" b="0" dirty="0">
              <a:solidFill>
                <a:schemeClr val="tx1"/>
              </a:solidFill>
            </a:endParaRPr>
          </a:p>
        </p:txBody>
      </p:sp>
      <p:sp>
        <p:nvSpPr>
          <p:cNvPr id="5" name="object 5">
            <a:extLst>
              <a:ext uri="{C183D7F6-B498-43B3-948B-1728B52AA6E4}">
                <adec:decorative xmlns:adec="http://schemas.microsoft.com/office/drawing/2017/decorative" val="1"/>
              </a:ext>
            </a:extLst>
          </p:cNvPr>
          <p:cNvSpPr txBox="1">
            <a:spLocks noGrp="1"/>
          </p:cNvSpPr>
          <p:nvPr>
            <p:ph type="sldNum" sz="quarter" idx="12"/>
          </p:nvPr>
        </p:nvSpPr>
        <p:spPr>
          <a:xfrm>
            <a:off x="8737600" y="6441771"/>
            <a:ext cx="2844800" cy="194284"/>
          </a:xfrm>
        </p:spPr>
        <p:txBody>
          <a:bodyPr vert="horz" wrap="square" lIns="0" tIns="9525" rIns="0" bIns="0" rtlCol="0">
            <a:spAutoFit/>
          </a:bodyPr>
          <a:lstStyle/>
          <a:p>
            <a:pPr lvl="0"/>
            <a:fld id="{81D60167-4931-47E6-BA6A-407CBD079E47}" type="slidenum">
              <a:rPr lang="en-US" b="0" noProof="0" dirty="0"/>
              <a:pPr lvl="0"/>
              <a:t>62</a:t>
            </a:fld>
            <a:endParaRPr lang="en-US" b="0" noProof="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7BED967-7355-67E8-ECCD-3276BC9833FF}"/>
              </a:ext>
            </a:extLst>
          </p:cNvPr>
          <p:cNvSpPr>
            <a:spLocks noGrp="1"/>
          </p:cNvSpPr>
          <p:nvPr>
            <p:ph type="title"/>
          </p:nvPr>
        </p:nvSpPr>
        <p:spPr>
          <a:xfrm>
            <a:off x="248697" y="136524"/>
            <a:ext cx="8737600" cy="838200"/>
          </a:xfrm>
        </p:spPr>
        <p:txBody>
          <a:bodyPr/>
          <a:lstStyle/>
          <a:p>
            <a:r>
              <a:rPr lang="en-US" dirty="0">
                <a:latin typeface="Arial" panose="020B0604020202020204" pitchFamily="34" charset="0"/>
                <a:cs typeface="Arial" panose="020B0604020202020204" pitchFamily="34" charset="0"/>
              </a:rPr>
              <a:t>Provider Directory for Entities</a:t>
            </a:r>
          </a:p>
        </p:txBody>
      </p:sp>
      <p:pic>
        <p:nvPicPr>
          <p:cNvPr id="3" name="object 3" descr="Provider directory information fields for entities."/>
          <p:cNvPicPr/>
          <p:nvPr/>
        </p:nvPicPr>
        <p:blipFill>
          <a:blip r:embed="rId2" cstate="print"/>
          <a:stretch>
            <a:fillRect/>
          </a:stretch>
        </p:blipFill>
        <p:spPr>
          <a:xfrm>
            <a:off x="609600" y="1451812"/>
            <a:ext cx="6299200" cy="5001126"/>
          </a:xfrm>
          <a:prstGeom prst="rect">
            <a:avLst/>
          </a:prstGeom>
          <a:ln>
            <a:noFill/>
          </a:ln>
          <a:effectLst>
            <a:outerShdw blurRad="292100" dist="139700" dir="2700000" algn="tl" rotWithShape="0">
              <a:srgbClr val="333333">
                <a:alpha val="65000"/>
              </a:srgbClr>
            </a:outerShdw>
          </a:effectLst>
        </p:spPr>
      </p:pic>
      <p:sp>
        <p:nvSpPr>
          <p:cNvPr id="4" name="TextBox 3">
            <a:extLst>
              <a:ext uri="{FF2B5EF4-FFF2-40B4-BE49-F238E27FC236}">
                <a16:creationId xmlns:a16="http://schemas.microsoft.com/office/drawing/2014/main" id="{A2C56956-69B7-EA47-A9AA-2FD57C47E5EF}"/>
              </a:ext>
            </a:extLst>
          </p:cNvPr>
          <p:cNvSpPr txBox="1"/>
          <p:nvPr/>
        </p:nvSpPr>
        <p:spPr>
          <a:xfrm>
            <a:off x="7431314" y="2508854"/>
            <a:ext cx="4032250" cy="1846659"/>
          </a:xfrm>
          <a:prstGeom prst="rect">
            <a:avLst/>
          </a:prstGeom>
          <a:noFill/>
        </p:spPr>
        <p:txBody>
          <a:bodyPr wrap="square" rtlCol="0">
            <a:spAutoFit/>
          </a:bodyPr>
          <a:lstStyle/>
          <a:p>
            <a:r>
              <a:rPr lang="en-US" sz="1800" b="0" dirty="0">
                <a:solidFill>
                  <a:schemeClr val="tx1"/>
                </a:solidFill>
              </a:rPr>
              <a:t>Accessibility accommodations, website URLs, and whether new patients are being accepted are required for entities, and  group practices.</a:t>
            </a:r>
          </a:p>
          <a:p>
            <a:endParaRPr lang="en-US" dirty="0"/>
          </a:p>
        </p:txBody>
      </p:sp>
      <p:sp>
        <p:nvSpPr>
          <p:cNvPr id="5" name="object 5">
            <a:extLst>
              <a:ext uri="{C183D7F6-B498-43B3-948B-1728B52AA6E4}">
                <adec:decorative xmlns:adec="http://schemas.microsoft.com/office/drawing/2017/decorative" val="1"/>
              </a:ext>
            </a:extLst>
          </p:cNvPr>
          <p:cNvSpPr txBox="1">
            <a:spLocks noGrp="1"/>
          </p:cNvSpPr>
          <p:nvPr>
            <p:ph type="sldNum" sz="quarter" idx="12"/>
          </p:nvPr>
        </p:nvSpPr>
        <p:spPr>
          <a:xfrm>
            <a:off x="8737600" y="6441771"/>
            <a:ext cx="2844800" cy="194284"/>
          </a:xfrm>
        </p:spPr>
        <p:txBody>
          <a:bodyPr vert="horz" wrap="square" lIns="0" tIns="9525" rIns="0" bIns="0" rtlCol="0">
            <a:spAutoFit/>
          </a:bodyPr>
          <a:lstStyle/>
          <a:p>
            <a:pPr lvl="0"/>
            <a:fld id="{81D60167-4931-47E6-BA6A-407CBD079E47}" type="slidenum">
              <a:rPr lang="en-US" b="0" noProof="0" dirty="0"/>
              <a:pPr lvl="0"/>
              <a:t>63</a:t>
            </a:fld>
            <a:endParaRPr lang="en-US" b="0" noProof="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D715AC-1095-ABAF-16FF-EEA4CB653479}"/>
              </a:ext>
            </a:extLst>
          </p:cNvPr>
          <p:cNvSpPr>
            <a:spLocks noGrp="1"/>
          </p:cNvSpPr>
          <p:nvPr>
            <p:ph type="title"/>
          </p:nvPr>
        </p:nvSpPr>
        <p:spPr>
          <a:xfrm>
            <a:off x="228600" y="304800"/>
            <a:ext cx="9150626" cy="838200"/>
          </a:xfrm>
        </p:spPr>
        <p:txBody>
          <a:bodyPr/>
          <a:lstStyle/>
          <a:p>
            <a:r>
              <a:rPr lang="en-US" dirty="0">
                <a:latin typeface="Arial" panose="020B0604020202020204" pitchFamily="34" charset="0"/>
                <a:cs typeface="Arial" panose="020B0604020202020204" pitchFamily="34" charset="0"/>
              </a:rPr>
              <a:t>Provider Directory for Entities (continued)</a:t>
            </a:r>
          </a:p>
        </p:txBody>
      </p:sp>
      <p:pic>
        <p:nvPicPr>
          <p:cNvPr id="3" name="object 3" descr="Provider directory contact person for entities."/>
          <p:cNvPicPr/>
          <p:nvPr/>
        </p:nvPicPr>
        <p:blipFill>
          <a:blip r:embed="rId2" cstate="print"/>
          <a:stretch>
            <a:fillRect/>
          </a:stretch>
        </p:blipFill>
        <p:spPr>
          <a:xfrm>
            <a:off x="1141318" y="1714221"/>
            <a:ext cx="6409451" cy="4642130"/>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E5C24018-846C-F8ED-530A-F84F6E2294EC}"/>
              </a:ext>
            </a:extLst>
          </p:cNvPr>
          <p:cNvSpPr txBox="1"/>
          <p:nvPr/>
        </p:nvSpPr>
        <p:spPr>
          <a:xfrm>
            <a:off x="8211253" y="1946599"/>
            <a:ext cx="3360202"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b="0" dirty="0">
                <a:solidFill>
                  <a:schemeClr val="tx1"/>
                </a:solidFill>
                <a:latin typeface="Arial"/>
                <a:ea typeface="MS PGothic"/>
                <a:cs typeface="Arial"/>
              </a:rPr>
              <a:t>This should be the person to contact if there are questions about information provided in the request.</a:t>
            </a:r>
            <a:endParaRPr lang="en-US" sz="1800" b="0" dirty="0">
              <a:solidFill>
                <a:schemeClr val="tx1"/>
              </a:solidFill>
            </a:endParaRPr>
          </a:p>
        </p:txBody>
      </p:sp>
      <p:sp>
        <p:nvSpPr>
          <p:cNvPr id="5" name="object 5">
            <a:extLst>
              <a:ext uri="{C183D7F6-B498-43B3-948B-1728B52AA6E4}">
                <adec:decorative xmlns:adec="http://schemas.microsoft.com/office/drawing/2017/decorative" val="1"/>
              </a:ext>
            </a:extLst>
          </p:cNvPr>
          <p:cNvSpPr txBox="1">
            <a:spLocks noGrp="1"/>
          </p:cNvSpPr>
          <p:nvPr>
            <p:ph type="sldNum" sz="quarter" idx="12"/>
          </p:nvPr>
        </p:nvSpPr>
        <p:spPr>
          <a:xfrm>
            <a:off x="8737600" y="6441771"/>
            <a:ext cx="2844800" cy="194284"/>
          </a:xfrm>
        </p:spPr>
        <p:txBody>
          <a:bodyPr vert="horz" wrap="square" lIns="0" tIns="9525" rIns="0" bIns="0" rtlCol="0">
            <a:spAutoFit/>
          </a:bodyPr>
          <a:lstStyle/>
          <a:p>
            <a:pPr lvl="0"/>
            <a:fld id="{81D60167-4931-47E6-BA6A-407CBD079E47}" type="slidenum">
              <a:rPr lang="en-US" b="0" noProof="0" dirty="0"/>
              <a:pPr lvl="0"/>
              <a:t>64</a:t>
            </a:fld>
            <a:endParaRPr lang="en-US" b="0" noProof="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315B6-5A78-094D-765B-E1323AB14719}"/>
              </a:ext>
            </a:extLst>
          </p:cNvPr>
          <p:cNvSpPr>
            <a:spLocks noGrp="1"/>
          </p:cNvSpPr>
          <p:nvPr>
            <p:ph type="title"/>
          </p:nvPr>
        </p:nvSpPr>
        <p:spPr>
          <a:xfrm>
            <a:off x="228600" y="283464"/>
            <a:ext cx="8737600" cy="838200"/>
          </a:xfrm>
        </p:spPr>
        <p:txBody>
          <a:bodyPr/>
          <a:lstStyle/>
          <a:p>
            <a:r>
              <a:rPr lang="en-US" dirty="0">
                <a:latin typeface="Arial" panose="020B0604020202020204" pitchFamily="34" charset="0"/>
                <a:cs typeface="Arial" panose="020B0604020202020204" pitchFamily="34" charset="0"/>
              </a:rPr>
              <a:t>E-FRDF For Individuals</a:t>
            </a:r>
          </a:p>
        </p:txBody>
      </p:sp>
      <p:sp>
        <p:nvSpPr>
          <p:cNvPr id="10" name="Content Placeholder 9">
            <a:extLst>
              <a:ext uri="{FF2B5EF4-FFF2-40B4-BE49-F238E27FC236}">
                <a16:creationId xmlns:a16="http://schemas.microsoft.com/office/drawing/2014/main" id="{FF5CC5DD-9BFD-12F2-2E53-317373C20A55}"/>
              </a:ext>
            </a:extLst>
          </p:cNvPr>
          <p:cNvSpPr>
            <a:spLocks noGrp="1"/>
          </p:cNvSpPr>
          <p:nvPr>
            <p:ph idx="1"/>
          </p:nvPr>
        </p:nvSpPr>
        <p:spPr>
          <a:xfrm>
            <a:off x="609600" y="1486694"/>
            <a:ext cx="10375900" cy="4525963"/>
          </a:xfrm>
        </p:spPr>
        <p:txBody>
          <a:bodyPr/>
          <a:lstStyle/>
          <a:p>
            <a:pPr>
              <a:spcAft>
                <a:spcPts val="600"/>
              </a:spcAft>
              <a:buFont typeface="Arial" panose="020B0604020202020204" pitchFamily="34" charset="0"/>
              <a:buChar char="•"/>
            </a:pPr>
            <a:r>
              <a:rPr lang="en-US" sz="2000" dirty="0">
                <a:latin typeface="Arial"/>
                <a:cs typeface="Arial"/>
              </a:rPr>
              <a:t>The process for Individuals completing the E-FRDF has not changed. </a:t>
            </a:r>
          </a:p>
          <a:p>
            <a:pPr>
              <a:spcAft>
                <a:spcPts val="600"/>
              </a:spcAft>
              <a:buFont typeface="Arial" panose="020B0604020202020204" pitchFamily="34" charset="0"/>
              <a:buChar char="•"/>
            </a:pPr>
            <a:r>
              <a:rPr lang="en-US" sz="2000" dirty="0">
                <a:latin typeface="Arial"/>
                <a:cs typeface="Arial"/>
              </a:rPr>
              <a:t>The form is prepopulated from Medicaid Management Information System (MMIS).</a:t>
            </a:r>
          </a:p>
          <a:p>
            <a:pPr>
              <a:spcAft>
                <a:spcPts val="600"/>
              </a:spcAft>
              <a:buFont typeface="Arial" panose="020B0604020202020204" pitchFamily="34" charset="0"/>
              <a:buChar char="•"/>
            </a:pPr>
            <a:r>
              <a:rPr lang="en-US" sz="2000" dirty="0">
                <a:latin typeface="Arial"/>
                <a:cs typeface="Arial"/>
              </a:rPr>
              <a:t>If any information is inaccurate or missing the form must be updated.</a:t>
            </a:r>
          </a:p>
          <a:p>
            <a:pPr>
              <a:spcAft>
                <a:spcPts val="600"/>
              </a:spcAft>
              <a:buFont typeface="Arial" panose="020B0604020202020204" pitchFamily="34" charset="0"/>
              <a:buChar char="•"/>
            </a:pPr>
            <a:r>
              <a:rPr lang="en-US" sz="2000" spc="1" dirty="0">
                <a:latin typeface="Arial"/>
                <a:ea typeface="Calibri (MS) Italics"/>
                <a:cs typeface="Arial"/>
                <a:sym typeface="Calibri (MS) Italics"/>
              </a:rPr>
              <a:t>Note: there are certain fields (like Social Security Number (SSN)) that cannot be edited.</a:t>
            </a:r>
            <a:endParaRPr lang="en-US" sz="2000" spc="1" dirty="0">
              <a:latin typeface="Arial"/>
              <a:ea typeface="Calibri (MS) Italics"/>
              <a:cs typeface="Arial"/>
            </a:endParaRPr>
          </a:p>
          <a:p>
            <a:pPr>
              <a:spcAft>
                <a:spcPts val="600"/>
              </a:spcAft>
              <a:buFont typeface="Arial" panose="020B0604020202020204" pitchFamily="34" charset="0"/>
              <a:buChar char="•"/>
            </a:pPr>
            <a:r>
              <a:rPr lang="en-US" sz="2000" spc="1" dirty="0">
                <a:latin typeface="Arial"/>
                <a:ea typeface="Calibri (MS) Italics"/>
                <a:cs typeface="Arial"/>
                <a:sym typeface="Calibri (MS) Italics"/>
              </a:rPr>
              <a:t>Review the pre-populated data in ALL fields to ensure that it is still accurate. </a:t>
            </a:r>
            <a:endParaRPr lang="en-US" sz="2000" spc="1" dirty="0">
              <a:latin typeface="Arial"/>
              <a:ea typeface="Calibri (MS) Italics"/>
              <a:cs typeface="Arial"/>
            </a:endParaRPr>
          </a:p>
          <a:p>
            <a:pPr>
              <a:spcAft>
                <a:spcPts val="600"/>
              </a:spcAft>
              <a:buFont typeface="Arial" panose="020B0604020202020204" pitchFamily="34" charset="0"/>
              <a:buChar char="•"/>
            </a:pPr>
            <a:r>
              <a:rPr lang="en-US" sz="2000" spc="1" dirty="0">
                <a:latin typeface="Arial"/>
                <a:ea typeface="Calibri (MS) Italics"/>
                <a:cs typeface="Arial"/>
                <a:sym typeface="Calibri (MS) Italics"/>
              </a:rPr>
              <a:t>The provider signs via a mouse-drawn signature or upload an image of a signature (.jpg image files ONLY).</a:t>
            </a:r>
            <a:endParaRPr lang="en-US" sz="2000" spc="1" dirty="0">
              <a:latin typeface="Arial"/>
              <a:ea typeface="Calibri (MS) Italics"/>
              <a:cs typeface="Arial"/>
            </a:endParaRPr>
          </a:p>
          <a:p>
            <a:pPr>
              <a:spcAft>
                <a:spcPts val="600"/>
              </a:spcAft>
              <a:buFont typeface="Arial" panose="020B0604020202020204" pitchFamily="34" charset="0"/>
              <a:buChar char="•"/>
            </a:pPr>
            <a:r>
              <a:rPr lang="en-US" sz="2000" spc="1" dirty="0">
                <a:latin typeface="Arial"/>
                <a:ea typeface="Calibri (MS) Italics"/>
                <a:cs typeface="Arial"/>
                <a:sym typeface="Calibri (MS) Italics"/>
              </a:rPr>
              <a:t>The provider may then submit the form to MassHealth for review or save the form to re-access and complete later.</a:t>
            </a:r>
            <a:endParaRPr lang="en-US" sz="2000" spc="1" dirty="0">
              <a:latin typeface="Arial"/>
              <a:ea typeface="Calibri (MS) Italics"/>
              <a:cs typeface="Arial"/>
            </a:endParaRPr>
          </a:p>
          <a:p>
            <a:pPr>
              <a:buFont typeface="Arial" panose="020B0604020202020204" pitchFamily="34" charset="0"/>
              <a:buChar char="•"/>
            </a:pPr>
            <a:endParaRPr lang="en-US" sz="2000" spc="1" dirty="0">
              <a:solidFill>
                <a:srgbClr val="000066"/>
              </a:solidFill>
              <a:latin typeface="Arial"/>
              <a:ea typeface="Calibri (MS) Italics"/>
              <a:cs typeface="Arial"/>
            </a:endParaRPr>
          </a:p>
          <a:p>
            <a:pPr>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1B5C9514-1091-5482-0DA2-538A405FAD08}"/>
              </a:ext>
              <a:ext uri="{C183D7F6-B498-43B3-948B-1728B52AA6E4}">
                <adec:decorative xmlns:adec="http://schemas.microsoft.com/office/drawing/2017/decorative" val="1"/>
              </a:ext>
            </a:extLst>
          </p:cNvPr>
          <p:cNvSpPr>
            <a:spLocks noGrp="1"/>
          </p:cNvSpPr>
          <p:nvPr>
            <p:ph type="sldNum" sz="quarter" idx="12"/>
          </p:nvPr>
        </p:nvSpPr>
        <p:spPr/>
        <p:txBody>
          <a:bodyPr/>
          <a:lstStyle/>
          <a:p>
            <a:pPr>
              <a:defRPr/>
            </a:pPr>
            <a:fld id="{D7C3FE04-E715-46F6-B07D-5A234E157AC3}" type="slidenum">
              <a:rPr lang="en-US" altLang="en-US" b="0" smtClean="0"/>
              <a:pPr>
                <a:defRPr/>
              </a:pPr>
              <a:t>65</a:t>
            </a:fld>
            <a:endParaRPr lang="en-US" altLang="en-US" b="0" dirty="0"/>
          </a:p>
        </p:txBody>
      </p:sp>
    </p:spTree>
    <p:extLst>
      <p:ext uri="{BB962C8B-B14F-4D97-AF65-F5344CB8AC3E}">
        <p14:creationId xmlns:p14="http://schemas.microsoft.com/office/powerpoint/2010/main" val="109779465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FA3EE-2808-A06E-0927-4ADC54535164}"/>
              </a:ext>
            </a:extLst>
          </p:cNvPr>
          <p:cNvSpPr>
            <a:spLocks noGrp="1"/>
          </p:cNvSpPr>
          <p:nvPr>
            <p:ph type="title"/>
          </p:nvPr>
        </p:nvSpPr>
        <p:spPr>
          <a:xfrm>
            <a:off x="228600" y="304800"/>
            <a:ext cx="8737600" cy="838200"/>
          </a:xfrm>
        </p:spPr>
        <p:txBody>
          <a:bodyPr/>
          <a:lstStyle/>
          <a:p>
            <a:r>
              <a:rPr lang="en-US" dirty="0">
                <a:latin typeface="Arial" panose="020B0604020202020204" pitchFamily="34" charset="0"/>
                <a:cs typeface="Arial" panose="020B0604020202020204" pitchFamily="34" charset="0"/>
              </a:rPr>
              <a:t>Entities FRDF</a:t>
            </a:r>
          </a:p>
        </p:txBody>
      </p:sp>
      <p:sp>
        <p:nvSpPr>
          <p:cNvPr id="3" name="Content Placeholder 2">
            <a:extLst>
              <a:ext uri="{FF2B5EF4-FFF2-40B4-BE49-F238E27FC236}">
                <a16:creationId xmlns:a16="http://schemas.microsoft.com/office/drawing/2014/main" id="{4488F972-40F3-7D1F-8E0A-36B5F9F80FE9}"/>
              </a:ext>
            </a:extLst>
          </p:cNvPr>
          <p:cNvSpPr>
            <a:spLocks noGrp="1"/>
          </p:cNvSpPr>
          <p:nvPr>
            <p:ph idx="1"/>
          </p:nvPr>
        </p:nvSpPr>
        <p:spPr/>
        <p:txBody>
          <a:bodyPr/>
          <a:lstStyle/>
          <a:p>
            <a:pPr marL="0" indent="0">
              <a:buNone/>
            </a:pPr>
            <a:r>
              <a:rPr lang="en-US" sz="2000" dirty="0">
                <a:latin typeface="Arial" panose="020B0604020202020204" pitchFamily="34" charset="0"/>
                <a:cs typeface="Arial" panose="020B0604020202020204" pitchFamily="34" charset="0"/>
              </a:rPr>
              <a:t>The E-FRDF is not available for entities.</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Entities must download the </a:t>
            </a:r>
            <a:r>
              <a:rPr lang="en-US" sz="2000" dirty="0">
                <a:latin typeface="Arial" panose="020B0604020202020204" pitchFamily="34" charset="0"/>
                <a:cs typeface="Arial" panose="020B0604020202020204" pitchFamily="34" charset="0"/>
                <a:hlinkClick r:id="rId2"/>
              </a:rPr>
              <a:t>Federally Required Disclosure Form for Entities </a:t>
            </a:r>
            <a:r>
              <a:rPr lang="en-US" sz="2000" dirty="0">
                <a:latin typeface="Arial" panose="020B0604020202020204" pitchFamily="34" charset="0"/>
                <a:cs typeface="Arial" panose="020B0604020202020204" pitchFamily="34" charset="0"/>
              </a:rPr>
              <a:t>available on Mass.gov (link will be in the revalidation email)</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Complete the form</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Upload the completed form using the revalidation link provided in the revalidation email</a:t>
            </a:r>
          </a:p>
        </p:txBody>
      </p:sp>
      <p:sp>
        <p:nvSpPr>
          <p:cNvPr id="4" name="Slide Number Placeholder 3">
            <a:extLst>
              <a:ext uri="{FF2B5EF4-FFF2-40B4-BE49-F238E27FC236}">
                <a16:creationId xmlns:a16="http://schemas.microsoft.com/office/drawing/2014/main" id="{902BE986-7A5B-CA8A-925F-666F4F680C2A}"/>
              </a:ext>
              <a:ext uri="{C183D7F6-B498-43B3-948B-1728B52AA6E4}">
                <adec:decorative xmlns:adec="http://schemas.microsoft.com/office/drawing/2017/decorative" val="1"/>
              </a:ext>
            </a:extLst>
          </p:cNvPr>
          <p:cNvSpPr>
            <a:spLocks noGrp="1"/>
          </p:cNvSpPr>
          <p:nvPr>
            <p:ph type="sldNum" sz="quarter" idx="12"/>
          </p:nvPr>
        </p:nvSpPr>
        <p:spPr/>
        <p:txBody>
          <a:bodyPr/>
          <a:lstStyle/>
          <a:p>
            <a:pPr>
              <a:defRPr/>
            </a:pPr>
            <a:fld id="{D7C3FE04-E715-46F6-B07D-5A234E157AC3}" type="slidenum">
              <a:rPr lang="en-US" altLang="en-US" b="0" smtClean="0"/>
              <a:pPr>
                <a:defRPr/>
              </a:pPr>
              <a:t>66</a:t>
            </a:fld>
            <a:endParaRPr lang="en-US" altLang="en-US" b="0" dirty="0"/>
          </a:p>
        </p:txBody>
      </p:sp>
    </p:spTree>
    <p:extLst>
      <p:ext uri="{BB962C8B-B14F-4D97-AF65-F5344CB8AC3E}">
        <p14:creationId xmlns:p14="http://schemas.microsoft.com/office/powerpoint/2010/main" val="159617017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92100-8CF1-4EA9-4ADA-F75EBE42D3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A7BAEA-8461-705F-C440-9C87DDDAE422}"/>
              </a:ext>
            </a:extLst>
          </p:cNvPr>
          <p:cNvSpPr>
            <a:spLocks noGrp="1"/>
          </p:cNvSpPr>
          <p:nvPr>
            <p:ph type="title"/>
          </p:nvPr>
        </p:nvSpPr>
        <p:spPr>
          <a:xfrm>
            <a:off x="228600" y="283464"/>
            <a:ext cx="9375960" cy="838200"/>
          </a:xfrm>
        </p:spPr>
        <p:txBody>
          <a:bodyPr/>
          <a:lstStyle/>
          <a:p>
            <a:r>
              <a:rPr lang="en-US" sz="3600" dirty="0">
                <a:latin typeface="Arial" panose="020B0604020202020204" pitchFamily="34" charset="0"/>
                <a:cs typeface="Arial" panose="020B0604020202020204" pitchFamily="34" charset="0"/>
              </a:rPr>
              <a:t>Provider Self-Service (PSS): Directory Requirements</a:t>
            </a:r>
          </a:p>
        </p:txBody>
      </p:sp>
      <p:sp>
        <p:nvSpPr>
          <p:cNvPr id="3" name="Content Placeholder 2">
            <a:extLst>
              <a:ext uri="{FF2B5EF4-FFF2-40B4-BE49-F238E27FC236}">
                <a16:creationId xmlns:a16="http://schemas.microsoft.com/office/drawing/2014/main" id="{4B989C70-4B0A-B400-0F9A-A04CDC200117}"/>
              </a:ext>
            </a:extLst>
          </p:cNvPr>
          <p:cNvSpPr>
            <a:spLocks noGrp="1"/>
          </p:cNvSpPr>
          <p:nvPr>
            <p:ph idx="1"/>
          </p:nvPr>
        </p:nvSpPr>
        <p:spPr>
          <a:xfrm>
            <a:off x="361950" y="1352506"/>
            <a:ext cx="7594600" cy="5302296"/>
          </a:xfrm>
        </p:spPr>
        <p:txBody>
          <a:bodyPr/>
          <a:lstStyle/>
          <a:p>
            <a:pPr marL="0" indent="0">
              <a:spcBef>
                <a:spcPts val="0"/>
              </a:spcBef>
              <a:buNone/>
            </a:pPr>
            <a:r>
              <a:rPr lang="en-US" sz="1800" b="1" dirty="0">
                <a:latin typeface="Arial" panose="020B0604020202020204" pitchFamily="34" charset="0"/>
                <a:cs typeface="Arial" panose="020B0604020202020204" pitchFamily="34" charset="0"/>
              </a:rPr>
              <a:t>Providers are encouraged to update their provider directory information now to comply with CMS regulations and ensure their practice information is accurately reflected</a:t>
            </a:r>
            <a:r>
              <a:rPr lang="en-US" sz="1600" b="1" dirty="0">
                <a:latin typeface="Arial" panose="020B0604020202020204" pitchFamily="34" charset="0"/>
                <a:cs typeface="Arial" panose="020B0604020202020204" pitchFamily="34" charset="0"/>
              </a:rPr>
              <a:t>.</a:t>
            </a:r>
          </a:p>
          <a:p>
            <a:pPr marL="0" indent="0">
              <a:spcBef>
                <a:spcPts val="0"/>
              </a:spcBef>
              <a:buNone/>
            </a:pPr>
            <a:endParaRPr lang="en-US" sz="1600" dirty="0">
              <a:latin typeface="Arial" panose="020B0604020202020204" pitchFamily="34" charset="0"/>
              <a:cs typeface="Arial" panose="020B0604020202020204" pitchFamily="34" charset="0"/>
            </a:endParaRPr>
          </a:p>
          <a:p>
            <a:pPr>
              <a:spcBef>
                <a:spcPts val="0"/>
              </a:spcBef>
              <a:buFont typeface="Arial" panose="020B0604020202020204" pitchFamily="34" charset="0"/>
              <a:buChar char="•"/>
            </a:pPr>
            <a:r>
              <a:rPr lang="en-US" sz="1800" dirty="0">
                <a:latin typeface="Arial" panose="020B0604020202020204" pitchFamily="34" charset="0"/>
                <a:cs typeface="Arial" panose="020B0604020202020204" pitchFamily="34" charset="0"/>
              </a:rPr>
              <a:t>MassHealth providers must keep their profiles accurate and update Directory information when changes occur</a:t>
            </a:r>
          </a:p>
          <a:p>
            <a:pPr>
              <a:spcBef>
                <a:spcPts val="0"/>
              </a:spcBef>
              <a:buFont typeface="Arial" panose="020B0604020202020204" pitchFamily="34" charset="0"/>
              <a:buChar char="•"/>
            </a:pPr>
            <a:endParaRPr lang="en-US" sz="1800" dirty="0">
              <a:latin typeface="Arial" panose="020B0604020202020204" pitchFamily="34" charset="0"/>
              <a:cs typeface="Arial" panose="020B0604020202020204" pitchFamily="34" charset="0"/>
            </a:endParaRPr>
          </a:p>
          <a:p>
            <a:pPr>
              <a:spcBef>
                <a:spcPts val="0"/>
              </a:spcBef>
              <a:buFont typeface="Arial" panose="020B0604020202020204" pitchFamily="34" charset="0"/>
              <a:buChar char="•"/>
            </a:pPr>
            <a:r>
              <a:rPr lang="en-US" sz="1800" dirty="0">
                <a:latin typeface="Arial" panose="020B0604020202020204" pitchFamily="34" charset="0"/>
                <a:cs typeface="Arial" panose="020B0604020202020204" pitchFamily="34" charset="0"/>
              </a:rPr>
              <a:t>Existing providers without Directory information must submit an update request</a:t>
            </a:r>
          </a:p>
          <a:p>
            <a:pPr>
              <a:spcBef>
                <a:spcPts val="0"/>
              </a:spcBef>
              <a:buFont typeface="Arial" panose="020B0604020202020204" pitchFamily="34" charset="0"/>
              <a:buChar char="•"/>
            </a:pPr>
            <a:endParaRPr lang="en-US" sz="1800" dirty="0">
              <a:latin typeface="Arial" panose="020B0604020202020204" pitchFamily="34" charset="0"/>
              <a:cs typeface="Arial" panose="020B0604020202020204" pitchFamily="34" charset="0"/>
            </a:endParaRPr>
          </a:p>
          <a:p>
            <a:pPr>
              <a:spcBef>
                <a:spcPts val="0"/>
              </a:spcBef>
              <a:buFont typeface="Arial" panose="020B0604020202020204" pitchFamily="34" charset="0"/>
              <a:buChar char="•"/>
            </a:pPr>
            <a:r>
              <a:rPr lang="en-US" sz="1800" dirty="0">
                <a:latin typeface="Arial" panose="020B0604020202020204" pitchFamily="34" charset="0"/>
                <a:cs typeface="Arial" panose="020B0604020202020204" pitchFamily="34" charset="0"/>
              </a:rPr>
              <a:t>The following Directory elements are required by CMS from providers: </a:t>
            </a:r>
          </a:p>
          <a:p>
            <a:pPr>
              <a:spcBef>
                <a:spcPts val="0"/>
              </a:spcBef>
              <a:buFont typeface="Arial" panose="020B0604020202020204" pitchFamily="34" charset="0"/>
              <a:buChar char="•"/>
            </a:pPr>
            <a:endParaRPr lang="en-US" sz="1800" dirty="0">
              <a:latin typeface="Arial" panose="020B0604020202020204" pitchFamily="34" charset="0"/>
              <a:cs typeface="Arial" panose="020B0604020202020204" pitchFamily="34" charset="0"/>
            </a:endParaRPr>
          </a:p>
          <a:p>
            <a:pPr lvl="1">
              <a:buFont typeface="Arial" panose="020B0604020202020204" pitchFamily="34" charset="0"/>
              <a:buChar char="•"/>
            </a:pPr>
            <a:r>
              <a:rPr lang="en-US" sz="1800" dirty="0">
                <a:latin typeface="Arial" panose="020B0604020202020204" pitchFamily="34" charset="0"/>
                <a:cs typeface="Arial" panose="020B0604020202020204" pitchFamily="34" charset="0"/>
              </a:rPr>
              <a:t>Languages Spoken</a:t>
            </a:r>
          </a:p>
          <a:p>
            <a:pPr lvl="1">
              <a:buFont typeface="Arial" panose="020B0604020202020204" pitchFamily="34" charset="0"/>
              <a:buChar char="•"/>
            </a:pPr>
            <a:r>
              <a:rPr lang="en-US" sz="1800" dirty="0">
                <a:latin typeface="Arial" panose="020B0604020202020204" pitchFamily="34" charset="0"/>
                <a:cs typeface="Arial" panose="020B0604020202020204" pitchFamily="34" charset="0"/>
              </a:rPr>
              <a:t>Telehealth</a:t>
            </a:r>
          </a:p>
          <a:p>
            <a:pPr lvl="1">
              <a:buFont typeface="Arial" panose="020B0604020202020204" pitchFamily="34" charset="0"/>
              <a:buChar char="•"/>
            </a:pPr>
            <a:r>
              <a:rPr lang="en-US" sz="1800" dirty="0">
                <a:latin typeface="Arial" panose="020B0604020202020204" pitchFamily="34" charset="0"/>
                <a:cs typeface="Arial" panose="020B0604020202020204" pitchFamily="34" charset="0"/>
              </a:rPr>
              <a:t>Accepts New Patients</a:t>
            </a:r>
          </a:p>
          <a:p>
            <a:pPr lvl="1">
              <a:buFont typeface="Arial" panose="020B0604020202020204" pitchFamily="34" charset="0"/>
              <a:buChar char="•"/>
            </a:pPr>
            <a:r>
              <a:rPr lang="en-US" sz="1800" dirty="0">
                <a:latin typeface="Arial" panose="020B0604020202020204" pitchFamily="34" charset="0"/>
                <a:cs typeface="Arial" panose="020B0604020202020204" pitchFamily="34" charset="0"/>
              </a:rPr>
              <a:t>Accessibility Accommodations</a:t>
            </a:r>
          </a:p>
          <a:p>
            <a:pPr lvl="1">
              <a:buFont typeface="Arial" panose="020B0604020202020204" pitchFamily="34" charset="0"/>
              <a:buChar char="•"/>
            </a:pPr>
            <a:r>
              <a:rPr lang="en-US" sz="1800" dirty="0">
                <a:latin typeface="Arial" panose="020B0604020202020204" pitchFamily="34" charset="0"/>
                <a:cs typeface="Arial" panose="020B0604020202020204" pitchFamily="34" charset="0"/>
              </a:rPr>
              <a:t>Website</a:t>
            </a:r>
          </a:p>
        </p:txBody>
      </p:sp>
      <p:pic>
        <p:nvPicPr>
          <p:cNvPr id="8" name="Picture 7" descr="Provider Self-service options.">
            <a:extLst>
              <a:ext uri="{FF2B5EF4-FFF2-40B4-BE49-F238E27FC236}">
                <a16:creationId xmlns:a16="http://schemas.microsoft.com/office/drawing/2014/main" id="{4C5837A8-C817-7D38-F066-6CA43CE93843}"/>
              </a:ext>
            </a:extLst>
          </p:cNvPr>
          <p:cNvPicPr>
            <a:picLocks noChangeAspect="1"/>
          </p:cNvPicPr>
          <p:nvPr/>
        </p:nvPicPr>
        <p:blipFill>
          <a:blip r:embed="rId4"/>
          <a:stretch>
            <a:fillRect/>
          </a:stretch>
        </p:blipFill>
        <p:spPr>
          <a:xfrm>
            <a:off x="7956550" y="1598138"/>
            <a:ext cx="3873500" cy="4445876"/>
          </a:xfrm>
          <a:prstGeom prst="rect">
            <a:avLst/>
          </a:prstGeom>
        </p:spPr>
      </p:pic>
      <p:sp>
        <p:nvSpPr>
          <p:cNvPr id="4" name="TextBox 3">
            <a:extLst>
              <a:ext uri="{FF2B5EF4-FFF2-40B4-BE49-F238E27FC236}">
                <a16:creationId xmlns:a16="http://schemas.microsoft.com/office/drawing/2014/main" id="{13DD2DB7-41A3-9B3F-73F6-D826B1848967}"/>
              </a:ext>
            </a:extLst>
          </p:cNvPr>
          <p:cNvSpPr txBox="1"/>
          <p:nvPr/>
        </p:nvSpPr>
        <p:spPr>
          <a:xfrm>
            <a:off x="7406243" y="6044014"/>
            <a:ext cx="4785757" cy="400110"/>
          </a:xfrm>
          <a:prstGeom prst="rect">
            <a:avLst/>
          </a:prstGeom>
          <a:noFill/>
        </p:spPr>
        <p:txBody>
          <a:bodyPr wrap="square" rtlCol="0">
            <a:spAutoFit/>
          </a:bodyPr>
          <a:lstStyle/>
          <a:p>
            <a:pPr algn="ctr" defTabSz="457200" fontAlgn="auto">
              <a:spcBef>
                <a:spcPts val="0"/>
              </a:spcBef>
              <a:spcAft>
                <a:spcPts val="0"/>
              </a:spcAft>
              <a:defRPr/>
            </a:pPr>
            <a:r>
              <a:rPr lang="en-US" sz="2000" b="0" dirty="0">
                <a:solidFill>
                  <a:schemeClr val="tx1"/>
                </a:solidFill>
                <a:latin typeface="Arial" panose="020B0604020202020204" pitchFamily="34" charset="0"/>
                <a:ea typeface="+mn-ea"/>
                <a:cs typeface="Arial" panose="020B0604020202020204" pitchFamily="34" charset="0"/>
                <a:hlinkClick r:id="rId5"/>
              </a:rPr>
              <a:t>Provider Self-Service</a:t>
            </a:r>
            <a:endParaRPr lang="en-US" sz="2000" b="0" dirty="0">
              <a:solidFill>
                <a:schemeClr val="tx1"/>
              </a:solidFill>
              <a:latin typeface="Arial" panose="020B0604020202020204" pitchFamily="34" charset="0"/>
              <a:ea typeface="+mn-ea"/>
              <a:cs typeface="Arial" panose="020B0604020202020204" pitchFamily="34" charset="0"/>
            </a:endParaRPr>
          </a:p>
        </p:txBody>
      </p:sp>
      <p:sp>
        <p:nvSpPr>
          <p:cNvPr id="6" name="Slide Number Placeholder 5">
            <a:extLst>
              <a:ext uri="{FF2B5EF4-FFF2-40B4-BE49-F238E27FC236}">
                <a16:creationId xmlns:a16="http://schemas.microsoft.com/office/drawing/2014/main" id="{5DB04305-91C4-A86B-4403-65A2C922ED6F}"/>
              </a:ext>
              <a:ext uri="{C183D7F6-B498-43B3-948B-1728B52AA6E4}">
                <adec:decorative xmlns:adec="http://schemas.microsoft.com/office/drawing/2017/decorative" val="1"/>
              </a:ext>
            </a:extLst>
          </p:cNvPr>
          <p:cNvSpPr>
            <a:spLocks noGrp="1"/>
          </p:cNvSpPr>
          <p:nvPr>
            <p:ph type="sldNum" sz="quarter" idx="12"/>
          </p:nvPr>
        </p:nvSpPr>
        <p:spPr/>
        <p:txBody>
          <a:bodyPr/>
          <a:lstStyle/>
          <a:p>
            <a:pPr defTabSz="457200" fontAlgn="auto">
              <a:spcBef>
                <a:spcPts val="0"/>
              </a:spcBef>
              <a:spcAft>
                <a:spcPts val="0"/>
              </a:spcAft>
              <a:defRPr/>
            </a:pPr>
            <a:fld id="{D7C3FE04-E715-46F6-B07D-5A234E157AC3}" type="slidenum">
              <a:rPr lang="en-US" altLang="en-US" b="0">
                <a:latin typeface="Calibri"/>
                <a:ea typeface="+mn-ea"/>
                <a:cs typeface="+mn-cs"/>
              </a:rPr>
              <a:pPr defTabSz="457200" fontAlgn="auto">
                <a:spcBef>
                  <a:spcPts val="0"/>
                </a:spcBef>
                <a:spcAft>
                  <a:spcPts val="0"/>
                </a:spcAft>
                <a:defRPr/>
              </a:pPr>
              <a:t>67</a:t>
            </a:fld>
            <a:endParaRPr lang="en-US" altLang="en-US" b="0" dirty="0">
              <a:latin typeface="Calibri"/>
              <a:ea typeface="+mn-ea"/>
              <a:cs typeface="+mn-cs"/>
            </a:endParaRPr>
          </a:p>
        </p:txBody>
      </p:sp>
    </p:spTree>
    <p:custDataLst>
      <p:tags r:id="rId1"/>
    </p:custDataLst>
    <p:extLst>
      <p:ext uri="{BB962C8B-B14F-4D97-AF65-F5344CB8AC3E}">
        <p14:creationId xmlns:p14="http://schemas.microsoft.com/office/powerpoint/2010/main" val="191430018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0CEC0-7BA1-5271-722D-AFB4634E6AF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6064471-8873-70CE-275A-488754269468}"/>
              </a:ext>
            </a:extLst>
          </p:cNvPr>
          <p:cNvSpPr>
            <a:spLocks noGrp="1"/>
          </p:cNvSpPr>
          <p:nvPr>
            <p:ph type="title"/>
          </p:nvPr>
        </p:nvSpPr>
        <p:spPr>
          <a:xfrm>
            <a:off x="228600" y="393996"/>
            <a:ext cx="10972800" cy="697700"/>
          </a:xfrm>
        </p:spPr>
        <p:txBody>
          <a:bodyPr/>
          <a:lstStyle/>
          <a:p>
            <a:r>
              <a:rPr lang="en-US" b="1" dirty="0">
                <a:latin typeface="Arial" panose="020B0604020202020204" pitchFamily="34" charset="0"/>
                <a:cs typeface="Arial" panose="020B0604020202020204" pitchFamily="34" charset="0"/>
              </a:rPr>
              <a:t>Overview of Revalidation Enhancements </a:t>
            </a:r>
          </a:p>
        </p:txBody>
      </p:sp>
      <p:sp>
        <p:nvSpPr>
          <p:cNvPr id="3" name="Content Placeholder 2">
            <a:extLst>
              <a:ext uri="{FF2B5EF4-FFF2-40B4-BE49-F238E27FC236}">
                <a16:creationId xmlns:a16="http://schemas.microsoft.com/office/drawing/2014/main" id="{976F3B52-E46C-88D4-493D-C02EBEAD2922}"/>
              </a:ext>
              <a:ext uri="{C183D7F6-B498-43B3-948B-1728B52AA6E4}">
                <adec:decorative xmlns:adec="http://schemas.microsoft.com/office/drawing/2017/decorative" val="0"/>
              </a:ext>
            </a:extLst>
          </p:cNvPr>
          <p:cNvSpPr>
            <a:spLocks noGrp="1"/>
          </p:cNvSpPr>
          <p:nvPr>
            <p:ph sz="quarter" idx="15"/>
          </p:nvPr>
        </p:nvSpPr>
        <p:spPr>
          <a:xfrm>
            <a:off x="609599" y="1562100"/>
            <a:ext cx="10972799" cy="4665198"/>
          </a:xfrm>
        </p:spPr>
        <p:txBody>
          <a:bodyPr>
            <a:normAutofit/>
          </a:bodyPr>
          <a:lstStyle/>
          <a:p>
            <a:pPr marL="342900" indent="-342900">
              <a:buFont typeface="Arial" panose="020B0604020202020204" pitchFamily="34" charset="0"/>
              <a:buChar char="•"/>
            </a:pPr>
            <a:r>
              <a:rPr lang="en-US" b="1" dirty="0">
                <a:latin typeface="Arial" panose="020B0604020202020204" pitchFamily="34" charset="0"/>
                <a:cs typeface="Arial" panose="020B0604020202020204" pitchFamily="34" charset="0"/>
              </a:rPr>
              <a:t>Streamlined Revalidation for Non-Medicare Participating Individuals</a:t>
            </a:r>
            <a:r>
              <a:rPr lang="en-US" dirty="0">
                <a:latin typeface="Arial" panose="020B0604020202020204" pitchFamily="34" charset="0"/>
                <a:cs typeface="Arial" panose="020B0604020202020204" pitchFamily="34" charset="0"/>
              </a:rPr>
              <a:t>:</a:t>
            </a:r>
          </a:p>
          <a:p>
            <a:pPr marL="855663" lvl="1" indent="-342900">
              <a:buFont typeface="Arial" panose="020B0604020202020204" pitchFamily="34" charset="0"/>
              <a:buChar char="•"/>
            </a:pPr>
            <a:r>
              <a:rPr lang="en-US" dirty="0">
                <a:latin typeface="Arial" panose="020B0604020202020204" pitchFamily="34" charset="0"/>
                <a:cs typeface="Arial" panose="020B0604020202020204" pitchFamily="34" charset="0"/>
              </a:rPr>
              <a:t>No separate login required to review and attest to provider information</a:t>
            </a:r>
          </a:p>
          <a:p>
            <a:pPr marL="855663" lvl="1" indent="-342900">
              <a:buFont typeface="Arial" panose="020B0604020202020204" pitchFamily="34" charset="0"/>
              <a:buChar char="•"/>
            </a:pPr>
            <a:r>
              <a:rPr lang="en-US" dirty="0">
                <a:latin typeface="Arial" panose="020B0604020202020204" pitchFamily="34" charset="0"/>
                <a:cs typeface="Arial" panose="020B0604020202020204" pitchFamily="34" charset="0"/>
              </a:rPr>
              <a:t>Pre-populated data from the POSC will be presented directly within a simple webform, accessed through the existing revalidation links </a:t>
            </a:r>
          </a:p>
          <a:p>
            <a:pPr marL="855663" lvl="1" indent="-342900">
              <a:buFont typeface="Arial" panose="020B0604020202020204" pitchFamily="34" charset="0"/>
              <a:buChar char="•"/>
            </a:pPr>
            <a:r>
              <a:rPr lang="en-US" dirty="0">
                <a:latin typeface="Arial" panose="020B0604020202020204" pitchFamily="34" charset="0"/>
                <a:cs typeface="Arial" panose="020B0604020202020204" pitchFamily="34" charset="0"/>
              </a:rPr>
              <a:t>Fewer steps, fewer access issues, and reduced administrative burden for revalidation contacts</a:t>
            </a:r>
          </a:p>
          <a:p>
            <a:pPr marL="855663" lvl="1"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b="1" dirty="0">
                <a:latin typeface="Arial" panose="020B0604020202020204" pitchFamily="34" charset="0"/>
                <a:cs typeface="Arial" panose="020B0604020202020204" pitchFamily="34" charset="0"/>
              </a:rPr>
              <a:t>Provider Directory Data Collected During Revalidation</a:t>
            </a:r>
          </a:p>
          <a:p>
            <a:pPr marL="855663" lvl="1" indent="-342900">
              <a:buFont typeface="Arial" panose="020B0604020202020204" pitchFamily="34" charset="0"/>
              <a:buChar char="•"/>
            </a:pPr>
            <a:r>
              <a:rPr lang="en-US" dirty="0">
                <a:latin typeface="Arial" panose="020B0604020202020204" pitchFamily="34" charset="0"/>
                <a:cs typeface="Arial" panose="020B0604020202020204" pitchFamily="34" charset="0"/>
              </a:rPr>
              <a:t>Revalidation will now include collection of CMS-required Provider Directory Information (CAA 2023, Section 5123)</a:t>
            </a:r>
          </a:p>
          <a:p>
            <a:pPr marL="855663" lvl="1" indent="-342900">
              <a:buFont typeface="Arial" panose="020B0604020202020204" pitchFamily="34" charset="0"/>
              <a:buChar char="•"/>
            </a:pPr>
            <a:r>
              <a:rPr lang="en-US" dirty="0">
                <a:latin typeface="Arial" panose="020B0604020202020204" pitchFamily="34" charset="0"/>
                <a:cs typeface="Arial" panose="020B0604020202020204" pitchFamily="34" charset="0"/>
              </a:rPr>
              <a:t>Revalidation contacts will receive a Provider Directory webform to review existing directory details and submit updates, as needed, for their providers</a:t>
            </a:r>
          </a:p>
          <a:p>
            <a:pPr marL="855663" lvl="1" indent="-342900">
              <a:buFont typeface="Arial" panose="020B0604020202020204" pitchFamily="34" charset="0"/>
              <a:buChar char="•"/>
            </a:pPr>
            <a:r>
              <a:rPr lang="en-US" dirty="0">
                <a:latin typeface="Arial" panose="020B0604020202020204" pitchFamily="34" charset="0"/>
                <a:cs typeface="Arial" panose="020B0604020202020204" pitchFamily="34" charset="0"/>
              </a:rPr>
              <a:t>Supports CMS compliance will improving the accuracy and usefulness of the MassHealth Fee-for-Service (FFS) Directory for Members</a:t>
            </a:r>
          </a:p>
          <a:p>
            <a:endParaRPr lang="en-US" dirty="0"/>
          </a:p>
        </p:txBody>
      </p:sp>
      <p:sp>
        <p:nvSpPr>
          <p:cNvPr id="2" name="Slide Number Placeholder 5">
            <a:extLst>
              <a:ext uri="{FF2B5EF4-FFF2-40B4-BE49-F238E27FC236}">
                <a16:creationId xmlns:a16="http://schemas.microsoft.com/office/drawing/2014/main" id="{587C0C17-B8F2-955F-295C-1B42045C3AC1}"/>
              </a:ext>
              <a:ext uri="{C183D7F6-B498-43B3-948B-1728B52AA6E4}">
                <adec:decorative xmlns:adec="http://schemas.microsoft.com/office/drawing/2017/decorative" val="1"/>
              </a:ext>
            </a:extLst>
          </p:cNvPr>
          <p:cNvSpPr txBox="1">
            <a:spLocks/>
          </p:cNvSpPr>
          <p:nvPr/>
        </p:nvSpPr>
        <p:spPr>
          <a:xfrm>
            <a:off x="8737600" y="6356351"/>
            <a:ext cx="2844800" cy="365125"/>
          </a:xfrm>
          <a:prstGeom prst="rect">
            <a:avLst/>
          </a:prstGeom>
        </p:spPr>
        <p:txBody>
          <a:bodyPr/>
          <a:lstStyle>
            <a:defPPr>
              <a:defRPr lang="en-US"/>
            </a:defPPr>
            <a:lvl1pPr algn="l" rtl="0" fontAlgn="base">
              <a:spcBef>
                <a:spcPct val="0"/>
              </a:spcBef>
              <a:spcAft>
                <a:spcPct val="0"/>
              </a:spcAft>
              <a:defRPr sz="2400" b="1" kern="1200">
                <a:solidFill>
                  <a:schemeClr val="accent2"/>
                </a:solidFill>
                <a:latin typeface="Arial" charset="0"/>
                <a:ea typeface="MS PGothic" pitchFamily="34" charset="-128"/>
                <a:cs typeface="Arial" charset="0"/>
              </a:defRPr>
            </a:lvl1pPr>
            <a:lvl2pPr marL="457200" algn="l" rtl="0" fontAlgn="base">
              <a:spcBef>
                <a:spcPct val="0"/>
              </a:spcBef>
              <a:spcAft>
                <a:spcPct val="0"/>
              </a:spcAft>
              <a:defRPr sz="2400" b="1" kern="1200">
                <a:solidFill>
                  <a:schemeClr val="accent2"/>
                </a:solidFill>
                <a:latin typeface="Arial" charset="0"/>
                <a:ea typeface="MS PGothic" pitchFamily="34" charset="-128"/>
                <a:cs typeface="Arial" charset="0"/>
              </a:defRPr>
            </a:lvl2pPr>
            <a:lvl3pPr marL="914400" algn="l" rtl="0" fontAlgn="base">
              <a:spcBef>
                <a:spcPct val="0"/>
              </a:spcBef>
              <a:spcAft>
                <a:spcPct val="0"/>
              </a:spcAft>
              <a:defRPr sz="2400" b="1" kern="1200">
                <a:solidFill>
                  <a:schemeClr val="accent2"/>
                </a:solidFill>
                <a:latin typeface="Arial" charset="0"/>
                <a:ea typeface="MS PGothic" pitchFamily="34" charset="-128"/>
                <a:cs typeface="Arial" charset="0"/>
              </a:defRPr>
            </a:lvl3pPr>
            <a:lvl4pPr marL="1371600" algn="l" rtl="0" fontAlgn="base">
              <a:spcBef>
                <a:spcPct val="0"/>
              </a:spcBef>
              <a:spcAft>
                <a:spcPct val="0"/>
              </a:spcAft>
              <a:defRPr sz="2400" b="1" kern="1200">
                <a:solidFill>
                  <a:schemeClr val="accent2"/>
                </a:solidFill>
                <a:latin typeface="Arial" charset="0"/>
                <a:ea typeface="MS PGothic" pitchFamily="34" charset="-128"/>
                <a:cs typeface="Arial" charset="0"/>
              </a:defRPr>
            </a:lvl4pPr>
            <a:lvl5pPr marL="1828800" algn="l" rtl="0" fontAlgn="base">
              <a:spcBef>
                <a:spcPct val="0"/>
              </a:spcBef>
              <a:spcAft>
                <a:spcPct val="0"/>
              </a:spcAft>
              <a:defRPr sz="2400" b="1" kern="1200">
                <a:solidFill>
                  <a:schemeClr val="accent2"/>
                </a:solidFill>
                <a:latin typeface="Arial" charset="0"/>
                <a:ea typeface="MS PGothic" pitchFamily="34" charset="-128"/>
                <a:cs typeface="Arial" charset="0"/>
              </a:defRPr>
            </a:lvl5pPr>
            <a:lvl6pPr marL="2286000" algn="l" defTabSz="914400" rtl="0" eaLnBrk="1" latinLnBrk="0" hangingPunct="1">
              <a:defRPr sz="2400" b="1" kern="1200">
                <a:solidFill>
                  <a:schemeClr val="accent2"/>
                </a:solidFill>
                <a:latin typeface="Arial" charset="0"/>
                <a:ea typeface="MS PGothic" pitchFamily="34" charset="-128"/>
                <a:cs typeface="Arial" charset="0"/>
              </a:defRPr>
            </a:lvl6pPr>
            <a:lvl7pPr marL="2743200" algn="l" defTabSz="914400" rtl="0" eaLnBrk="1" latinLnBrk="0" hangingPunct="1">
              <a:defRPr sz="2400" b="1" kern="1200">
                <a:solidFill>
                  <a:schemeClr val="accent2"/>
                </a:solidFill>
                <a:latin typeface="Arial" charset="0"/>
                <a:ea typeface="MS PGothic" pitchFamily="34" charset="-128"/>
                <a:cs typeface="Arial" charset="0"/>
              </a:defRPr>
            </a:lvl7pPr>
            <a:lvl8pPr marL="3200400" algn="l" defTabSz="914400" rtl="0" eaLnBrk="1" latinLnBrk="0" hangingPunct="1">
              <a:defRPr sz="2400" b="1" kern="1200">
                <a:solidFill>
                  <a:schemeClr val="accent2"/>
                </a:solidFill>
                <a:latin typeface="Arial" charset="0"/>
                <a:ea typeface="MS PGothic" pitchFamily="34" charset="-128"/>
                <a:cs typeface="Arial" charset="0"/>
              </a:defRPr>
            </a:lvl8pPr>
            <a:lvl9pPr marL="3657600" algn="l" defTabSz="914400" rtl="0" eaLnBrk="1" latinLnBrk="0" hangingPunct="1">
              <a:defRPr sz="2400" b="1" kern="1200">
                <a:solidFill>
                  <a:schemeClr val="accent2"/>
                </a:solidFill>
                <a:latin typeface="Arial" charset="0"/>
                <a:ea typeface="MS PGothic" pitchFamily="34" charset="-128"/>
                <a:cs typeface="Arial" charset="0"/>
              </a:defRPr>
            </a:lvl9pPr>
          </a:lstStyle>
          <a:p>
            <a:pPr algn="r" defTabSz="457200" fontAlgn="auto">
              <a:spcBef>
                <a:spcPts val="0"/>
              </a:spcBef>
              <a:spcAft>
                <a:spcPts val="0"/>
              </a:spcAft>
              <a:defRPr/>
            </a:pPr>
            <a:fld id="{D7C3FE04-E715-46F6-B07D-5A234E157AC3}" type="slidenum">
              <a:rPr lang="en-US" altLang="en-US" sz="1200" b="0" smtClean="0">
                <a:solidFill>
                  <a:schemeClr val="bg1">
                    <a:lumMod val="75000"/>
                  </a:schemeClr>
                </a:solidFill>
                <a:latin typeface="Calibri"/>
                <a:ea typeface="+mn-ea"/>
                <a:cs typeface="+mn-cs"/>
              </a:rPr>
              <a:pPr algn="r" defTabSz="457200" fontAlgn="auto">
                <a:spcBef>
                  <a:spcPts val="0"/>
                </a:spcBef>
                <a:spcAft>
                  <a:spcPts val="0"/>
                </a:spcAft>
                <a:defRPr/>
              </a:pPr>
              <a:t>68</a:t>
            </a:fld>
            <a:endParaRPr lang="en-US" altLang="en-US" sz="1200" b="0" dirty="0">
              <a:solidFill>
                <a:schemeClr val="bg1">
                  <a:lumMod val="75000"/>
                </a:schemeClr>
              </a:solidFill>
              <a:latin typeface="Calibri"/>
              <a:ea typeface="+mn-ea"/>
              <a:cs typeface="+mn-cs"/>
            </a:endParaRPr>
          </a:p>
        </p:txBody>
      </p:sp>
    </p:spTree>
    <p:custDataLst>
      <p:custData r:id="rId1"/>
      <p:custData r:id="rId2"/>
    </p:custDataLst>
    <p:extLst>
      <p:ext uri="{BB962C8B-B14F-4D97-AF65-F5344CB8AC3E}">
        <p14:creationId xmlns:p14="http://schemas.microsoft.com/office/powerpoint/2010/main" val="35068908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154A1D1-E483-2A14-3F81-A41ED2C8E329}"/>
              </a:ext>
            </a:extLst>
          </p:cNvPr>
          <p:cNvSpPr>
            <a:spLocks noGrp="1"/>
          </p:cNvSpPr>
          <p:nvPr>
            <p:ph type="title"/>
          </p:nvPr>
        </p:nvSpPr>
        <p:spPr>
          <a:xfrm>
            <a:off x="2262352" y="2360514"/>
            <a:ext cx="7667296" cy="2431147"/>
          </a:xfrm>
        </p:spPr>
        <p:txBody>
          <a:bodyPr/>
          <a:lstStyle/>
          <a:p>
            <a:pPr marL="342900" algn="ctr">
              <a:spcBef>
                <a:spcPts val="0"/>
              </a:spcBef>
              <a:spcAft>
                <a:spcPts val="0"/>
              </a:spcAft>
            </a:pPr>
            <a:r>
              <a:rPr lang="en-US" b="1" dirty="0">
                <a:solidFill>
                  <a:srgbClr val="002060"/>
                </a:solidFill>
                <a:effectLst/>
                <a:ea typeface="Calibri" panose="020F0502020204030204" pitchFamily="34" charset="0"/>
              </a:rPr>
              <a:t>MassHealth Updates </a:t>
            </a:r>
            <a:br>
              <a:rPr lang="en-US" b="1" dirty="0">
                <a:solidFill>
                  <a:srgbClr val="002060"/>
                </a:solidFill>
                <a:effectLst/>
                <a:ea typeface="Calibri" panose="020F0502020204030204" pitchFamily="34" charset="0"/>
              </a:rPr>
            </a:br>
            <a:br>
              <a:rPr lang="en-US" b="1" dirty="0">
                <a:solidFill>
                  <a:srgbClr val="002060"/>
                </a:solidFill>
                <a:effectLst/>
                <a:ea typeface="Calibri" panose="020F0502020204030204" pitchFamily="34" charset="0"/>
              </a:rPr>
            </a:br>
            <a:r>
              <a:rPr lang="en-US" sz="2800" b="0" dirty="0">
                <a:ea typeface="Calibri" panose="020F0502020204030204" pitchFamily="34" charset="0"/>
              </a:rPr>
              <a:t>Presented by – Michelle Croy, Senior Provider Relations Specialist, MassHealth Business Support Services</a:t>
            </a:r>
          </a:p>
        </p:txBody>
      </p:sp>
      <p:sp>
        <p:nvSpPr>
          <p:cNvPr id="2" name="Slide Number Placeholder 1">
            <a:extLst>
              <a:ext uri="{FF2B5EF4-FFF2-40B4-BE49-F238E27FC236}">
                <a16:creationId xmlns:a16="http://schemas.microsoft.com/office/drawing/2014/main" id="{6F3CE63C-EB80-9E57-310D-08F9EE3FF830}"/>
              </a:ext>
              <a:ext uri="{C183D7F6-B498-43B3-948B-1728B52AA6E4}">
                <adec:decorative xmlns:adec="http://schemas.microsoft.com/office/drawing/2017/decorative" val="1"/>
              </a:ext>
            </a:extLst>
          </p:cNvPr>
          <p:cNvSpPr>
            <a:spLocks noGrp="1"/>
          </p:cNvSpPr>
          <p:nvPr>
            <p:ph type="sldNum" sz="quarter" idx="12"/>
          </p:nvPr>
        </p:nvSpPr>
        <p:spPr/>
        <p:txBody>
          <a:bodyPr/>
          <a:lstStyle/>
          <a:p>
            <a:pPr>
              <a:defRPr/>
            </a:pPr>
            <a:fld id="{B543FC28-71BB-4923-9EC4-7D01669BF51C}" type="slidenum">
              <a:rPr lang="en-US" b="0" smtClean="0"/>
              <a:pPr>
                <a:defRPr/>
              </a:pPr>
              <a:t>69</a:t>
            </a:fld>
            <a:endParaRPr lang="en-US" b="0" dirty="0"/>
          </a:p>
        </p:txBody>
      </p:sp>
    </p:spTree>
    <p:extLst>
      <p:ext uri="{BB962C8B-B14F-4D97-AF65-F5344CB8AC3E}">
        <p14:creationId xmlns:p14="http://schemas.microsoft.com/office/powerpoint/2010/main" val="204457839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E2F71-1102-4560-8366-02F16B1CB46C}"/>
              </a:ext>
            </a:extLst>
          </p:cNvPr>
          <p:cNvSpPr>
            <a:spLocks noGrp="1"/>
          </p:cNvSpPr>
          <p:nvPr>
            <p:ph type="title"/>
          </p:nvPr>
        </p:nvSpPr>
        <p:spPr>
          <a:xfrm>
            <a:off x="228600" y="283464"/>
            <a:ext cx="6553200" cy="715963"/>
          </a:xfrm>
        </p:spPr>
        <p:txBody>
          <a:bodyPr vert="horz" wrap="square" lIns="91440" tIns="45720" rIns="91440" bIns="45720" numCol="1" anchor="ctr" anchorCtr="0" compatLnSpc="1">
            <a:prstTxWarp prst="textNoShape">
              <a:avLst/>
            </a:prstTxWarp>
            <a:normAutofit/>
          </a:bodyPr>
          <a:lstStyle/>
          <a:p>
            <a:r>
              <a:rPr lang="en-US" dirty="0">
                <a:latin typeface="Arial" panose="020B0604020202020204" pitchFamily="34" charset="0"/>
                <a:cs typeface="Arial" panose="020B0604020202020204" pitchFamily="34" charset="0"/>
              </a:rPr>
              <a:t>Provider Education LMS </a:t>
            </a:r>
          </a:p>
        </p:txBody>
      </p:sp>
      <p:sp>
        <p:nvSpPr>
          <p:cNvPr id="3" name="TextBox 2">
            <a:extLst>
              <a:ext uri="{FF2B5EF4-FFF2-40B4-BE49-F238E27FC236}">
                <a16:creationId xmlns:a16="http://schemas.microsoft.com/office/drawing/2014/main" id="{1005C4ED-A4A1-4F7E-A560-C864AE600AA2}"/>
              </a:ext>
            </a:extLst>
          </p:cNvPr>
          <p:cNvSpPr txBox="1"/>
          <p:nvPr/>
        </p:nvSpPr>
        <p:spPr bwMode="auto">
          <a:xfrm>
            <a:off x="264694" y="1376034"/>
            <a:ext cx="7359476" cy="5481966"/>
          </a:xfrm>
          <a:prstGeom prst="rect">
            <a:avLst/>
          </a:prstGeom>
          <a:noFill/>
          <a:ln>
            <a:noFill/>
          </a:ln>
        </p:spPr>
        <p:txBody>
          <a:bodyPr vert="horz" wrap="square" lIns="91440" tIns="45720" rIns="91440" bIns="45720" numCol="1" rtlCol="0" anchor="t" anchorCtr="0" compatLnSpc="1">
            <a:prstTxWarp prst="textNoShape">
              <a:avLst/>
            </a:prstTxWarp>
            <a:normAutofit lnSpcReduction="10000"/>
          </a:bodyPr>
          <a:lstStyle/>
          <a:p>
            <a:pPr defTabSz="457189" eaLnBrk="0" hangingPunct="0">
              <a:spcBef>
                <a:spcPct val="20000"/>
              </a:spcBef>
              <a:buClr>
                <a:srgbClr val="4BACC6">
                  <a:lumMod val="75000"/>
                </a:srgbClr>
              </a:buClr>
              <a:defRPr/>
            </a:pPr>
            <a:r>
              <a:rPr lang="en-US" sz="1800" b="0" dirty="0">
                <a:solidFill>
                  <a:prstClr val="black"/>
                </a:solidFill>
                <a:latin typeface="Arial" panose="020B0604020202020204" pitchFamily="34" charset="0"/>
                <a:cs typeface="Arial" panose="020B0604020202020204" pitchFamily="34" charset="0"/>
              </a:rPr>
              <a:t>The MassHealth Provider Learning Management System(LMS) for Non-OLTSS (Office of Long-Term Services and Support) providers is a system providers can use 24/7 as an educational resource.</a:t>
            </a:r>
          </a:p>
          <a:p>
            <a:pPr defTabSz="457189" eaLnBrk="0" hangingPunct="0">
              <a:spcBef>
                <a:spcPts val="1800"/>
              </a:spcBef>
              <a:buClr>
                <a:srgbClr val="4BACC6">
                  <a:lumMod val="75000"/>
                </a:srgbClr>
              </a:buClr>
              <a:defRPr/>
            </a:pPr>
            <a:r>
              <a:rPr lang="en-US" sz="1800" b="0" dirty="0">
                <a:solidFill>
                  <a:prstClr val="black"/>
                </a:solidFill>
                <a:latin typeface="Arial" panose="020B0604020202020204" pitchFamily="34" charset="0"/>
                <a:cs typeface="Arial" panose="020B0604020202020204" pitchFamily="34" charset="0"/>
              </a:rPr>
              <a:t>The Provider LMS delivers: </a:t>
            </a:r>
          </a:p>
          <a:p>
            <a:pPr marL="285744" indent="-285744" defTabSz="457189" eaLnBrk="0" hangingPunct="0">
              <a:spcBef>
                <a:spcPts val="600"/>
              </a:spcBef>
              <a:buClr>
                <a:srgbClr val="4BACC6">
                  <a:lumMod val="75000"/>
                </a:srgbClr>
              </a:buClr>
              <a:buFont typeface="Arial" charset="0"/>
              <a:buChar char="•"/>
              <a:defRPr/>
            </a:pPr>
            <a:r>
              <a:rPr lang="en-US" sz="1800" b="0" dirty="0">
                <a:solidFill>
                  <a:prstClr val="black"/>
                </a:solidFill>
                <a:latin typeface="Arial" panose="020B0604020202020204" pitchFamily="34" charset="0"/>
                <a:cs typeface="Arial" panose="020B0604020202020204" pitchFamily="34" charset="0"/>
              </a:rPr>
              <a:t>Previous live training presentations</a:t>
            </a:r>
          </a:p>
          <a:p>
            <a:pPr marL="285744" indent="-285744" defTabSz="457189" eaLnBrk="0" hangingPunct="0">
              <a:spcBef>
                <a:spcPts val="600"/>
              </a:spcBef>
              <a:buClr>
                <a:srgbClr val="4BACC6">
                  <a:lumMod val="75000"/>
                </a:srgbClr>
              </a:buClr>
              <a:buFont typeface="Arial" charset="0"/>
              <a:buChar char="•"/>
              <a:defRPr/>
            </a:pPr>
            <a:r>
              <a:rPr lang="en-US" sz="1800" b="0" dirty="0">
                <a:solidFill>
                  <a:prstClr val="black"/>
                </a:solidFill>
                <a:latin typeface="Arial" panose="020B0604020202020204" pitchFamily="34" charset="0"/>
                <a:cs typeface="Arial" panose="020B0604020202020204" pitchFamily="34" charset="0"/>
              </a:rPr>
              <a:t>New on demand training courses </a:t>
            </a:r>
          </a:p>
          <a:p>
            <a:pPr marL="285744" indent="-285744" defTabSz="457189" eaLnBrk="0" hangingPunct="0">
              <a:spcBef>
                <a:spcPts val="600"/>
              </a:spcBef>
              <a:buClr>
                <a:srgbClr val="4BACC6">
                  <a:lumMod val="75000"/>
                </a:srgbClr>
              </a:buClr>
              <a:buFont typeface="Arial" charset="0"/>
              <a:buChar char="•"/>
              <a:defRPr/>
            </a:pPr>
            <a:r>
              <a:rPr lang="en-US" sz="1800" b="0" dirty="0">
                <a:solidFill>
                  <a:prstClr val="black"/>
                </a:solidFill>
                <a:latin typeface="Arial" panose="020B0604020202020204" pitchFamily="34" charset="0"/>
                <a:cs typeface="Arial" panose="020B0604020202020204" pitchFamily="34" charset="0"/>
              </a:rPr>
              <a:t>Resources </a:t>
            </a:r>
          </a:p>
          <a:p>
            <a:pPr marL="285744" indent="-285744" defTabSz="457189" eaLnBrk="0" hangingPunct="0">
              <a:spcBef>
                <a:spcPts val="600"/>
              </a:spcBef>
              <a:buClr>
                <a:srgbClr val="4BACC6">
                  <a:lumMod val="75000"/>
                </a:srgbClr>
              </a:buClr>
              <a:buFont typeface="Arial" charset="0"/>
              <a:buChar char="•"/>
              <a:defRPr/>
            </a:pPr>
            <a:r>
              <a:rPr lang="en-US" sz="1800" b="0" dirty="0">
                <a:solidFill>
                  <a:prstClr val="black"/>
                </a:solidFill>
                <a:latin typeface="Arial" panose="020B0604020202020204" pitchFamily="34" charset="0"/>
                <a:cs typeface="Arial" panose="020B0604020202020204" pitchFamily="34" charset="0"/>
              </a:rPr>
              <a:t>Course surveys</a:t>
            </a:r>
          </a:p>
          <a:p>
            <a:pPr defTabSz="457189" eaLnBrk="0" hangingPunct="0">
              <a:spcBef>
                <a:spcPts val="1800"/>
              </a:spcBef>
              <a:buClr>
                <a:srgbClr val="4BACC6">
                  <a:lumMod val="75000"/>
                </a:srgbClr>
              </a:buClr>
              <a:defRPr/>
            </a:pPr>
            <a:r>
              <a:rPr lang="en-US" sz="1800" b="0" dirty="0">
                <a:solidFill>
                  <a:prstClr val="black"/>
                </a:solidFill>
                <a:latin typeface="Arial" panose="020B0604020202020204" pitchFamily="34" charset="0"/>
                <a:cs typeface="Arial" panose="020B0604020202020204" pitchFamily="34" charset="0"/>
              </a:rPr>
              <a:t>If you are currently a registered user but have forgotten your user-name or password, you can retrieve it from the sign-in screen.</a:t>
            </a:r>
          </a:p>
          <a:p>
            <a:pPr defTabSz="457189" eaLnBrk="0" hangingPunct="0">
              <a:spcBef>
                <a:spcPts val="1800"/>
              </a:spcBef>
              <a:buClr>
                <a:srgbClr val="4BACC6">
                  <a:lumMod val="75000"/>
                </a:srgbClr>
              </a:buClr>
              <a:defRPr/>
            </a:pPr>
            <a:r>
              <a:rPr lang="en-US" sz="1800" b="0" dirty="0">
                <a:solidFill>
                  <a:prstClr val="black"/>
                </a:solidFill>
                <a:latin typeface="Arial" panose="020B0604020202020204" pitchFamily="34" charset="0"/>
                <a:cs typeface="Arial" panose="020B0604020202020204" pitchFamily="34" charset="0"/>
              </a:rPr>
              <a:t>New Users can create a profile and begin using the system immediately.</a:t>
            </a:r>
          </a:p>
          <a:p>
            <a:pPr defTabSz="457189" eaLnBrk="0" hangingPunct="0">
              <a:spcBef>
                <a:spcPts val="1800"/>
              </a:spcBef>
              <a:buClr>
                <a:srgbClr val="4BACC6">
                  <a:lumMod val="75000"/>
                </a:srgbClr>
              </a:buClr>
              <a:defRPr/>
            </a:pPr>
            <a:r>
              <a:rPr lang="en-US" sz="1800" b="0" dirty="0">
                <a:solidFill>
                  <a:prstClr val="black"/>
                </a:solidFill>
                <a:latin typeface="Arial" panose="020B0604020202020204" pitchFamily="34" charset="0"/>
                <a:cs typeface="Arial" panose="020B0604020202020204" pitchFamily="34" charset="0"/>
              </a:rPr>
              <a:t>Visit: </a:t>
            </a:r>
            <a:r>
              <a:rPr lang="en-US" sz="1800" b="0" dirty="0">
                <a:solidFill>
                  <a:prstClr val="black"/>
                </a:solidFill>
                <a:latin typeface="Arial" panose="020B0604020202020204" pitchFamily="34" charset="0"/>
                <a:cs typeface="Arial" panose="020B0604020202020204" pitchFamily="34" charset="0"/>
                <a:hlinkClick r:id="rId4"/>
              </a:rPr>
              <a:t>Maximus - MassHealth Customer Service Center</a:t>
            </a:r>
            <a:endParaRPr lang="en-US" sz="1800" b="0" dirty="0">
              <a:solidFill>
                <a:prstClr val="black"/>
              </a:solidFill>
              <a:latin typeface="Arial" panose="020B0604020202020204" pitchFamily="34" charset="0"/>
              <a:cs typeface="Arial" panose="020B0604020202020204" pitchFamily="34" charset="0"/>
            </a:endParaRPr>
          </a:p>
          <a:p>
            <a:pPr defTabSz="457189" eaLnBrk="0" hangingPunct="0">
              <a:spcBef>
                <a:spcPts val="1800"/>
              </a:spcBef>
              <a:buClr>
                <a:srgbClr val="4BACC6">
                  <a:lumMod val="75000"/>
                </a:srgbClr>
              </a:buClr>
              <a:defRPr/>
            </a:pPr>
            <a:r>
              <a:rPr lang="en-US" sz="1800" b="0" i="1" dirty="0">
                <a:solidFill>
                  <a:prstClr val="black"/>
                </a:solidFill>
                <a:latin typeface="Arial" panose="020B0604020202020204" pitchFamily="34" charset="0"/>
                <a:cs typeface="Arial" panose="020B0604020202020204" pitchFamily="34" charset="0"/>
              </a:rPr>
              <a:t>OLTSS and Dental providers should visit their respective vendor site for training opportunities.</a:t>
            </a:r>
          </a:p>
        </p:txBody>
      </p:sp>
      <p:pic>
        <p:nvPicPr>
          <p:cNvPr id="8" name="Picture 7" descr="Provider Education Learning Management System (LMS).">
            <a:extLst>
              <a:ext uri="{FF2B5EF4-FFF2-40B4-BE49-F238E27FC236}">
                <a16:creationId xmlns:a16="http://schemas.microsoft.com/office/drawing/2014/main" id="{B1140F96-8FEE-112F-4D19-66307C21D7AA}"/>
              </a:ext>
            </a:extLst>
          </p:cNvPr>
          <p:cNvPicPr>
            <a:picLocks noChangeAspect="1"/>
          </p:cNvPicPr>
          <p:nvPr/>
        </p:nvPicPr>
        <p:blipFill>
          <a:blip r:embed="rId5"/>
          <a:stretch>
            <a:fillRect/>
          </a:stretch>
        </p:blipFill>
        <p:spPr>
          <a:xfrm>
            <a:off x="7624170" y="1376034"/>
            <a:ext cx="4303136" cy="5112311"/>
          </a:xfrm>
          <a:prstGeom prst="rect">
            <a:avLst/>
          </a:prstGeom>
        </p:spPr>
      </p:pic>
      <p:sp>
        <p:nvSpPr>
          <p:cNvPr id="4" name="Slide Number Placeholder 3">
            <a:extLst>
              <a:ext uri="{FF2B5EF4-FFF2-40B4-BE49-F238E27FC236}">
                <a16:creationId xmlns:a16="http://schemas.microsoft.com/office/drawing/2014/main" id="{9E54143B-6583-8555-7487-4234B578716F}"/>
              </a:ext>
              <a:ext uri="{C183D7F6-B498-43B3-948B-1728B52AA6E4}">
                <adec:decorative xmlns:adec="http://schemas.microsoft.com/office/drawing/2017/decorative" val="1"/>
              </a:ext>
            </a:extLst>
          </p:cNvPr>
          <p:cNvSpPr>
            <a:spLocks noGrp="1"/>
          </p:cNvSpPr>
          <p:nvPr>
            <p:ph type="sldNum" sz="quarter" idx="12"/>
          </p:nvPr>
        </p:nvSpPr>
        <p:spPr/>
        <p:txBody>
          <a:bodyPr/>
          <a:lstStyle/>
          <a:p>
            <a:pPr>
              <a:defRPr/>
            </a:pPr>
            <a:fld id="{09E8A472-2228-491D-94C1-73A97D57453E}" type="slidenum">
              <a:rPr lang="en-US" altLang="en-US" b="0" smtClean="0"/>
              <a:pPr>
                <a:defRPr/>
              </a:pPr>
              <a:t>70</a:t>
            </a:fld>
            <a:endParaRPr lang="en-US" altLang="en-US" b="0" dirty="0"/>
          </a:p>
        </p:txBody>
      </p:sp>
    </p:spTree>
    <p:custDataLst>
      <p:tags r:id="rId1"/>
    </p:custDataLst>
    <p:extLst>
      <p:ext uri="{BB962C8B-B14F-4D97-AF65-F5344CB8AC3E}">
        <p14:creationId xmlns:p14="http://schemas.microsoft.com/office/powerpoint/2010/main" val="358160155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5AB45-DEDE-DF56-E33A-1CECA965BC8B}"/>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New LMS Catalog Layout</a:t>
            </a:r>
          </a:p>
        </p:txBody>
      </p:sp>
      <p:pic>
        <p:nvPicPr>
          <p:cNvPr id="3074" name="Picture 2" descr="Provider LMS Catalog page.">
            <a:extLst>
              <a:ext uri="{FF2B5EF4-FFF2-40B4-BE49-F238E27FC236}">
                <a16:creationId xmlns:a16="http://schemas.microsoft.com/office/drawing/2014/main" id="{354336A9-9091-AB07-BBCD-C4E5E9E87578}"/>
              </a:ext>
            </a:extLst>
          </p:cNvPr>
          <p:cNvPicPr>
            <a:picLocks noGrp="1" noChangeAspect="1" noChangeArrowheads="1"/>
          </p:cNvPicPr>
          <p:nvPr>
            <p:ph sz="half" idx="1"/>
          </p:nvPr>
        </p:nvPicPr>
        <p:blipFill rotWithShape="1">
          <a:blip r:embed="rId2" cstate="print">
            <a:extLst>
              <a:ext uri="{28A0092B-C50C-407E-A947-70E740481C1C}">
                <a14:useLocalDpi xmlns:a14="http://schemas.microsoft.com/office/drawing/2010/main" val="0"/>
              </a:ext>
            </a:extLst>
          </a:blip>
          <a:srcRect/>
          <a:stretch>
            <a:fillRect/>
          </a:stretch>
        </p:blipFill>
        <p:spPr bwMode="auto">
          <a:xfrm>
            <a:off x="820724" y="1600201"/>
            <a:ext cx="4962551" cy="32766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4A735A7B-1A2C-C7BB-0B78-0B2C910CB7A8}"/>
              </a:ext>
            </a:extLst>
          </p:cNvPr>
          <p:cNvSpPr txBox="1"/>
          <p:nvPr/>
        </p:nvSpPr>
        <p:spPr>
          <a:xfrm>
            <a:off x="727911" y="5185611"/>
            <a:ext cx="5055364" cy="646331"/>
          </a:xfrm>
          <a:prstGeom prst="rect">
            <a:avLst/>
          </a:prstGeom>
          <a:noFill/>
        </p:spPr>
        <p:txBody>
          <a:bodyPr wrap="square" rtlCol="0">
            <a:spAutoFit/>
          </a:bodyPr>
          <a:lstStyle/>
          <a:p>
            <a:pPr marL="285750" indent="-285750">
              <a:buFont typeface="Arial" panose="020B0604020202020204" pitchFamily="34" charset="0"/>
              <a:buChar char="•"/>
            </a:pPr>
            <a:r>
              <a:rPr lang="en-US" sz="1800" b="0" dirty="0">
                <a:solidFill>
                  <a:schemeClr val="tx1"/>
                </a:solidFill>
              </a:rPr>
              <a:t>Topics arranged in catalogs </a:t>
            </a:r>
          </a:p>
          <a:p>
            <a:pPr marL="285750" indent="-285750">
              <a:buFont typeface="Arial" panose="020B0604020202020204" pitchFamily="34" charset="0"/>
              <a:buChar char="•"/>
            </a:pPr>
            <a:r>
              <a:rPr lang="en-US" sz="1800" b="0" dirty="0">
                <a:solidFill>
                  <a:schemeClr val="tx1"/>
                </a:solidFill>
              </a:rPr>
              <a:t>New layout makes it easier to find courses </a:t>
            </a:r>
          </a:p>
        </p:txBody>
      </p:sp>
      <p:pic>
        <p:nvPicPr>
          <p:cNvPr id="7" name="Content Placeholder 6" descr="provider LMS billing and claims catalog.">
            <a:extLst>
              <a:ext uri="{FF2B5EF4-FFF2-40B4-BE49-F238E27FC236}">
                <a16:creationId xmlns:a16="http://schemas.microsoft.com/office/drawing/2014/main" id="{C032D263-AC9C-F272-EE66-1B3BFA197DE2}"/>
              </a:ext>
            </a:extLst>
          </p:cNvPr>
          <p:cNvPicPr>
            <a:picLocks noGrp="1" noChangeAspect="1"/>
          </p:cNvPicPr>
          <p:nvPr>
            <p:ph sz="half" idx="2"/>
          </p:nvPr>
        </p:nvPicPr>
        <p:blipFill>
          <a:blip r:embed="rId3"/>
          <a:stretch>
            <a:fillRect/>
          </a:stretch>
        </p:blipFill>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a:extLst>
              <a:ext uri="{FF2B5EF4-FFF2-40B4-BE49-F238E27FC236}">
                <a16:creationId xmlns:a16="http://schemas.microsoft.com/office/drawing/2014/main" id="{47705EA7-D935-4053-0F6A-910F46378232}"/>
              </a:ext>
              <a:ext uri="{C183D7F6-B498-43B3-948B-1728B52AA6E4}">
                <adec:decorative xmlns:adec="http://schemas.microsoft.com/office/drawing/2017/decorative" val="1"/>
              </a:ext>
            </a:extLst>
          </p:cNvPr>
          <p:cNvSpPr>
            <a:spLocks noGrp="1"/>
          </p:cNvSpPr>
          <p:nvPr>
            <p:ph type="sldNum" sz="quarter" idx="12"/>
          </p:nvPr>
        </p:nvSpPr>
        <p:spPr/>
        <p:txBody>
          <a:bodyPr/>
          <a:lstStyle/>
          <a:p>
            <a:pPr>
              <a:defRPr/>
            </a:pPr>
            <a:fld id="{09E8A472-2228-491D-94C1-73A97D57453E}" type="slidenum">
              <a:rPr lang="en-US" altLang="en-US" b="0" smtClean="0"/>
              <a:pPr>
                <a:defRPr/>
              </a:pPr>
              <a:t>71</a:t>
            </a:fld>
            <a:endParaRPr lang="en-US" altLang="en-US" b="0" dirty="0"/>
          </a:p>
        </p:txBody>
      </p:sp>
    </p:spTree>
    <p:extLst>
      <p:ext uri="{BB962C8B-B14F-4D97-AF65-F5344CB8AC3E}">
        <p14:creationId xmlns:p14="http://schemas.microsoft.com/office/powerpoint/2010/main" val="397268481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05F20-859D-F43C-6E61-9E74F1DAC5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22872E-22F5-FDF3-BF58-470C37E48717}"/>
              </a:ext>
            </a:extLst>
          </p:cNvPr>
          <p:cNvSpPr>
            <a:spLocks noGrp="1"/>
          </p:cNvSpPr>
          <p:nvPr>
            <p:ph type="title"/>
          </p:nvPr>
        </p:nvSpPr>
        <p:spPr>
          <a:xfrm>
            <a:off x="228600" y="283464"/>
            <a:ext cx="8737600" cy="838200"/>
          </a:xfrm>
        </p:spPr>
        <p:txBody>
          <a:bodyPr wrap="square" anchor="b">
            <a:normAutofit/>
          </a:bodyPr>
          <a:lstStyle/>
          <a:p>
            <a:r>
              <a:rPr lang="en-US" dirty="0">
                <a:latin typeface="Arial" panose="020B0604020202020204" pitchFamily="34" charset="0"/>
                <a:cs typeface="Arial" panose="020B0604020202020204" pitchFamily="34" charset="0"/>
              </a:rPr>
              <a:t>Webinar Training</a:t>
            </a:r>
          </a:p>
        </p:txBody>
      </p:sp>
      <p:sp>
        <p:nvSpPr>
          <p:cNvPr id="4" name="Content Placeholder 3">
            <a:extLst>
              <a:ext uri="{FF2B5EF4-FFF2-40B4-BE49-F238E27FC236}">
                <a16:creationId xmlns:a16="http://schemas.microsoft.com/office/drawing/2014/main" id="{27C39E4C-EAAD-792E-60DE-C889A916BA8F}"/>
              </a:ext>
            </a:extLst>
          </p:cNvPr>
          <p:cNvSpPr>
            <a:spLocks noGrp="1"/>
          </p:cNvSpPr>
          <p:nvPr>
            <p:ph idx="1"/>
          </p:nvPr>
        </p:nvSpPr>
        <p:spPr/>
        <p:txBody>
          <a:bodyPr/>
          <a:lstStyle/>
          <a:p>
            <a:pPr lvl="0">
              <a:spcAft>
                <a:spcPts val="1200"/>
              </a:spcAft>
            </a:pPr>
            <a:r>
              <a:rPr lang="en-US" sz="2000" b="1" dirty="0">
                <a:latin typeface="Arial" panose="020B0604020202020204" pitchFamily="34" charset="0"/>
                <a:cs typeface="Arial" panose="020B0604020202020204" pitchFamily="34" charset="0"/>
              </a:rPr>
              <a:t>New Provider Orientation:</a:t>
            </a:r>
            <a:r>
              <a:rPr lang="en-US" sz="2000" dirty="0">
                <a:latin typeface="Arial" panose="020B0604020202020204" pitchFamily="34" charset="0"/>
                <a:cs typeface="Arial" panose="020B0604020202020204" pitchFamily="34" charset="0"/>
              </a:rPr>
              <a:t> This session will introduce to MassHealth to Providers and will supply information on key terminology and resources, along with general requirements for all MassHealth providers. </a:t>
            </a:r>
            <a:r>
              <a:rPr lang="en-US" sz="2000" dirty="0">
                <a:latin typeface="Arial" panose="020B0604020202020204" pitchFamily="34" charset="0"/>
                <a:cs typeface="Arial" panose="020B0604020202020204" pitchFamily="34" charset="0"/>
                <a:hlinkClick r:id="rId3"/>
              </a:rPr>
              <a:t>Register Here</a:t>
            </a:r>
            <a:endParaRPr lang="en-US" sz="2000" dirty="0">
              <a:latin typeface="Arial" panose="020B0604020202020204" pitchFamily="34" charset="0"/>
              <a:cs typeface="Arial" panose="020B0604020202020204" pitchFamily="34" charset="0"/>
            </a:endParaRPr>
          </a:p>
          <a:p>
            <a:pPr>
              <a:spcAft>
                <a:spcPts val="1200"/>
              </a:spcAft>
            </a:pPr>
            <a:r>
              <a:rPr lang="en-US" sz="2000" b="1" dirty="0">
                <a:latin typeface="Arial" panose="020B0604020202020204" pitchFamily="34" charset="0"/>
                <a:cs typeface="Arial" panose="020B0604020202020204" pitchFamily="34" charset="0"/>
              </a:rPr>
              <a:t>Office Hours Billing and Claims:</a:t>
            </a:r>
            <a:r>
              <a:rPr lang="en-US" sz="2000" dirty="0">
                <a:latin typeface="Arial" panose="020B0604020202020204" pitchFamily="34" charset="0"/>
                <a:cs typeface="Arial" panose="020B0604020202020204" pitchFamily="34" charset="0"/>
              </a:rPr>
              <a:t> This session will be an open forum for providers to ask general billing and claims questions show you online tools to help you with claims questions. Please note that questions specific to your organization may need to be addressed individually. </a:t>
            </a:r>
            <a:r>
              <a:rPr lang="en-US" sz="2000" dirty="0">
                <a:latin typeface="Arial" panose="020B0604020202020204" pitchFamily="34" charset="0"/>
                <a:cs typeface="Arial" panose="020B0604020202020204" pitchFamily="34" charset="0"/>
                <a:hlinkClick r:id="rId4"/>
              </a:rPr>
              <a:t>Register Here</a:t>
            </a:r>
            <a:endParaRPr lang="en-US" sz="2000" dirty="0">
              <a:latin typeface="Arial" panose="020B0604020202020204" pitchFamily="34" charset="0"/>
              <a:cs typeface="Arial" panose="020B0604020202020204" pitchFamily="34" charset="0"/>
            </a:endParaRPr>
          </a:p>
          <a:p>
            <a:pPr>
              <a:spcAft>
                <a:spcPts val="1200"/>
              </a:spcAft>
            </a:pPr>
            <a:r>
              <a:rPr lang="en-US" sz="2000" b="1" dirty="0">
                <a:latin typeface="Arial" panose="020B0604020202020204" pitchFamily="34" charset="0"/>
                <a:cs typeface="Arial" panose="020B0604020202020204" pitchFamily="34" charset="0"/>
              </a:rPr>
              <a:t>Office Hours Enrollment and Revalidation:</a:t>
            </a:r>
            <a:r>
              <a:rPr lang="en-US" sz="2000" dirty="0">
                <a:latin typeface="Arial" panose="020B0604020202020204" pitchFamily="34" charset="0"/>
                <a:cs typeface="Arial" panose="020B0604020202020204" pitchFamily="34" charset="0"/>
              </a:rPr>
              <a:t> This session will provide background information on MassHealth Provider Enrollment for both ORP (Ordering, Referring and Prescribing), FFS, and Group practice providers as well as detail the requirements for enrollment. This presentation is also designed to assist providers in working through the Revalidation process. Most of the webinar will be devoted to live Q&amp;A where attendees may ask the host any questions they have regarding enrollment and revalidation. </a:t>
            </a:r>
            <a:r>
              <a:rPr lang="en-US" sz="2000" dirty="0">
                <a:latin typeface="Arial" panose="020B0604020202020204" pitchFamily="34" charset="0"/>
                <a:cs typeface="Arial" panose="020B0604020202020204" pitchFamily="34" charset="0"/>
                <a:hlinkClick r:id="rId5"/>
              </a:rPr>
              <a:t>Register Here</a:t>
            </a:r>
            <a:endParaRPr lang="en-US" sz="2000" dirty="0">
              <a:latin typeface="Arial" panose="020B0604020202020204" pitchFamily="34" charset="0"/>
              <a:cs typeface="Arial" panose="020B0604020202020204" pitchFamily="34" charset="0"/>
            </a:endParaRPr>
          </a:p>
        </p:txBody>
      </p:sp>
      <p:sp>
        <p:nvSpPr>
          <p:cNvPr id="9" name="Slide Number Placeholder 3">
            <a:extLst>
              <a:ext uri="{FF2B5EF4-FFF2-40B4-BE49-F238E27FC236}">
                <a16:creationId xmlns:a16="http://schemas.microsoft.com/office/drawing/2014/main" id="{C47A1E3F-5F16-7BB1-F587-ADD5238DEFF3}"/>
              </a:ext>
              <a:ext uri="{C183D7F6-B498-43B3-948B-1728B52AA6E4}">
                <adec:decorative xmlns:adec="http://schemas.microsoft.com/office/drawing/2017/decorative" val="1"/>
              </a:ext>
            </a:extLst>
          </p:cNvPr>
          <p:cNvSpPr>
            <a:spLocks noGrp="1"/>
          </p:cNvSpPr>
          <p:nvPr>
            <p:ph type="sldNum" sz="quarter" idx="12"/>
          </p:nvPr>
        </p:nvSpPr>
        <p:spPr>
          <a:xfrm>
            <a:off x="8737600" y="6356351"/>
            <a:ext cx="2844800" cy="365125"/>
          </a:xfrm>
        </p:spPr>
        <p:txBody>
          <a:bodyPr/>
          <a:lstStyle/>
          <a:p>
            <a:pPr>
              <a:spcAft>
                <a:spcPts val="600"/>
              </a:spcAft>
              <a:defRPr/>
            </a:pPr>
            <a:fld id="{D7C3FE04-E715-46F6-B07D-5A234E157AC3}" type="slidenum">
              <a:rPr lang="en-US" altLang="en-US" b="0" smtClean="0"/>
              <a:pPr>
                <a:spcAft>
                  <a:spcPts val="600"/>
                </a:spcAft>
                <a:defRPr/>
              </a:pPr>
              <a:t>72</a:t>
            </a:fld>
            <a:endParaRPr lang="en-US" altLang="en-US" b="0" dirty="0"/>
          </a:p>
        </p:txBody>
      </p:sp>
    </p:spTree>
    <p:extLst>
      <p:ext uri="{BB962C8B-B14F-4D97-AF65-F5344CB8AC3E}">
        <p14:creationId xmlns:p14="http://schemas.microsoft.com/office/powerpoint/2010/main" val="299136127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55B1D9F-07A5-4EB1-A76F-BFDB77538C32}"/>
              </a:ext>
            </a:extLst>
          </p:cNvPr>
          <p:cNvSpPr>
            <a:spLocks noGrp="1"/>
          </p:cNvSpPr>
          <p:nvPr>
            <p:ph type="title"/>
          </p:nvPr>
        </p:nvSpPr>
        <p:spPr>
          <a:xfrm>
            <a:off x="228600" y="283464"/>
            <a:ext cx="8737600" cy="838200"/>
          </a:xfrm>
        </p:spPr>
        <p:txBody>
          <a:bodyPr/>
          <a:lstStyle/>
          <a:p>
            <a:r>
              <a:rPr lang="en-US" dirty="0">
                <a:latin typeface="Arial" panose="020B0604020202020204" pitchFamily="34" charset="0"/>
                <a:ea typeface="Calibri" panose="020F0502020204030204" pitchFamily="34" charset="0"/>
                <a:cs typeface="Arial" panose="020B0604020202020204" pitchFamily="34" charset="0"/>
              </a:rPr>
              <a:t>All Provider Bulletins</a:t>
            </a:r>
          </a:p>
        </p:txBody>
      </p:sp>
      <p:sp>
        <p:nvSpPr>
          <p:cNvPr id="3" name="Content Placeholder 2">
            <a:extLst>
              <a:ext uri="{FF2B5EF4-FFF2-40B4-BE49-F238E27FC236}">
                <a16:creationId xmlns:a16="http://schemas.microsoft.com/office/drawing/2014/main" id="{5D9FA4A0-81E8-9A21-3906-BD4352372ED6}"/>
              </a:ext>
            </a:extLst>
          </p:cNvPr>
          <p:cNvSpPr>
            <a:spLocks noGrp="1"/>
          </p:cNvSpPr>
          <p:nvPr>
            <p:ph idx="1"/>
          </p:nvPr>
        </p:nvSpPr>
        <p:spPr>
          <a:xfrm>
            <a:off x="126600" y="1635040"/>
            <a:ext cx="11754678" cy="2722951"/>
          </a:xfrm>
        </p:spPr>
        <p:txBody>
          <a:bodyPr/>
          <a:lstStyle/>
          <a:p>
            <a:pPr marL="0" indent="0">
              <a:buNone/>
            </a:pPr>
            <a:r>
              <a:rPr lang="en-US" sz="2000" dirty="0">
                <a:latin typeface="Arial" panose="020B0604020202020204" pitchFamily="34" charset="0"/>
                <a:ea typeface="Calibri" panose="020F0502020204030204" pitchFamily="34" charset="0"/>
                <a:cs typeface="Arial" panose="020B0604020202020204" pitchFamily="34" charset="0"/>
              </a:rPr>
              <a:t>Below is a list of bulletins that have been released since the previous Provider Association Forum.</a:t>
            </a:r>
          </a:p>
          <a:p>
            <a:pPr>
              <a:buFont typeface="Arial" panose="020B0604020202020204" pitchFamily="34" charset="0"/>
              <a:buChar char="•"/>
            </a:pPr>
            <a:endParaRPr lang="en-US" sz="2000" dirty="0">
              <a:latin typeface="Arial" panose="020B0604020202020204" pitchFamily="34" charset="0"/>
              <a:ea typeface="Calibri" panose="020F0502020204030204" pitchFamily="34" charset="0"/>
              <a:cs typeface="Arial" panose="020B0604020202020204" pitchFamily="34" charset="0"/>
            </a:endParaRPr>
          </a:p>
          <a:p>
            <a:pPr>
              <a:buFont typeface="Arial" panose="020B0604020202020204" pitchFamily="34" charset="0"/>
              <a:buChar char="•"/>
            </a:pPr>
            <a:r>
              <a:rPr lang="en-US" sz="2000" u="sng" dirty="0">
                <a:latin typeface="Arial"/>
                <a:ea typeface="Calibri"/>
                <a:cs typeface="Arial"/>
                <a:hlinkClick r:id="rId2"/>
              </a:rPr>
              <a:t>All Provider Bulletin 416:Requirement to Provide Medical Records to MassHealth Upon Request</a:t>
            </a:r>
            <a:endParaRPr lang="en-US" sz="2000" u="sng" dirty="0">
              <a:latin typeface="Arial"/>
              <a:ea typeface="Calibri"/>
              <a:cs typeface="Arial"/>
            </a:endParaRPr>
          </a:p>
          <a:p>
            <a:pPr>
              <a:buClr>
                <a:srgbClr val="31859C"/>
              </a:buClr>
              <a:buFont typeface="Arial" panose="020B0604020202020204" pitchFamily="34" charset="0"/>
              <a:buChar char="•"/>
            </a:pPr>
            <a:endParaRPr lang="en-US" sz="2000" u="sng" dirty="0">
              <a:latin typeface="Arial"/>
              <a:ea typeface="Calibri" panose="020F0502020204030204" pitchFamily="34" charset="0"/>
              <a:cs typeface="Arial"/>
            </a:endParaRPr>
          </a:p>
          <a:p>
            <a:pPr>
              <a:buClr>
                <a:srgbClr val="31859C"/>
              </a:buClr>
              <a:buFont typeface="Arial" panose="020B0604020202020204" pitchFamily="34" charset="0"/>
              <a:buChar char="•"/>
            </a:pPr>
            <a:r>
              <a:rPr lang="en-US" sz="2000" dirty="0">
                <a:latin typeface="Arial"/>
                <a:ea typeface="Calibri"/>
                <a:cs typeface="Arial"/>
                <a:hlinkClick r:id="rId3"/>
              </a:rPr>
              <a:t>All Provider Bulletin 417: Continued Access to Care for MassHealth Members Transitioning from Managed Care to Fee-For-Service</a:t>
            </a:r>
            <a:endParaRPr lang="en-US" sz="2000" u="sng" dirty="0">
              <a:latin typeface="Calibri" panose="020F0502020204030204" pitchFamily="34" charset="0"/>
              <a:ea typeface="Calibri" panose="020F0502020204030204" pitchFamily="34" charset="0"/>
              <a:cs typeface="Calibri" panose="020F0502020204030204" pitchFamily="34" charset="0"/>
            </a:endParaRPr>
          </a:p>
        </p:txBody>
      </p:sp>
      <p:sp>
        <p:nvSpPr>
          <p:cNvPr id="2" name="Slide Number Placeholder 1">
            <a:extLst>
              <a:ext uri="{FF2B5EF4-FFF2-40B4-BE49-F238E27FC236}">
                <a16:creationId xmlns:a16="http://schemas.microsoft.com/office/drawing/2014/main" id="{CBF4095F-6EF8-0FB9-543A-03E837D6429D}"/>
              </a:ext>
              <a:ext uri="{C183D7F6-B498-43B3-948B-1728B52AA6E4}">
                <adec:decorative xmlns:adec="http://schemas.microsoft.com/office/drawing/2017/decorative" val="1"/>
              </a:ext>
            </a:extLst>
          </p:cNvPr>
          <p:cNvSpPr>
            <a:spLocks noGrp="1"/>
          </p:cNvSpPr>
          <p:nvPr>
            <p:ph type="sldNum" sz="quarter" idx="12"/>
          </p:nvPr>
        </p:nvSpPr>
        <p:spPr/>
        <p:txBody>
          <a:bodyPr/>
          <a:lstStyle/>
          <a:p>
            <a:pPr>
              <a:defRPr/>
            </a:pPr>
            <a:fld id="{D7C3FE04-E715-46F6-B07D-5A234E157AC3}" type="slidenum">
              <a:rPr lang="en-US" altLang="en-US" b="0" smtClean="0"/>
              <a:pPr>
                <a:defRPr/>
              </a:pPr>
              <a:t>73</a:t>
            </a:fld>
            <a:endParaRPr lang="en-US" altLang="en-US" b="0" dirty="0"/>
          </a:p>
        </p:txBody>
      </p:sp>
    </p:spTree>
    <p:extLst>
      <p:ext uri="{BB962C8B-B14F-4D97-AF65-F5344CB8AC3E}">
        <p14:creationId xmlns:p14="http://schemas.microsoft.com/office/powerpoint/2010/main" val="323813124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a:extLst>
              <a:ext uri="{FF2B5EF4-FFF2-40B4-BE49-F238E27FC236}">
                <a16:creationId xmlns:a16="http://schemas.microsoft.com/office/drawing/2014/main" id="{9420825F-5C42-48D3-A877-D87BA0EF2347}"/>
              </a:ext>
            </a:extLst>
          </p:cNvPr>
          <p:cNvSpPr>
            <a:spLocks noGrp="1"/>
          </p:cNvSpPr>
          <p:nvPr>
            <p:ph type="title"/>
          </p:nvPr>
        </p:nvSpPr>
        <p:spPr>
          <a:xfrm>
            <a:off x="4108288" y="2831583"/>
            <a:ext cx="4369790" cy="1194834"/>
          </a:xfrm>
        </p:spPr>
        <p:txBody>
          <a:bodyPr/>
          <a:lstStyle/>
          <a:p>
            <a:pPr algn="ctr"/>
            <a:r>
              <a:rPr lang="en-US" altLang="en-US" dirty="0">
                <a:latin typeface="Arial" panose="020B0604020202020204" pitchFamily="34" charset="0"/>
                <a:ea typeface="Calibri" panose="020F0502020204030204" pitchFamily="34" charset="0"/>
                <a:cs typeface="Arial" panose="020B0604020202020204" pitchFamily="34" charset="0"/>
              </a:rPr>
              <a:t>Thank you!</a:t>
            </a:r>
          </a:p>
        </p:txBody>
      </p:sp>
      <p:sp>
        <p:nvSpPr>
          <p:cNvPr id="2" name="Slide Number Placeholder 1">
            <a:extLst>
              <a:ext uri="{FF2B5EF4-FFF2-40B4-BE49-F238E27FC236}">
                <a16:creationId xmlns:a16="http://schemas.microsoft.com/office/drawing/2014/main" id="{05B2EE76-66CC-9F4A-7B14-1DFE87252BB2}"/>
              </a:ext>
              <a:ext uri="{C183D7F6-B498-43B3-948B-1728B52AA6E4}">
                <adec:decorative xmlns:adec="http://schemas.microsoft.com/office/drawing/2017/decorative" val="1"/>
              </a:ext>
            </a:extLst>
          </p:cNvPr>
          <p:cNvSpPr>
            <a:spLocks noGrp="1"/>
          </p:cNvSpPr>
          <p:nvPr>
            <p:ph type="sldNum" sz="quarter" idx="12"/>
          </p:nvPr>
        </p:nvSpPr>
        <p:spPr/>
        <p:txBody>
          <a:bodyPr/>
          <a:lstStyle/>
          <a:p>
            <a:pPr>
              <a:defRPr/>
            </a:pPr>
            <a:fld id="{20D403C3-47BC-4C7E-BA49-79840169F64A}" type="slidenum">
              <a:rPr lang="en-US" altLang="en-US" b="0" smtClean="0"/>
              <a:pPr>
                <a:defRPr/>
              </a:pPr>
              <a:t>74</a:t>
            </a:fld>
            <a:endParaRPr lang="en-US" altLang="en-US" b="0" dirty="0"/>
          </a:p>
        </p:txBody>
      </p:sp>
    </p:spTree>
    <p:custDataLst>
      <p:tags r:id="rId1"/>
    </p:custDataLst>
    <p:extLst>
      <p:ext uri="{BB962C8B-B14F-4D97-AF65-F5344CB8AC3E}">
        <p14:creationId xmlns:p14="http://schemas.microsoft.com/office/powerpoint/2010/main" val="179231128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6"/>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yKF_gv.pZbm2Rgq6p__oA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yKF_gv.pZbm2Rgq6p__oA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yKF_gv.pZbm2Rgq6p__oA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yKF_gv.pZbm2Rgq6p__oAQ"/>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Custom 2">
      <a:dk1>
        <a:sysClr val="windowText" lastClr="000000"/>
      </a:dk1>
      <a:lt1>
        <a:sysClr val="window" lastClr="FFFFFF"/>
      </a:lt1>
      <a:dk2>
        <a:srgbClr val="002D5B"/>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Custom 2">
      <a:dk1>
        <a:sysClr val="windowText" lastClr="000000"/>
      </a:dk1>
      <a:lt1>
        <a:sysClr val="window" lastClr="FFFFFF"/>
      </a:lt1>
      <a:dk2>
        <a:srgbClr val="002D5B"/>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PP Theme Template">
  <a:themeElements>
    <a:clrScheme name="Custom 2">
      <a:dk1>
        <a:sysClr val="windowText" lastClr="000000"/>
      </a:dk1>
      <a:lt1>
        <a:sysClr val="window" lastClr="FFFFFF"/>
      </a:lt1>
      <a:dk2>
        <a:srgbClr val="002D5B"/>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 Theme Template" id="{580158CB-1864-43DD-B78B-3ACB16AF4676}" vid="{EDA5F751-A840-4988-A181-7EE7B7F81CB4}"/>
    </a:ext>
  </a:extLst>
</a:theme>
</file>

<file path=ppt/theme/theme6.xml><?xml version="1.0" encoding="utf-8"?>
<a:theme xmlns:a="http://schemas.openxmlformats.org/drawingml/2006/main" name="3_Office Theme">
  <a:themeElements>
    <a:clrScheme name="Health Connector">
      <a:dk1>
        <a:srgbClr val="000000"/>
      </a:dk1>
      <a:lt1>
        <a:srgbClr val="FFFFFF"/>
      </a:lt1>
      <a:dk2>
        <a:srgbClr val="063E66"/>
      </a:dk2>
      <a:lt2>
        <a:srgbClr val="E8E8E8"/>
      </a:lt2>
      <a:accent1>
        <a:srgbClr val="006493"/>
      </a:accent1>
      <a:accent2>
        <a:srgbClr val="4B7C0E"/>
      </a:accent2>
      <a:accent3>
        <a:srgbClr val="063E66"/>
      </a:accent3>
      <a:accent4>
        <a:srgbClr val="A70059"/>
      </a:accent4>
      <a:accent5>
        <a:srgbClr val="C56724"/>
      </a:accent5>
      <a:accent6>
        <a:srgbClr val="FEBE0F"/>
      </a:accent6>
      <a:hlink>
        <a:srgbClr val="006493"/>
      </a:hlink>
      <a:folHlink>
        <a:srgbClr val="A70059"/>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A Learning Series_ Template" id="{631D130C-AB23-4E22-837E-2C0F8A6A029C}" vid="{008659EF-067B-40DF-83B9-797A6B1F39D1}"/>
    </a:ext>
  </a:ext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TemplafySlideFormConfiguration><![CDATA[{"formFields":[],"formDataEntries":[]}]]></TemplafySlideFormConfiguration>
</file>

<file path=customXml/item2.xml><?xml version="1.0" encoding="utf-8"?>
<TemplafySlideTemplateConfiguration><![CDATA[{"slideVersion":1,"isValidatorEnabled":false,"isLocked":false,"elementsMetadata":[],"slideId":"1354153685584445441","enableDocumentContentUpdater":false,"version":"2.0"}]]></TemplafySlideTemplateConfiguration>
</file>

<file path=customXml/itemProps1.xml><?xml version="1.0" encoding="utf-8"?>
<ds:datastoreItem xmlns:ds="http://schemas.openxmlformats.org/officeDocument/2006/customXml" ds:itemID="{997CF1A1-F699-47F6-AD1D-A7751149AC09}">
  <ds:schemaRefs/>
</ds:datastoreItem>
</file>

<file path=customXml/itemProps2.xml><?xml version="1.0" encoding="utf-8"?>
<ds:datastoreItem xmlns:ds="http://schemas.openxmlformats.org/officeDocument/2006/customXml" ds:itemID="{51DF57C9-882D-4797-87F5-358249953901}">
  <ds:schemaRefs/>
</ds:datastoreItem>
</file>

<file path=docProps/app.xml><?xml version="1.0" encoding="utf-8"?>
<Properties xmlns="http://schemas.openxmlformats.org/officeDocument/2006/extended-properties" xmlns:vt="http://schemas.openxmlformats.org/officeDocument/2006/docPropsVTypes">
  <TotalTime>0</TotalTime>
  <Words>7030</Words>
  <Application>Microsoft Office PowerPoint</Application>
  <PresentationFormat>Widescreen</PresentationFormat>
  <Paragraphs>714</Paragraphs>
  <Slides>74</Slides>
  <Notes>34</Notes>
  <HiddenSlides>0</HiddenSlides>
  <MMClips>0</MMClips>
  <ScaleCrop>false</ScaleCrop>
  <HeadingPairs>
    <vt:vector size="8" baseType="variant">
      <vt:variant>
        <vt:lpstr>Fonts Used</vt:lpstr>
      </vt:variant>
      <vt:variant>
        <vt:i4>17</vt:i4>
      </vt:variant>
      <vt:variant>
        <vt:lpstr>Theme</vt:lpstr>
      </vt:variant>
      <vt:variant>
        <vt:i4>6</vt:i4>
      </vt:variant>
      <vt:variant>
        <vt:lpstr>Embedded OLE Servers</vt:lpstr>
      </vt:variant>
      <vt:variant>
        <vt:i4>1</vt:i4>
      </vt:variant>
      <vt:variant>
        <vt:lpstr>Slide Titles</vt:lpstr>
      </vt:variant>
      <vt:variant>
        <vt:i4>74</vt:i4>
      </vt:variant>
    </vt:vector>
  </HeadingPairs>
  <TitlesOfParts>
    <vt:vector size="98" baseType="lpstr">
      <vt:lpstr>Aptos</vt:lpstr>
      <vt:lpstr>Aptos Display</vt:lpstr>
      <vt:lpstr>Arial</vt:lpstr>
      <vt:lpstr>Arial Black</vt:lpstr>
      <vt:lpstr>Calibri</vt:lpstr>
      <vt:lpstr>Calibri (MS) Italics</vt:lpstr>
      <vt:lpstr>Century Gothic</vt:lpstr>
      <vt:lpstr>Corbel</vt:lpstr>
      <vt:lpstr>Courier New</vt:lpstr>
      <vt:lpstr>Franklin Gothic Book</vt:lpstr>
      <vt:lpstr>Franklin Gothic Demi</vt:lpstr>
      <vt:lpstr>Franklin Gothic Medium</vt:lpstr>
      <vt:lpstr>Gill Sans</vt:lpstr>
      <vt:lpstr>Open Sans</vt:lpstr>
      <vt:lpstr>Symbol</vt:lpstr>
      <vt:lpstr>Times New Roman</vt:lpstr>
      <vt:lpstr>Wingdings</vt:lpstr>
      <vt:lpstr>1_Office Theme</vt:lpstr>
      <vt:lpstr>Custom Design</vt:lpstr>
      <vt:lpstr>Office Theme</vt:lpstr>
      <vt:lpstr>2_Office Theme</vt:lpstr>
      <vt:lpstr>PP Theme Template</vt:lpstr>
      <vt:lpstr>3_Office Theme</vt:lpstr>
      <vt:lpstr>think-cell Slide</vt:lpstr>
      <vt:lpstr>Important Note</vt:lpstr>
      <vt:lpstr>Massachusetts Healthcare Training  Forum – Provider Services </vt:lpstr>
      <vt:lpstr>Agenda</vt:lpstr>
      <vt:lpstr>One Big Beautiful Bill (OB3) : Federal Changes Impacting MassHealth   Presented by - Nestor Rivera, Senior Provider Relations Specialist, MassHealth Business Support Services    </vt:lpstr>
      <vt:lpstr>Overview of MassHealth: Massachusetts’ state Medicaid and Children’s Health Insurance Program (CHIP) program</vt:lpstr>
      <vt:lpstr>Upcoming Federal Changes</vt:lpstr>
      <vt:lpstr>Background on Federal Medicaid Changes</vt:lpstr>
      <vt:lpstr>MassHealth’s Guiding Principles</vt:lpstr>
      <vt:lpstr>What Are the Biggest Financial Changes from OB3?</vt:lpstr>
      <vt:lpstr>What Are the Biggest Eligibility Changes from OB3?</vt:lpstr>
      <vt:lpstr>Coverage Changes for Certain Immigrants</vt:lpstr>
      <vt:lpstr>Retroactive Coverage is Shortened</vt:lpstr>
      <vt:lpstr>Renewals Every 6 Months </vt:lpstr>
      <vt:lpstr>Work and Education Requirements </vt:lpstr>
      <vt:lpstr>Deep Dive on Work and Education Requirements</vt:lpstr>
      <vt:lpstr>Initial Analysis of Impacted Members: Demographics</vt:lpstr>
      <vt:lpstr>Supporting Members through Work Requirements</vt:lpstr>
      <vt:lpstr>Scenario 1: A Mother of a Young Child Applies for MassHealth</vt:lpstr>
      <vt:lpstr>Scenario 2: A Student Renews their MassHealth Coverage</vt:lpstr>
      <vt:lpstr>Scenario 3: A Working Adult Renews their MassHealth Coverage</vt:lpstr>
      <vt:lpstr>MassHealth’s Strategy for Implementing Work and Education Requirements</vt:lpstr>
      <vt:lpstr>Supporting MassHealth Members </vt:lpstr>
      <vt:lpstr>What Can Members Do to Prepare for the Federal Policy Changes?</vt:lpstr>
      <vt:lpstr>How Will Members Know if They Are Impacted by These Changes? </vt:lpstr>
      <vt:lpstr>Communication Toolkit in Partnership with Health Care For All </vt:lpstr>
      <vt:lpstr>Next Steps &amp; Questions</vt:lpstr>
      <vt:lpstr>Health Connector Enrollment 2027: Federal Changes &amp; Community Impacts   Presented by – Niki Conte Director of Outreach and Education, Massachusetts Health Connector  </vt:lpstr>
      <vt:lpstr>Looking Ahead to Health Connector Open Enrollment 2027:  Federal Changes &amp; Community Impacts</vt:lpstr>
      <vt:lpstr>Health Connector Agenda</vt:lpstr>
      <vt:lpstr>Relationship between Health Connector &amp; MassHealth Health Benefits and Coverage</vt:lpstr>
      <vt:lpstr>Comparing MassHealth &amp; Health Connector</vt:lpstr>
      <vt:lpstr>MAhealthconnector.org - One application, many programs </vt:lpstr>
      <vt:lpstr>Health Connector Plans</vt:lpstr>
      <vt:lpstr>Federal Policy Changes Ahead</vt:lpstr>
      <vt:lpstr>Federal Policy Changes for 2027 Marketplace Coverage</vt:lpstr>
      <vt:lpstr>Health Connector Changes to Open Enrollment Timelines</vt:lpstr>
      <vt:lpstr>Federal Changes to Noncitizen Eligibility</vt:lpstr>
      <vt:lpstr>Changes to APTC Repayment for 2026</vt:lpstr>
      <vt:lpstr>2025 versus 2026 APTC Repayment Caps</vt:lpstr>
      <vt:lpstr>How can you help community members?</vt:lpstr>
      <vt:lpstr>Community Resources</vt:lpstr>
      <vt:lpstr>Next Steps &amp; How You Can Help?</vt:lpstr>
      <vt:lpstr>Long-Term Services and Supports (LTSS)   Presented by - Lindsey Klauka, Associate Director of Provider Enrollment Revalidation Training Team </vt:lpstr>
      <vt:lpstr>LTSS Provider Communications (slide 1 of 2)</vt:lpstr>
      <vt:lpstr>LTSS Provider Communications  (2 of 2)</vt:lpstr>
      <vt:lpstr>Primary Portal Requests – Self Service (slide 1 of 7)</vt:lpstr>
      <vt:lpstr>Primary Portal Requests – Self Service (slide 2 of 7)</vt:lpstr>
      <vt:lpstr>Primary Portal Requests – Self Service (slide 3 of 7)</vt:lpstr>
      <vt:lpstr>Primary Portal Requests –.31 Self Service (slide 4 of 7)</vt:lpstr>
      <vt:lpstr>Primary Portal Requests – Self Service (slide 5 of 7)</vt:lpstr>
      <vt:lpstr>Primary Portal Requests – Self Service (slide 6 of 7)</vt:lpstr>
      <vt:lpstr>Primary Portal Requests – Self Service (slide 7 of 7)</vt:lpstr>
      <vt:lpstr>Provider Revalidation Enhancements    Presented by – Michael Gilleran, Senior Provider Relations Specialist, MassHealth Business Support Services  </vt:lpstr>
      <vt:lpstr>The Revalidation Requirement</vt:lpstr>
      <vt:lpstr>Process Overview</vt:lpstr>
      <vt:lpstr>Revalidation Emails for Group Practices</vt:lpstr>
      <vt:lpstr>Group Practice Roster Confirmation</vt:lpstr>
      <vt:lpstr>Revalidation Process For Organizations with over 100 Providers/Month</vt:lpstr>
      <vt:lpstr>Timetable of Emails</vt:lpstr>
      <vt:lpstr>POSC Attestation Replacement</vt:lpstr>
      <vt:lpstr>Provider Directory for Individuals</vt:lpstr>
      <vt:lpstr>Provider Directory for Individuals  (continued)</vt:lpstr>
      <vt:lpstr>Provider Directory for Entities</vt:lpstr>
      <vt:lpstr>Provider Directory for Entities (continued)</vt:lpstr>
      <vt:lpstr>E-FRDF For Individuals</vt:lpstr>
      <vt:lpstr>Entities FRDF</vt:lpstr>
      <vt:lpstr>Provider Self-Service (PSS): Directory Requirements</vt:lpstr>
      <vt:lpstr>Overview of Revalidation Enhancements </vt:lpstr>
      <vt:lpstr>MassHealth Updates   Presented by – Michelle Croy, Senior Provider Relations Specialist, MassHealth Business Support Services</vt:lpstr>
      <vt:lpstr>Provider Education LMS </vt:lpstr>
      <vt:lpstr>New LMS Catalog Layout</vt:lpstr>
      <vt:lpstr>Webinar Training</vt:lpstr>
      <vt:lpstr>All Provider Bulletins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MassHealth Provider Services Summer 2026</dc:title>
  <dc:creator/>
  <cp:lastModifiedBy/>
  <cp:revision>1</cp:revision>
  <dcterms:created xsi:type="dcterms:W3CDTF">2026-08-27T13:46:34Z</dcterms:created>
  <dcterms:modified xsi:type="dcterms:W3CDTF">2026-09-08T17:30:46Z</dcterms:modified>
</cp:coreProperties>
</file>