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4"/>
  </p:sldMasterIdLst>
  <p:notesMasterIdLst>
    <p:notesMasterId r:id="rId25"/>
  </p:notesMasterIdLst>
  <p:handoutMasterIdLst>
    <p:handoutMasterId r:id="rId26"/>
  </p:handoutMasterIdLst>
  <p:sldIdLst>
    <p:sldId id="941" r:id="rId5"/>
    <p:sldId id="942" r:id="rId6"/>
    <p:sldId id="947" r:id="rId7"/>
    <p:sldId id="943" r:id="rId8"/>
    <p:sldId id="2147469076" r:id="rId9"/>
    <p:sldId id="2147472282" r:id="rId10"/>
    <p:sldId id="2147472299" r:id="rId11"/>
    <p:sldId id="2147472305" r:id="rId12"/>
    <p:sldId id="2147472296" r:id="rId13"/>
    <p:sldId id="2147472312" r:id="rId14"/>
    <p:sldId id="2147472311" r:id="rId15"/>
    <p:sldId id="2147472307" r:id="rId16"/>
    <p:sldId id="2147472306" r:id="rId17"/>
    <p:sldId id="2147472314" r:id="rId18"/>
    <p:sldId id="2147472315" r:id="rId19"/>
    <p:sldId id="2147472310" r:id="rId20"/>
    <p:sldId id="2147472316" r:id="rId21"/>
    <p:sldId id="2147472308" r:id="rId22"/>
    <p:sldId id="2147472313" r:id="rId23"/>
    <p:sldId id="2147469075" r:id="rId24"/>
  </p:sldIdLst>
  <p:sldSz cx="9144000" cy="6858000" type="screen4x3"/>
  <p:notesSz cx="7010400" cy="9296400"/>
  <p:custDataLst>
    <p:tags r:id="rId27"/>
  </p:custDataLst>
  <p:defaultTextStyle>
    <a:defPPr>
      <a:defRPr lang="en-US"/>
    </a:defPPr>
    <a:lvl1pPr algn="l" rtl="0" fontAlgn="base">
      <a:spcBef>
        <a:spcPct val="0"/>
      </a:spcBef>
      <a:spcAft>
        <a:spcPct val="0"/>
      </a:spcAft>
      <a:defRPr sz="2400" b="1" kern="1200">
        <a:solidFill>
          <a:schemeClr val="accent2"/>
        </a:solidFill>
        <a:latin typeface="Arial" charset="0"/>
        <a:ea typeface="MS PGothic" pitchFamily="34" charset="-128"/>
        <a:cs typeface="Arial" charset="0"/>
      </a:defRPr>
    </a:lvl1pPr>
    <a:lvl2pPr marL="457200" algn="l" rtl="0" fontAlgn="base">
      <a:spcBef>
        <a:spcPct val="0"/>
      </a:spcBef>
      <a:spcAft>
        <a:spcPct val="0"/>
      </a:spcAft>
      <a:defRPr sz="2400" b="1" kern="1200">
        <a:solidFill>
          <a:schemeClr val="accent2"/>
        </a:solidFill>
        <a:latin typeface="Arial" charset="0"/>
        <a:ea typeface="MS PGothic" pitchFamily="34" charset="-128"/>
        <a:cs typeface="Arial" charset="0"/>
      </a:defRPr>
    </a:lvl2pPr>
    <a:lvl3pPr marL="914400" algn="l" rtl="0" fontAlgn="base">
      <a:spcBef>
        <a:spcPct val="0"/>
      </a:spcBef>
      <a:spcAft>
        <a:spcPct val="0"/>
      </a:spcAft>
      <a:defRPr sz="2400" b="1" kern="1200">
        <a:solidFill>
          <a:schemeClr val="accent2"/>
        </a:solidFill>
        <a:latin typeface="Arial" charset="0"/>
        <a:ea typeface="MS PGothic" pitchFamily="34" charset="-128"/>
        <a:cs typeface="Arial" charset="0"/>
      </a:defRPr>
    </a:lvl3pPr>
    <a:lvl4pPr marL="1371600" algn="l" rtl="0" fontAlgn="base">
      <a:spcBef>
        <a:spcPct val="0"/>
      </a:spcBef>
      <a:spcAft>
        <a:spcPct val="0"/>
      </a:spcAft>
      <a:defRPr sz="2400" b="1" kern="1200">
        <a:solidFill>
          <a:schemeClr val="accent2"/>
        </a:solidFill>
        <a:latin typeface="Arial" charset="0"/>
        <a:ea typeface="MS PGothic" pitchFamily="34" charset="-128"/>
        <a:cs typeface="Arial" charset="0"/>
      </a:defRPr>
    </a:lvl4pPr>
    <a:lvl5pPr marL="1828800" algn="l" rtl="0" fontAlgn="base">
      <a:spcBef>
        <a:spcPct val="0"/>
      </a:spcBef>
      <a:spcAft>
        <a:spcPct val="0"/>
      </a:spcAft>
      <a:defRPr sz="2400" b="1" kern="1200">
        <a:solidFill>
          <a:schemeClr val="accent2"/>
        </a:solidFill>
        <a:latin typeface="Arial" charset="0"/>
        <a:ea typeface="MS PGothic" pitchFamily="34" charset="-128"/>
        <a:cs typeface="Arial" charset="0"/>
      </a:defRPr>
    </a:lvl5pPr>
    <a:lvl6pPr marL="2286000" algn="l" defTabSz="914400" rtl="0" eaLnBrk="1" latinLnBrk="0" hangingPunct="1">
      <a:defRPr sz="2400" b="1" kern="1200">
        <a:solidFill>
          <a:schemeClr val="accent2"/>
        </a:solidFill>
        <a:latin typeface="Arial" charset="0"/>
        <a:ea typeface="MS PGothic" pitchFamily="34" charset="-128"/>
        <a:cs typeface="Arial" charset="0"/>
      </a:defRPr>
    </a:lvl6pPr>
    <a:lvl7pPr marL="2743200" algn="l" defTabSz="914400" rtl="0" eaLnBrk="1" latinLnBrk="0" hangingPunct="1">
      <a:defRPr sz="2400" b="1" kern="1200">
        <a:solidFill>
          <a:schemeClr val="accent2"/>
        </a:solidFill>
        <a:latin typeface="Arial" charset="0"/>
        <a:ea typeface="MS PGothic" pitchFamily="34" charset="-128"/>
        <a:cs typeface="Arial" charset="0"/>
      </a:defRPr>
    </a:lvl7pPr>
    <a:lvl8pPr marL="3200400" algn="l" defTabSz="914400" rtl="0" eaLnBrk="1" latinLnBrk="0" hangingPunct="1">
      <a:defRPr sz="2400" b="1" kern="1200">
        <a:solidFill>
          <a:schemeClr val="accent2"/>
        </a:solidFill>
        <a:latin typeface="Arial" charset="0"/>
        <a:ea typeface="MS PGothic" pitchFamily="34" charset="-128"/>
        <a:cs typeface="Arial" charset="0"/>
      </a:defRPr>
    </a:lvl8pPr>
    <a:lvl9pPr marL="3657600" algn="l" defTabSz="914400" rtl="0" eaLnBrk="1" latinLnBrk="0" hangingPunct="1">
      <a:defRPr sz="2400" b="1" kern="1200">
        <a:solidFill>
          <a:schemeClr val="accent2"/>
        </a:solidFill>
        <a:latin typeface="Arial" charset="0"/>
        <a:ea typeface="MS PGothic" pitchFamily="34" charset="-128"/>
        <a:cs typeface="Arial" charset="0"/>
      </a:defRPr>
    </a:lvl9pPr>
  </p:defaultTextStyle>
  <p:extLst>
    <p:ext uri="{521415D9-36F7-43E2-AB2F-B90AF26B5E84}">
      <p14:sectionLst xmlns:p14="http://schemas.microsoft.com/office/powerpoint/2010/main">
        <p14:section name="Agenda" id="{CD5CB4CF-6934-409D-8C89-4AF85719893E}">
          <p14:sldIdLst>
            <p14:sldId id="941"/>
            <p14:sldId id="942"/>
          </p14:sldIdLst>
        </p14:section>
        <p14:section name="Federal Changes tEligibility Rules for Immigrants" id="{DFD24913-2CC6-4BF0-BD65-7F2E998D001B}">
          <p14:sldIdLst>
            <p14:sldId id="947"/>
            <p14:sldId id="943"/>
            <p14:sldId id="2147469076"/>
            <p14:sldId id="2147472282"/>
            <p14:sldId id="2147472299"/>
            <p14:sldId id="2147472305"/>
            <p14:sldId id="2147472296"/>
            <p14:sldId id="2147472312"/>
            <p14:sldId id="2147472311"/>
          </p14:sldIdLst>
        </p14:section>
        <p14:section name="PSI" id="{7A53C720-8CFE-476B-9585-C80D9B7CFDF3}">
          <p14:sldIdLst>
            <p14:sldId id="2147472307"/>
            <p14:sldId id="2147472306"/>
            <p14:sldId id="2147472314"/>
            <p14:sldId id="2147472315"/>
            <p14:sldId id="2147472310"/>
            <p14:sldId id="2147472316"/>
          </p14:sldIdLst>
        </p14:section>
        <p14:section name="Member Forms in Adobe Sign" id="{67D540AC-027F-4271-8DC4-1D1064C6CEC4}">
          <p14:sldIdLst>
            <p14:sldId id="2147472308"/>
            <p14:sldId id="2147472313"/>
          </p14:sldIdLst>
        </p14:section>
        <p14:section name="Thank You!" id="{94D04BEB-079E-4AF2-823E-9DD94C50BB57}">
          <p14:sldIdLst>
            <p14:sldId id="2147469075"/>
          </p14:sldIdLst>
        </p14:section>
      </p14:sectionLst>
    </p:ext>
    <p:ext uri="{EFAFB233-063F-42B5-8137-9DF3F51BA10A}">
      <p15:sldGuideLst xmlns:p15="http://schemas.microsoft.com/office/powerpoint/2012/main">
        <p15:guide id="1" orient="horz" pos="1152">
          <p15:clr>
            <a:srgbClr val="A4A3A4"/>
          </p15:clr>
        </p15:guide>
        <p15:guide id="2" pos="33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615401-C9CE-16F0-07AC-228CD5BFEF73}" name="LaMontagne, Elizabeth M. (EHS)" initials="EL" userId="S::Elizabeth.M.LaMontagne@mass.gov::2e331e62-6342-4228-a6d5-b8ecaf56eeab" providerId="AD"/>
  <p188:author id="{E78D7EA3-ED55-B3C7-447E-A6492D370CC4}" name="Rossi, Heather (EHS)" initials="HR" userId="S::heather.rossi@mass.gov::f2b88c4e-96e8-4db0-92c2-d00e4b1783bc" providerId="AD"/>
  <p188:author id="{AAF8EAF0-A912-C2F3-43AD-971581A5290D}" name="Chiev, Sokmeakara (EHS)" initials="SC" userId="S::Sokmeakara.Chiev1@mass.gov::9435e2b5-d995-4b59-b25d-2bb9b96a2a8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Chiev, Sokmeakara (EHS)" initials="" lastIdx="1" clrIdx="0"/>
  <p:cmAuthor id="7" name="TCapone" initials="TRC" lastIdx="9" clrIdx="7"/>
  <p:cmAuthor id="1" name=" " initials="" lastIdx="1" clrIdx="1"/>
  <p:cmAuthor id="8" name="Kara Chiev" initials="KC" lastIdx="1" clrIdx="8">
    <p:extLst>
      <p:ext uri="{19B8F6BF-5375-455C-9EA6-DF929625EA0E}">
        <p15:presenceInfo xmlns:p15="http://schemas.microsoft.com/office/powerpoint/2012/main" userId="db4c24ebf9387643" providerId="Windows Live"/>
      </p:ext>
    </p:extLst>
  </p:cmAuthor>
  <p:cmAuthor id="2" name=" Sue" initials="" lastIdx="1" clrIdx="2"/>
  <p:cmAuthor id="3" name="Heather Rossi" initials="" lastIdx="1" clrIdx="3"/>
  <p:cmAuthor id="4" name=" " initials=" " lastIdx="4" clrIdx="4"/>
  <p:cmAuthor id="5" name="EHS" initials="EHS" lastIdx="10" clrIdx="5"/>
  <p:cmAuthor id="6" name="Jill True" initials="JAT" lastIdx="3"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33339D"/>
    <a:srgbClr val="333399"/>
    <a:srgbClr val="000066"/>
    <a:srgbClr val="C49500"/>
    <a:srgbClr val="FF9900"/>
    <a:srgbClr val="5C4600"/>
    <a:srgbClr val="000000"/>
    <a:srgbClr val="A27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61" autoAdjust="0"/>
    <p:restoredTop sz="93462" autoAdjust="0"/>
  </p:normalViewPr>
  <p:slideViewPr>
    <p:cSldViewPr snapToGrid="0">
      <p:cViewPr varScale="1">
        <p:scale>
          <a:sx n="100" d="100"/>
          <a:sy n="100" d="100"/>
        </p:scale>
        <p:origin x="1434" y="78"/>
      </p:cViewPr>
      <p:guideLst>
        <p:guide orient="horz" pos="1152"/>
        <p:guide pos="336"/>
      </p:guideLst>
    </p:cSldViewPr>
  </p:slideViewPr>
  <p:outlineViewPr>
    <p:cViewPr>
      <p:scale>
        <a:sx n="33" d="100"/>
        <a:sy n="33" d="100"/>
      </p:scale>
      <p:origin x="0" y="-540"/>
    </p:cViewPr>
  </p:outlin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1362" tIns="45677" rIns="91362" bIns="45677" numCol="1" anchor="t" anchorCtr="0" compatLnSpc="1">
            <a:prstTxWarp prst="textNoShape">
              <a:avLst/>
            </a:prstTxWarp>
          </a:bodyPr>
          <a:lstStyle>
            <a:lvl1pPr defTabSz="914775" eaLnBrk="0" hangingPunct="0">
              <a:lnSpc>
                <a:spcPct val="85000"/>
              </a:lnSpc>
              <a:defRPr sz="1200">
                <a:ea typeface="MS PGothic" pitchFamily="34" charset="-128"/>
              </a:defRPr>
            </a:lvl1pPr>
          </a:lstStyle>
          <a:p>
            <a:pPr>
              <a:defRPr/>
            </a:pPr>
            <a:endParaRPr lang="en-US" altLang="en-US"/>
          </a:p>
        </p:txBody>
      </p:sp>
      <p:sp>
        <p:nvSpPr>
          <p:cNvPr id="84995" name="Rectangle 3"/>
          <p:cNvSpPr>
            <a:spLocks noGrp="1" noChangeArrowheads="1"/>
          </p:cNvSpPr>
          <p:nvPr>
            <p:ph type="dt" sz="quarter" idx="1"/>
          </p:nvPr>
        </p:nvSpPr>
        <p:spPr bwMode="auto">
          <a:xfrm>
            <a:off x="3970338" y="76200"/>
            <a:ext cx="3038475" cy="465138"/>
          </a:xfrm>
          <a:prstGeom prst="rect">
            <a:avLst/>
          </a:prstGeom>
          <a:noFill/>
          <a:ln w="9525">
            <a:noFill/>
            <a:miter lim="800000"/>
            <a:headEnd/>
            <a:tailEnd/>
          </a:ln>
        </p:spPr>
        <p:txBody>
          <a:bodyPr vert="horz" wrap="square" lIns="91362" tIns="45677" rIns="91362" bIns="45677" numCol="1" anchor="t" anchorCtr="0" compatLnSpc="1">
            <a:prstTxWarp prst="textNoShape">
              <a:avLst/>
            </a:prstTxWarp>
          </a:bodyPr>
          <a:lstStyle>
            <a:lvl1pPr algn="r" defTabSz="914775" eaLnBrk="0" hangingPunct="0">
              <a:lnSpc>
                <a:spcPct val="85000"/>
              </a:lnSpc>
              <a:defRPr sz="1200">
                <a:ea typeface="MS PGothic" pitchFamily="34" charset="-128"/>
              </a:defRPr>
            </a:lvl1pPr>
          </a:lstStyle>
          <a:p>
            <a:pPr>
              <a:defRPr/>
            </a:pPr>
            <a:r>
              <a:rPr lang="en-US" altLang="en-US" sz="900" b="0">
                <a:solidFill>
                  <a:schemeClr val="tx1"/>
                </a:solidFill>
              </a:rPr>
              <a:t>MassHealth Updates</a:t>
            </a:r>
          </a:p>
        </p:txBody>
      </p:sp>
      <p:sp>
        <p:nvSpPr>
          <p:cNvPr id="8499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p:spPr>
        <p:txBody>
          <a:bodyPr vert="horz" wrap="square" lIns="91362" tIns="45677" rIns="91362" bIns="45677" numCol="1" anchor="b" anchorCtr="0" compatLnSpc="1">
            <a:prstTxWarp prst="textNoShape">
              <a:avLst/>
            </a:prstTxWarp>
          </a:bodyPr>
          <a:lstStyle>
            <a:lvl1pPr defTabSz="914775" eaLnBrk="0" hangingPunct="0">
              <a:lnSpc>
                <a:spcPct val="85000"/>
              </a:lnSpc>
              <a:defRPr sz="1200">
                <a:ea typeface="MS PGothic" pitchFamily="34" charset="-128"/>
              </a:defRPr>
            </a:lvl1pPr>
          </a:lstStyle>
          <a:p>
            <a:pPr>
              <a:defRPr/>
            </a:pPr>
            <a:endParaRPr lang="en-US" altLang="en-US"/>
          </a:p>
        </p:txBody>
      </p:sp>
    </p:spTree>
    <p:extLst>
      <p:ext uri="{BB962C8B-B14F-4D97-AF65-F5344CB8AC3E}">
        <p14:creationId xmlns:p14="http://schemas.microsoft.com/office/powerpoint/2010/main" val="1231846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36888" cy="463550"/>
          </a:xfrm>
          <a:prstGeom prst="rect">
            <a:avLst/>
          </a:prstGeom>
          <a:noFill/>
          <a:ln w="9525">
            <a:noFill/>
            <a:miter lim="800000"/>
            <a:headEnd/>
            <a:tailEnd/>
          </a:ln>
        </p:spPr>
        <p:txBody>
          <a:bodyPr vert="horz" wrap="square" lIns="93067" tIns="46536" rIns="93067" bIns="46536" numCol="1" anchor="t" anchorCtr="0" compatLnSpc="1">
            <a:prstTxWarp prst="textNoShape">
              <a:avLst/>
            </a:prstTxWarp>
          </a:bodyPr>
          <a:lstStyle>
            <a:lvl1pPr defTabSz="932094">
              <a:defRPr sz="1200" b="0">
                <a:solidFill>
                  <a:schemeClr val="tx1"/>
                </a:solidFill>
                <a:ea typeface="MS PGothic" pitchFamily="34" charset="-128"/>
              </a:defRPr>
            </a:lvl1pPr>
          </a:lstStyle>
          <a:p>
            <a:pPr>
              <a:defRPr/>
            </a:pPr>
            <a:endParaRPr lang="en-US" altLang="en-US"/>
          </a:p>
        </p:txBody>
      </p:sp>
      <p:sp>
        <p:nvSpPr>
          <p:cNvPr id="59395" name="Rectangle 3"/>
          <p:cNvSpPr>
            <a:spLocks noGrp="1" noChangeArrowheads="1"/>
          </p:cNvSpPr>
          <p:nvPr>
            <p:ph type="dt" idx="1"/>
          </p:nvPr>
        </p:nvSpPr>
        <p:spPr bwMode="auto">
          <a:xfrm>
            <a:off x="3971925" y="0"/>
            <a:ext cx="3036888" cy="463550"/>
          </a:xfrm>
          <a:prstGeom prst="rect">
            <a:avLst/>
          </a:prstGeom>
          <a:noFill/>
          <a:ln w="9525">
            <a:noFill/>
            <a:miter lim="800000"/>
            <a:headEnd/>
            <a:tailEnd/>
          </a:ln>
        </p:spPr>
        <p:txBody>
          <a:bodyPr vert="horz" wrap="square" lIns="93067" tIns="46536" rIns="93067" bIns="46536" numCol="1" anchor="t" anchorCtr="0" compatLnSpc="1">
            <a:prstTxWarp prst="textNoShape">
              <a:avLst/>
            </a:prstTxWarp>
          </a:bodyPr>
          <a:lstStyle>
            <a:lvl1pPr algn="r" defTabSz="932094">
              <a:defRPr sz="1200" b="0">
                <a:solidFill>
                  <a:schemeClr val="tx1"/>
                </a:solidFill>
                <a:ea typeface="MS PGothic" pitchFamily="34" charset="-128"/>
              </a:defRPr>
            </a:lvl1pPr>
          </a:lstStyle>
          <a:p>
            <a:pPr>
              <a:defRPr/>
            </a:pPr>
            <a:endParaRPr lang="en-US" altLang="en-US"/>
          </a:p>
        </p:txBody>
      </p:sp>
      <p:sp>
        <p:nvSpPr>
          <p:cNvPr id="29700" name="Rectangle 4"/>
          <p:cNvSpPr>
            <a:spLocks noGrp="1" noRot="1" noChangeAspect="1" noChangeArrowheads="1" noTextEdit="1"/>
          </p:cNvSpPr>
          <p:nvPr>
            <p:ph type="sldImg" idx="2"/>
          </p:nvPr>
        </p:nvSpPr>
        <p:spPr bwMode="auto">
          <a:xfrm>
            <a:off x="1182688" y="698500"/>
            <a:ext cx="4646612" cy="3486150"/>
          </a:xfrm>
          <a:prstGeom prst="rect">
            <a:avLst/>
          </a:prstGeom>
          <a:noFill/>
          <a:ln w="9525">
            <a:solidFill>
              <a:srgbClr val="000000"/>
            </a:solidFill>
            <a:miter lim="800000"/>
            <a:headEnd/>
            <a:tailEnd/>
          </a:ln>
        </p:spPr>
      </p:sp>
      <p:sp>
        <p:nvSpPr>
          <p:cNvPr id="59397"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p:spPr>
        <p:txBody>
          <a:bodyPr vert="horz" wrap="square" lIns="93067" tIns="46536" rIns="93067" bIns="4653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8" name="Rectangle 6"/>
          <p:cNvSpPr>
            <a:spLocks noGrp="1" noChangeArrowheads="1"/>
          </p:cNvSpPr>
          <p:nvPr>
            <p:ph type="ftr" sz="quarter" idx="4"/>
          </p:nvPr>
        </p:nvSpPr>
        <p:spPr bwMode="auto">
          <a:xfrm>
            <a:off x="0" y="8831263"/>
            <a:ext cx="3036888" cy="463550"/>
          </a:xfrm>
          <a:prstGeom prst="rect">
            <a:avLst/>
          </a:prstGeom>
          <a:noFill/>
          <a:ln w="9525">
            <a:noFill/>
            <a:miter lim="800000"/>
            <a:headEnd/>
            <a:tailEnd/>
          </a:ln>
        </p:spPr>
        <p:txBody>
          <a:bodyPr vert="horz" wrap="square" lIns="93067" tIns="46536" rIns="93067" bIns="46536" numCol="1" anchor="b" anchorCtr="0" compatLnSpc="1">
            <a:prstTxWarp prst="textNoShape">
              <a:avLst/>
            </a:prstTxWarp>
          </a:bodyPr>
          <a:lstStyle>
            <a:lvl1pPr defTabSz="932094">
              <a:defRPr sz="1200" b="0">
                <a:solidFill>
                  <a:schemeClr val="tx1"/>
                </a:solidFill>
                <a:ea typeface="MS PGothic" pitchFamily="34" charset="-128"/>
              </a:defRPr>
            </a:lvl1pPr>
          </a:lstStyle>
          <a:p>
            <a:pPr>
              <a:defRPr/>
            </a:pPr>
            <a:endParaRPr lang="en-US" altLang="en-US"/>
          </a:p>
        </p:txBody>
      </p:sp>
      <p:sp>
        <p:nvSpPr>
          <p:cNvPr id="59399" name="Rectangle 7"/>
          <p:cNvSpPr>
            <a:spLocks noGrp="1" noChangeArrowheads="1"/>
          </p:cNvSpPr>
          <p:nvPr>
            <p:ph type="sldNum" sz="quarter" idx="5"/>
          </p:nvPr>
        </p:nvSpPr>
        <p:spPr bwMode="auto">
          <a:xfrm>
            <a:off x="3971925" y="8831263"/>
            <a:ext cx="3036888" cy="463550"/>
          </a:xfrm>
          <a:prstGeom prst="rect">
            <a:avLst/>
          </a:prstGeom>
          <a:noFill/>
          <a:ln w="9525">
            <a:noFill/>
            <a:miter lim="800000"/>
            <a:headEnd/>
            <a:tailEnd/>
          </a:ln>
        </p:spPr>
        <p:txBody>
          <a:bodyPr vert="horz" wrap="square" lIns="93067" tIns="46536" rIns="93067" bIns="46536" numCol="1" anchor="b" anchorCtr="0" compatLnSpc="1">
            <a:prstTxWarp prst="textNoShape">
              <a:avLst/>
            </a:prstTxWarp>
          </a:bodyPr>
          <a:lstStyle>
            <a:lvl1pPr algn="r" defTabSz="932094">
              <a:defRPr sz="1200" b="0">
                <a:solidFill>
                  <a:schemeClr val="tx1"/>
                </a:solidFill>
                <a:ea typeface="MS PGothic" pitchFamily="34" charset="-128"/>
              </a:defRPr>
            </a:lvl1pPr>
          </a:lstStyle>
          <a:p>
            <a:pPr>
              <a:defRPr/>
            </a:pPr>
            <a:fld id="{87AE3DAA-91F2-485E-966D-965CA4860340}" type="slidenum">
              <a:rPr lang="en-US" altLang="en-US"/>
              <a:pPr>
                <a:defRPr/>
              </a:pPr>
              <a:t>‹#›</a:t>
            </a:fld>
            <a:endParaRPr lang="en-US" altLang="en-US"/>
          </a:p>
        </p:txBody>
      </p:sp>
    </p:spTree>
    <p:extLst>
      <p:ext uri="{BB962C8B-B14F-4D97-AF65-F5344CB8AC3E}">
        <p14:creationId xmlns:p14="http://schemas.microsoft.com/office/powerpoint/2010/main" val="3482885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7AE3DAA-91F2-485E-966D-965CA4860340}" type="slidenum">
              <a:rPr lang="en-US" altLang="en-US" smtClean="0"/>
              <a:pPr>
                <a:defRPr/>
              </a:pPr>
              <a:t>2</a:t>
            </a:fld>
            <a:endParaRPr lang="en-US" altLang="en-US" dirty="0"/>
          </a:p>
        </p:txBody>
      </p:sp>
    </p:spTree>
    <p:extLst>
      <p:ext uri="{BB962C8B-B14F-4D97-AF65-F5344CB8AC3E}">
        <p14:creationId xmlns:p14="http://schemas.microsoft.com/office/powerpoint/2010/main" val="2144072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529BE6C-6A63-4EF2-8E3A-E86225ADA1CE}" type="slidenum">
              <a:rPr lang="en-US" smtClean="0"/>
              <a:pPr>
                <a:defRPr/>
              </a:pPr>
              <a:t>6</a:t>
            </a:fld>
            <a:endParaRPr lang="en-US" dirty="0"/>
          </a:p>
        </p:txBody>
      </p:sp>
    </p:spTree>
    <p:extLst>
      <p:ext uri="{BB962C8B-B14F-4D97-AF65-F5344CB8AC3E}">
        <p14:creationId xmlns:p14="http://schemas.microsoft.com/office/powerpoint/2010/main" val="3017437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529BE6C-6A63-4EF2-8E3A-E86225ADA1CE}" type="slidenum">
              <a:rPr lang="en-US" smtClean="0"/>
              <a:pPr>
                <a:defRPr/>
              </a:pPr>
              <a:t>7</a:t>
            </a:fld>
            <a:endParaRPr lang="en-US" dirty="0"/>
          </a:p>
        </p:txBody>
      </p:sp>
    </p:spTree>
    <p:extLst>
      <p:ext uri="{BB962C8B-B14F-4D97-AF65-F5344CB8AC3E}">
        <p14:creationId xmlns:p14="http://schemas.microsoft.com/office/powerpoint/2010/main" val="6214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529BE6C-6A63-4EF2-8E3A-E86225ADA1CE}" type="slidenum">
              <a:rPr lang="en-US" smtClean="0"/>
              <a:pPr>
                <a:defRPr/>
              </a:pPr>
              <a:t>8</a:t>
            </a:fld>
            <a:endParaRPr lang="en-US" dirty="0"/>
          </a:p>
        </p:txBody>
      </p:sp>
    </p:spTree>
    <p:extLst>
      <p:ext uri="{BB962C8B-B14F-4D97-AF65-F5344CB8AC3E}">
        <p14:creationId xmlns:p14="http://schemas.microsoft.com/office/powerpoint/2010/main" val="1359631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529BE6C-6A63-4EF2-8E3A-E86225ADA1CE}" type="slidenum">
              <a:rPr lang="en-US" smtClean="0"/>
              <a:pPr>
                <a:defRPr/>
              </a:pPr>
              <a:t>9</a:t>
            </a:fld>
            <a:endParaRPr lang="en-US"/>
          </a:p>
        </p:txBody>
      </p:sp>
    </p:spTree>
    <p:extLst>
      <p:ext uri="{BB962C8B-B14F-4D97-AF65-F5344CB8AC3E}">
        <p14:creationId xmlns:p14="http://schemas.microsoft.com/office/powerpoint/2010/main" val="685038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7AE3DAA-91F2-485E-966D-965CA4860340}" type="slidenum">
              <a:rPr lang="en-US" altLang="en-US" smtClean="0"/>
              <a:pPr>
                <a:defRPr/>
              </a:pPr>
              <a:t>19</a:t>
            </a:fld>
            <a:endParaRPr lang="en-US" altLang="en-US"/>
          </a:p>
        </p:txBody>
      </p:sp>
    </p:spTree>
    <p:extLst>
      <p:ext uri="{BB962C8B-B14F-4D97-AF65-F5344CB8AC3E}">
        <p14:creationId xmlns:p14="http://schemas.microsoft.com/office/powerpoint/2010/main" val="4079685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143000" y="1219200"/>
            <a:ext cx="7315200" cy="1927225"/>
          </a:xfrm>
        </p:spPr>
        <p:txBody>
          <a:bodyPr anchor="b" anchorCtr="0"/>
          <a:lstStyle>
            <a:lvl1pPr algn="l">
              <a:lnSpc>
                <a:spcPts val="4400"/>
              </a:lnSpc>
              <a:defRPr sz="48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143000" y="3429000"/>
            <a:ext cx="6934200" cy="990600"/>
          </a:xfrm>
        </p:spPr>
        <p:txBody>
          <a:bodyPr/>
          <a:lstStyle>
            <a:lvl1pPr marL="0" indent="0" algn="l">
              <a:buNone/>
              <a:defRPr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Date Placeholder 3"/>
          <p:cNvSpPr>
            <a:spLocks noGrp="1"/>
          </p:cNvSpPr>
          <p:nvPr>
            <p:ph type="dt" sz="half" idx="10"/>
          </p:nvPr>
        </p:nvSpPr>
        <p:spPr/>
        <p:txBody>
          <a:bodyPr/>
          <a:lstStyle>
            <a:lvl1pPr>
              <a:defRPr>
                <a:solidFill>
                  <a:schemeClr val="accent5">
                    <a:lumMod val="60000"/>
                    <a:lumOff val="40000"/>
                  </a:schemeClr>
                </a:solidFill>
              </a:defRPr>
            </a:lvl1pPr>
          </a:lstStyle>
          <a:p>
            <a:pPr>
              <a:defRPr/>
            </a:pPr>
            <a:fld id="{2C91C786-7265-43AD-A807-ED83BA3CD439}" type="datetime1">
              <a:rPr lang="en-US" smtClean="0"/>
              <a:t>8/21/2026</a:t>
            </a:fld>
            <a:endParaRPr lang="en-US"/>
          </a:p>
        </p:txBody>
      </p:sp>
      <p:sp>
        <p:nvSpPr>
          <p:cNvPr id="9" name="Footer Placeholder 4"/>
          <p:cNvSpPr>
            <a:spLocks noGrp="1"/>
          </p:cNvSpPr>
          <p:nvPr>
            <p:ph type="ftr" sz="quarter" idx="11"/>
          </p:nvPr>
        </p:nvSpPr>
        <p:spPr/>
        <p:txBody>
          <a:bodyPr/>
          <a:lstStyle>
            <a:lvl1pPr>
              <a:defRPr>
                <a:solidFill>
                  <a:schemeClr val="accent5">
                    <a:lumMod val="60000"/>
                    <a:lumOff val="40000"/>
                  </a:schemeClr>
                </a:solidFill>
              </a:defRPr>
            </a:lvl1pPr>
          </a:lstStyle>
          <a:p>
            <a:pPr>
              <a:defRPr/>
            </a:pPr>
            <a:endParaRPr lang="en-US"/>
          </a:p>
        </p:txBody>
      </p:sp>
      <p:sp>
        <p:nvSpPr>
          <p:cNvPr id="10" name="Slide Number Placeholder 5"/>
          <p:cNvSpPr>
            <a:spLocks noGrp="1"/>
          </p:cNvSpPr>
          <p:nvPr>
            <p:ph type="sldNum" sz="quarter" idx="12"/>
          </p:nvPr>
        </p:nvSpPr>
        <p:spPr/>
        <p:txBody>
          <a:bodyPr/>
          <a:lstStyle>
            <a:lvl1pPr>
              <a:defRPr>
                <a:solidFill>
                  <a:schemeClr val="accent5">
                    <a:lumMod val="60000"/>
                    <a:lumOff val="40000"/>
                  </a:schemeClr>
                </a:solidFill>
              </a:defRPr>
            </a:lvl1pPr>
          </a:lstStyle>
          <a:p>
            <a:pPr>
              <a:defRPr/>
            </a:pPr>
            <a:fld id="{815A0231-9940-4863-B13E-2164784B5DAF}" type="slidenum">
              <a:rPr lang="en-US" altLang="en-US" smtClean="0"/>
              <a:pPr>
                <a:defRPr/>
              </a:pPr>
              <a:t>‹#›</a:t>
            </a:fld>
            <a:endParaRPr lang="en-US" altLang="en-US"/>
          </a:p>
        </p:txBody>
      </p:sp>
    </p:spTree>
    <p:extLst>
      <p:ext uri="{BB962C8B-B14F-4D97-AF65-F5344CB8AC3E}">
        <p14:creationId xmlns:p14="http://schemas.microsoft.com/office/powerpoint/2010/main" val="2438292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25344FE-7AE5-4620-9444-F12C751E2E7A}" type="datetime1">
              <a:rPr lang="en-US" smtClean="0"/>
              <a:t>8/21/2026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302BC5-986D-42D8-BF2F-B9D0692D83AF}" type="slidenum">
              <a:rPr lang="en-US" smtClean="0"/>
              <a:pPr>
                <a:defRPr/>
              </a:pPr>
              <a:t>‹#›</a:t>
            </a:fld>
            <a:endParaRPr lang="en-US"/>
          </a:p>
        </p:txBody>
      </p:sp>
      <p:sp>
        <p:nvSpPr>
          <p:cNvPr id="7" name="Title 1">
            <a:extLst>
              <a:ext uri="{FF2B5EF4-FFF2-40B4-BE49-F238E27FC236}">
                <a16:creationId xmlns:a16="http://schemas.microsoft.com/office/drawing/2014/main" id="{CA59ABB9-8F3F-454C-928B-7CDF9BEBC3D9}"/>
              </a:ext>
            </a:extLst>
          </p:cNvPr>
          <p:cNvSpPr>
            <a:spLocks noGrp="1"/>
          </p:cNvSpPr>
          <p:nvPr>
            <p:ph type="title"/>
          </p:nvPr>
        </p:nvSpPr>
        <p:spPr>
          <a:xfrm>
            <a:off x="457200" y="304800"/>
            <a:ext cx="6553200" cy="715963"/>
          </a:xfrm>
        </p:spPr>
        <p:txBody>
          <a:bodyPr/>
          <a:lstStyle>
            <a:lvl1pPr>
              <a:defRPr sz="3600">
                <a:latin typeface="+mj-lt"/>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971911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atin typeface="+mj-lt"/>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26999F6-A4BC-405C-A88E-A5F1638FFEC9}" type="datetime1">
              <a:rPr lang="en-US" smtClean="0"/>
              <a:t>8/21/2026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EDA35D-121F-4BCE-A2B8-5BDD75225AF7}" type="slidenum">
              <a:rPr lang="en-US" smtClean="0"/>
              <a:pPr>
                <a:defRPr/>
              </a:pPr>
              <a:t>‹#›</a:t>
            </a:fld>
            <a:endParaRPr lang="en-US"/>
          </a:p>
        </p:txBody>
      </p:sp>
    </p:spTree>
    <p:extLst>
      <p:ext uri="{BB962C8B-B14F-4D97-AF65-F5344CB8AC3E}">
        <p14:creationId xmlns:p14="http://schemas.microsoft.com/office/powerpoint/2010/main" val="3066565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atin typeface="+mj-lt"/>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F548417-4DE2-40EE-975D-247CF5ED00D8}" type="datetime1">
              <a:rPr lang="en-US" smtClean="0"/>
              <a:t>8/21/2026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F634362-9AFF-481E-9165-DDE67710E77E}" type="slidenum">
              <a:rPr lang="en-US" smtClean="0"/>
              <a:pPr>
                <a:defRPr/>
              </a:pPr>
              <a:t>‹#›</a:t>
            </a:fld>
            <a:endParaRPr lang="en-US"/>
          </a:p>
        </p:txBody>
      </p:sp>
    </p:spTree>
    <p:extLst>
      <p:ext uri="{BB962C8B-B14F-4D97-AF65-F5344CB8AC3E}">
        <p14:creationId xmlns:p14="http://schemas.microsoft.com/office/powerpoint/2010/main" val="352489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74B72B1-2402-4979-AB5B-3355167B3302}" type="datetime1">
              <a:rPr lang="en-US" smtClean="0"/>
              <a:t>8/21/2026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543FC28-71BB-4923-9EC4-7D01669BF51C}" type="slidenum">
              <a:rPr lang="en-US" smtClean="0"/>
              <a:pPr>
                <a:defRPr/>
              </a:pPr>
              <a:t>‹#›</a:t>
            </a:fld>
            <a:endParaRPr lang="en-US"/>
          </a:p>
        </p:txBody>
      </p:sp>
      <p:sp>
        <p:nvSpPr>
          <p:cNvPr id="6" name="Title 1">
            <a:extLst>
              <a:ext uri="{FF2B5EF4-FFF2-40B4-BE49-F238E27FC236}">
                <a16:creationId xmlns:a16="http://schemas.microsoft.com/office/drawing/2014/main" id="{8FA1304B-6803-4FFB-A654-94EA28C896ED}"/>
              </a:ext>
            </a:extLst>
          </p:cNvPr>
          <p:cNvSpPr>
            <a:spLocks noGrp="1"/>
          </p:cNvSpPr>
          <p:nvPr>
            <p:ph type="title"/>
          </p:nvPr>
        </p:nvSpPr>
        <p:spPr>
          <a:xfrm>
            <a:off x="457200" y="304800"/>
            <a:ext cx="6553200" cy="715963"/>
          </a:xfrm>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72225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lnSpc>
                <a:spcPct val="100000"/>
              </a:lnSpc>
              <a:spcBef>
                <a:spcPts val="600"/>
              </a:spcBef>
              <a:spcAft>
                <a:spcPts val="600"/>
              </a:spcAft>
              <a:defRPr sz="4000" b="1" cap="none"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4D63EBD-6896-4862-B9FA-0CA276C65171}" type="datetime1">
              <a:rPr lang="en-US" smtClean="0"/>
              <a:t>8/21/2026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C09D53-7AEC-4C3D-B4B0-764829EA3DA3}" type="slidenum">
              <a:rPr lang="en-US" smtClean="0"/>
              <a:pPr>
                <a:defRPr/>
              </a:pPr>
              <a:t>‹#›</a:t>
            </a:fld>
            <a:endParaRPr lang="en-US"/>
          </a:p>
        </p:txBody>
      </p:sp>
    </p:spTree>
    <p:extLst>
      <p:ext uri="{BB962C8B-B14F-4D97-AF65-F5344CB8AC3E}">
        <p14:creationId xmlns:p14="http://schemas.microsoft.com/office/powerpoint/2010/main" val="150977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457200" y="1600200"/>
            <a:ext cx="8229600" cy="4525963"/>
          </a:xfrm>
        </p:spPr>
        <p:txBody>
          <a:bodyPr/>
          <a:lstStyle>
            <a:lvl1pPr>
              <a:defRPr>
                <a:latin typeface="+mn-lt"/>
                <a:cs typeface="Arial" panose="020B0604020202020204" pitchFamily="34" charset="0"/>
              </a:defRPr>
            </a:lvl1pPr>
          </a:lstStyle>
          <a:p>
            <a:pPr lvl="0"/>
            <a:r>
              <a:rPr lang="en-US" noProof="0"/>
              <a:t>Click icon to add table</a:t>
            </a:r>
          </a:p>
        </p:txBody>
      </p:sp>
      <p:sp>
        <p:nvSpPr>
          <p:cNvPr id="4" name="Date Placeholder 3"/>
          <p:cNvSpPr>
            <a:spLocks noGrp="1"/>
          </p:cNvSpPr>
          <p:nvPr>
            <p:ph type="dt" sz="half" idx="10"/>
          </p:nvPr>
        </p:nvSpPr>
        <p:spPr/>
        <p:txBody>
          <a:bodyPr/>
          <a:lstStyle>
            <a:lvl1pPr>
              <a:defRPr/>
            </a:lvl1pPr>
          </a:lstStyle>
          <a:p>
            <a:pPr>
              <a:defRPr/>
            </a:pPr>
            <a:fld id="{F2C9690E-DBA4-42BE-BF8A-A398F9954B70}" type="datetime1">
              <a:rPr lang="en-US" smtClean="0"/>
              <a:t>8/21/2026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43FC28-71BB-4923-9EC4-7D01669BF51C}" type="slidenum">
              <a:rPr lang="en-US" smtClean="0"/>
              <a:pPr>
                <a:defRPr/>
              </a:pPr>
              <a:t>‹#›</a:t>
            </a:fld>
            <a:endParaRPr lang="en-US"/>
          </a:p>
        </p:txBody>
      </p:sp>
      <p:sp>
        <p:nvSpPr>
          <p:cNvPr id="7" name="Title 1">
            <a:extLst>
              <a:ext uri="{FF2B5EF4-FFF2-40B4-BE49-F238E27FC236}">
                <a16:creationId xmlns:a16="http://schemas.microsoft.com/office/drawing/2014/main" id="{4D4203C3-4299-47CD-9DFD-FDC2CC80C8BF}"/>
              </a:ext>
            </a:extLst>
          </p:cNvPr>
          <p:cNvSpPr>
            <a:spLocks noGrp="1"/>
          </p:cNvSpPr>
          <p:nvPr>
            <p:ph type="title"/>
          </p:nvPr>
        </p:nvSpPr>
        <p:spPr>
          <a:xfrm>
            <a:off x="457200" y="304800"/>
            <a:ext cx="6553200" cy="715963"/>
          </a:xfrm>
        </p:spPr>
        <p:txBody>
          <a:bodyPr/>
          <a:lstStyle>
            <a:lvl1pPr>
              <a:defRPr sz="3600">
                <a:latin typeface="+mj-lt"/>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57769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219200"/>
            <a:ext cx="9144000" cy="152400"/>
          </a:xfrm>
          <a:prstGeom prst="rect">
            <a:avLst/>
          </a:prstGeom>
          <a:gradFill flip="none" rotWithShape="0">
            <a:gsLst>
              <a:gs pos="0">
                <a:schemeClr val="accent5">
                  <a:lumMod val="75000"/>
                </a:schemeClr>
              </a:gs>
              <a:gs pos="100000">
                <a:schemeClr val="accent5">
                  <a:lumMod val="60000"/>
                  <a:lumOff val="4000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51" name="Title Placeholder 1"/>
          <p:cNvSpPr>
            <a:spLocks noGrp="1"/>
          </p:cNvSpPr>
          <p:nvPr>
            <p:ph type="title"/>
          </p:nvPr>
        </p:nvSpPr>
        <p:spPr bwMode="auto">
          <a:xfrm>
            <a:off x="457200" y="304800"/>
            <a:ext cx="65532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C494DBDA-AB13-4B08-A119-2BBB5A624574}" type="datetime1">
              <a:rPr lang="en-US" smtClean="0"/>
              <a:t>8/21/2026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b="0">
                <a:solidFill>
                  <a:srgbClr val="898989"/>
                </a:solidFill>
              </a:defRPr>
            </a:lvl1pPr>
          </a:lstStyle>
          <a:p>
            <a:pPr>
              <a:defRPr/>
            </a:pPr>
            <a:fld id="{B543FC28-71BB-4923-9EC4-7D01669BF51C}" type="slidenum">
              <a:rPr lang="en-US" smtClean="0"/>
              <a:pPr>
                <a:defRPr/>
              </a:pPr>
              <a:t>‹#›</a:t>
            </a:fld>
            <a:endParaRPr lang="en-US" b="0"/>
          </a:p>
        </p:txBody>
      </p:sp>
      <p:pic>
        <p:nvPicPr>
          <p:cNvPr id="9" name="Picture 8" descr="MassHealth logo"/>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7562788" y="228600"/>
            <a:ext cx="1364104" cy="693420"/>
          </a:xfrm>
          <a:prstGeom prst="rect">
            <a:avLst/>
          </a:prstGeom>
        </p:spPr>
      </p:pic>
    </p:spTree>
    <p:extLst>
      <p:ext uri="{BB962C8B-B14F-4D97-AF65-F5344CB8AC3E}">
        <p14:creationId xmlns:p14="http://schemas.microsoft.com/office/powerpoint/2010/main" val="1385284132"/>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70" r:id="rId3"/>
    <p:sldLayoutId id="2147483772" r:id="rId4"/>
    <p:sldLayoutId id="2147483773" r:id="rId5"/>
    <p:sldLayoutId id="2147483769" r:id="rId6"/>
    <p:sldLayoutId id="2147483778" r:id="rId7"/>
  </p:sldLayoutIdLst>
  <p:hf hdr="0" ftr="0" dt="0"/>
  <p:txStyles>
    <p:titleStyle>
      <a:lvl1pPr algn="l" rtl="0" eaLnBrk="1" fontAlgn="base" hangingPunct="1">
        <a:lnSpc>
          <a:spcPts val="3600"/>
        </a:lnSpc>
        <a:spcBef>
          <a:spcPct val="0"/>
        </a:spcBef>
        <a:spcAft>
          <a:spcPct val="0"/>
        </a:spcAft>
        <a:defRPr sz="3600" b="1" kern="1200">
          <a:solidFill>
            <a:srgbClr val="002060"/>
          </a:solidFill>
          <a:latin typeface="+mj-lt"/>
          <a:ea typeface="+mj-ea"/>
          <a:cs typeface="Arial" panose="020B0604020202020204" pitchFamily="34" charset="0"/>
        </a:defRPr>
      </a:lvl1pPr>
      <a:lvl2pPr algn="l" rtl="0" eaLnBrk="1" fontAlgn="base" hangingPunct="1">
        <a:lnSpc>
          <a:spcPts val="3600"/>
        </a:lnSpc>
        <a:spcBef>
          <a:spcPct val="0"/>
        </a:spcBef>
        <a:spcAft>
          <a:spcPct val="0"/>
        </a:spcAft>
        <a:defRPr sz="4000" b="1">
          <a:solidFill>
            <a:srgbClr val="002060"/>
          </a:solidFill>
          <a:latin typeface="Corbel" pitchFamily="34" charset="0"/>
        </a:defRPr>
      </a:lvl2pPr>
      <a:lvl3pPr algn="l" rtl="0" eaLnBrk="1" fontAlgn="base" hangingPunct="1">
        <a:lnSpc>
          <a:spcPts val="3600"/>
        </a:lnSpc>
        <a:spcBef>
          <a:spcPct val="0"/>
        </a:spcBef>
        <a:spcAft>
          <a:spcPct val="0"/>
        </a:spcAft>
        <a:defRPr sz="4000" b="1">
          <a:solidFill>
            <a:srgbClr val="002060"/>
          </a:solidFill>
          <a:latin typeface="Corbel" pitchFamily="34" charset="0"/>
        </a:defRPr>
      </a:lvl3pPr>
      <a:lvl4pPr algn="l" rtl="0" eaLnBrk="1" fontAlgn="base" hangingPunct="1">
        <a:lnSpc>
          <a:spcPts val="3600"/>
        </a:lnSpc>
        <a:spcBef>
          <a:spcPct val="0"/>
        </a:spcBef>
        <a:spcAft>
          <a:spcPct val="0"/>
        </a:spcAft>
        <a:defRPr sz="4000" b="1">
          <a:solidFill>
            <a:srgbClr val="002060"/>
          </a:solidFill>
          <a:latin typeface="Corbel" pitchFamily="34" charset="0"/>
        </a:defRPr>
      </a:lvl4pPr>
      <a:lvl5pPr algn="l" rtl="0" eaLnBrk="1" fontAlgn="base" hangingPunct="1">
        <a:lnSpc>
          <a:spcPts val="3600"/>
        </a:lnSpc>
        <a:spcBef>
          <a:spcPct val="0"/>
        </a:spcBef>
        <a:spcAft>
          <a:spcPct val="0"/>
        </a:spcAft>
        <a:defRPr sz="4000" b="1">
          <a:solidFill>
            <a:srgbClr val="002060"/>
          </a:solidFill>
          <a:latin typeface="Corbel" pitchFamily="34" charset="0"/>
        </a:defRPr>
      </a:lvl5pPr>
      <a:lvl6pPr marL="457200" algn="ctr" rtl="0" eaLnBrk="1" fontAlgn="base" hangingPunct="1">
        <a:spcBef>
          <a:spcPct val="0"/>
        </a:spcBef>
        <a:spcAft>
          <a:spcPct val="0"/>
        </a:spcAft>
        <a:defRPr sz="4000">
          <a:solidFill>
            <a:schemeClr val="bg1"/>
          </a:solidFill>
          <a:latin typeface="Calibri" pitchFamily="34" charset="0"/>
        </a:defRPr>
      </a:lvl6pPr>
      <a:lvl7pPr marL="914400" algn="ctr" rtl="0" eaLnBrk="1" fontAlgn="base" hangingPunct="1">
        <a:spcBef>
          <a:spcPct val="0"/>
        </a:spcBef>
        <a:spcAft>
          <a:spcPct val="0"/>
        </a:spcAft>
        <a:defRPr sz="4000">
          <a:solidFill>
            <a:schemeClr val="bg1"/>
          </a:solidFill>
          <a:latin typeface="Calibri" pitchFamily="34" charset="0"/>
        </a:defRPr>
      </a:lvl7pPr>
      <a:lvl8pPr marL="1371600" algn="ctr" rtl="0" eaLnBrk="1" fontAlgn="base" hangingPunct="1">
        <a:spcBef>
          <a:spcPct val="0"/>
        </a:spcBef>
        <a:spcAft>
          <a:spcPct val="0"/>
        </a:spcAft>
        <a:defRPr sz="4000">
          <a:solidFill>
            <a:schemeClr val="bg1"/>
          </a:solidFill>
          <a:latin typeface="Calibri" pitchFamily="34" charset="0"/>
        </a:defRPr>
      </a:lvl8pPr>
      <a:lvl9pPr marL="1828800" algn="ctr" rtl="0" eaLnBrk="1" fontAlgn="base" hangingPunct="1">
        <a:spcBef>
          <a:spcPct val="0"/>
        </a:spcBef>
        <a:spcAft>
          <a:spcPct val="0"/>
        </a:spcAft>
        <a:defRPr sz="4000">
          <a:solidFill>
            <a:schemeClr val="bg1"/>
          </a:solidFill>
          <a:latin typeface="Calibri" pitchFamily="34" charset="0"/>
        </a:defRPr>
      </a:lvl9pPr>
    </p:titleStyle>
    <p:bodyStyle>
      <a:lvl1pPr marL="342900" indent="-342900" algn="l" rtl="0" eaLnBrk="1" fontAlgn="base" hangingPunct="1">
        <a:spcBef>
          <a:spcPts val="600"/>
        </a:spcBef>
        <a:spcAft>
          <a:spcPts val="600"/>
        </a:spcAft>
        <a:buClr>
          <a:schemeClr val="accent5">
            <a:lumMod val="75000"/>
          </a:schemeClr>
        </a:buClr>
        <a:buFont typeface="Arial" charset="0"/>
        <a:buChar char="•"/>
        <a:defRPr sz="1800" kern="1200">
          <a:solidFill>
            <a:schemeClr val="tx1"/>
          </a:solidFill>
          <a:latin typeface="+mn-lt"/>
          <a:ea typeface="+mn-ea"/>
          <a:cs typeface="Arial" panose="020B0604020202020204" pitchFamily="34" charset="0"/>
        </a:defRPr>
      </a:lvl1pPr>
      <a:lvl2pPr marL="742950" indent="-285750" algn="l" rtl="0" eaLnBrk="1" fontAlgn="base" hangingPunct="1">
        <a:spcBef>
          <a:spcPts val="600"/>
        </a:spcBef>
        <a:spcAft>
          <a:spcPts val="600"/>
        </a:spcAft>
        <a:buClr>
          <a:schemeClr val="accent5">
            <a:lumMod val="75000"/>
          </a:schemeClr>
        </a:buClr>
        <a:buFont typeface="Arial" charset="0"/>
        <a:buChar char="–"/>
        <a:defRPr sz="1800" kern="1200">
          <a:solidFill>
            <a:schemeClr val="tx1"/>
          </a:solidFill>
          <a:latin typeface="+mn-lt"/>
          <a:ea typeface="+mn-ea"/>
          <a:cs typeface="Arial" panose="020B0604020202020204" pitchFamily="34" charset="0"/>
        </a:defRPr>
      </a:lvl2pPr>
      <a:lvl3pPr marL="1143000" indent="-228600" algn="l" rtl="0" eaLnBrk="1" fontAlgn="base" hangingPunct="1">
        <a:spcBef>
          <a:spcPts val="600"/>
        </a:spcBef>
        <a:spcAft>
          <a:spcPts val="600"/>
        </a:spcAft>
        <a:buClr>
          <a:schemeClr val="accent5">
            <a:lumMod val="75000"/>
          </a:schemeClr>
        </a:buClr>
        <a:buFont typeface="Arial" charset="0"/>
        <a:buChar char="•"/>
        <a:defRPr sz="1800" kern="1200">
          <a:solidFill>
            <a:schemeClr val="tx1"/>
          </a:solidFill>
          <a:latin typeface="+mn-lt"/>
          <a:ea typeface="+mn-ea"/>
          <a:cs typeface="Arial" panose="020B0604020202020204" pitchFamily="34" charset="0"/>
        </a:defRPr>
      </a:lvl3pPr>
      <a:lvl4pPr marL="1600200" indent="-228600" algn="l" rtl="0" eaLnBrk="1" fontAlgn="base" hangingPunct="1">
        <a:spcBef>
          <a:spcPts val="600"/>
        </a:spcBef>
        <a:spcAft>
          <a:spcPts val="600"/>
        </a:spcAft>
        <a:buClr>
          <a:schemeClr val="accent5">
            <a:lumMod val="75000"/>
          </a:schemeClr>
        </a:buClr>
        <a:buFont typeface="Arial" charset="0"/>
        <a:buChar char="–"/>
        <a:defRPr sz="1800" kern="1200">
          <a:solidFill>
            <a:schemeClr val="tx1"/>
          </a:solidFill>
          <a:latin typeface="+mn-lt"/>
          <a:ea typeface="+mn-ea"/>
          <a:cs typeface="Arial" panose="020B0604020202020204" pitchFamily="34" charset="0"/>
        </a:defRPr>
      </a:lvl4pPr>
      <a:lvl5pPr marL="2057400" indent="-228600" algn="l" rtl="0" eaLnBrk="1" fontAlgn="base" hangingPunct="1">
        <a:spcBef>
          <a:spcPts val="600"/>
        </a:spcBef>
        <a:spcAft>
          <a:spcPts val="600"/>
        </a:spcAft>
        <a:buClr>
          <a:schemeClr val="accent5">
            <a:lumMod val="75000"/>
          </a:schemeClr>
        </a:buClr>
        <a:buFont typeface="Arial"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mass.gov/lists/hipaa-forms-for-masshealth-members#authorization-to-release-masshealth-or-health-connector-record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privacy.officer@mass.go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info-details/get-help-paying-medicare-costs?_gl=1*1kfmduw*_ga*NTkxNTcxMDMyLjE3ODM5NzYyMzE.*_ga_MCLPEGW7WM*czE3ODQwNTY3MzUkbzMkZzEkdDE3ODQwNTczMDEkajYwJGwwJGgw&amp;_ga=2.165526460.2054425818.1783976231-591571032.1783976231#how-to-appl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mass.gov/info-details/applying-for-disability-with-masshealth?_ga=2.93314909.1156602304.1784552399-1039474423.1784298282&amp;_gl=1*1hvwrhi*_ga*MTAzOTQ3NDQyMy4xNzg0Mjk4Mjgy*_ga_MCLPEGW7WM*czE3ODQ1NjY5OTMkbzMkZzEkdDE3ODQ1NjY5OTkkajU0JGwwJGgw" TargetMode="External"/><Relationship Id="rId5" Type="http://schemas.openxmlformats.org/officeDocument/2006/relationships/hyperlink" Target="https://www.mass.gov/lists/noncustodial-parent-ncp-form" TargetMode="External"/><Relationship Id="rId4" Type="http://schemas.openxmlformats.org/officeDocument/2006/relationships/hyperlink" Target="https://www.mass.gov/lists/permission-to-share-information-psi-form?_gl=1*1d9pq60*_ga*NTkxNTcxMDMyLjE3ODM5NzYyMzE.*_ga_MCLPEGW7WM*czE3ODQwNTY3MzUkbzMkZzEkdDE3ODQwNTczOTkkajYwJGwwJGgw&amp;_ga=2.154465979.2054425818.1783976231-591571032.1783976231"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hyperlink" Target="https://my.mahealthconnector.org/enrollment-assisters" TargetMode="External"/><Relationship Id="rId3" Type="http://schemas.openxmlformats.org/officeDocument/2006/relationships/image" Target="../media/image7.svg"/><Relationship Id="rId7" Type="http://schemas.openxmlformats.org/officeDocument/2006/relationships/hyperlink" Target="https://www.mass.gov/how-to/find-help-with-your-masshealth-insurance-applicat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hyperlink" Target="https://myservices.mass.gov/" TargetMode="Externa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ssHealth Logo">
            <a:extLst>
              <a:ext uri="{FF2B5EF4-FFF2-40B4-BE49-F238E27FC236}">
                <a16:creationId xmlns:a16="http://schemas.microsoft.com/office/drawing/2014/main" id="{F17C4BA0-9E92-90B7-8AC9-6CE913C793EF}"/>
              </a:ext>
            </a:extLst>
          </p:cNvPr>
          <p:cNvPicPr>
            <a:picLocks noChangeAspect="1"/>
          </p:cNvPicPr>
          <p:nvPr/>
        </p:nvPicPr>
        <p:blipFill>
          <a:blip r:embed="rId3"/>
          <a:stretch>
            <a:fillRect/>
          </a:stretch>
        </p:blipFill>
        <p:spPr>
          <a:xfrm>
            <a:off x="306204" y="293852"/>
            <a:ext cx="2210939" cy="1115412"/>
          </a:xfrm>
          <a:prstGeom prst="rect">
            <a:avLst/>
          </a:prstGeom>
        </p:spPr>
      </p:pic>
      <p:sp>
        <p:nvSpPr>
          <p:cNvPr id="2" name="Title 1">
            <a:extLst>
              <a:ext uri="{FF2B5EF4-FFF2-40B4-BE49-F238E27FC236}">
                <a16:creationId xmlns:a16="http://schemas.microsoft.com/office/drawing/2014/main" id="{BB5DF832-8C9E-4772-9F20-08A3412E520A}"/>
              </a:ext>
            </a:extLst>
          </p:cNvPr>
          <p:cNvSpPr>
            <a:spLocks noGrp="1"/>
          </p:cNvSpPr>
          <p:nvPr>
            <p:ph type="ctrTitle"/>
          </p:nvPr>
        </p:nvSpPr>
        <p:spPr>
          <a:xfrm>
            <a:off x="1143000" y="2169894"/>
            <a:ext cx="7315200" cy="1927225"/>
          </a:xfrm>
        </p:spPr>
        <p:txBody>
          <a:bodyPr anchor="ctr"/>
          <a:lstStyle/>
          <a:p>
            <a:pPr algn="ctr"/>
            <a:r>
              <a:rPr lang="en-US" dirty="0">
                <a:solidFill>
                  <a:schemeClr val="bg1"/>
                </a:solidFill>
                <a:latin typeface="+mj-lt"/>
              </a:rPr>
              <a:t>MassHealth Update</a:t>
            </a:r>
          </a:p>
        </p:txBody>
      </p:sp>
      <p:sp>
        <p:nvSpPr>
          <p:cNvPr id="3" name="Subtitle 2">
            <a:extLst>
              <a:ext uri="{FF2B5EF4-FFF2-40B4-BE49-F238E27FC236}">
                <a16:creationId xmlns:a16="http://schemas.microsoft.com/office/drawing/2014/main" id="{82B0B69D-EF06-4BC2-9344-E5889A3CD7E6}"/>
              </a:ext>
            </a:extLst>
          </p:cNvPr>
          <p:cNvSpPr>
            <a:spLocks noGrp="1"/>
          </p:cNvSpPr>
          <p:nvPr>
            <p:ph type="subTitle" idx="1"/>
          </p:nvPr>
        </p:nvSpPr>
        <p:spPr>
          <a:xfrm>
            <a:off x="651510" y="4857750"/>
            <a:ext cx="7616190" cy="990600"/>
          </a:xfrm>
        </p:spPr>
        <p:txBody>
          <a:bodyPr/>
          <a:lstStyle/>
          <a:p>
            <a:pPr algn="ctr"/>
            <a:r>
              <a:rPr lang="en-US" sz="2800" dirty="0">
                <a:latin typeface="+mn-lt"/>
              </a:rPr>
              <a:t>July 2026</a:t>
            </a:r>
          </a:p>
          <a:p>
            <a:pPr algn="ctr"/>
            <a:r>
              <a:rPr lang="en-US" sz="2800" dirty="0">
                <a:latin typeface="+mn-lt"/>
              </a:rPr>
              <a:t>MA Healthcare Training Forum (MTF)</a:t>
            </a:r>
          </a:p>
        </p:txBody>
      </p:sp>
      <p:sp>
        <p:nvSpPr>
          <p:cNvPr id="4" name="Slide Number Placeholder 3">
            <a:extLst>
              <a:ext uri="{FF2B5EF4-FFF2-40B4-BE49-F238E27FC236}">
                <a16:creationId xmlns:a16="http://schemas.microsoft.com/office/drawing/2014/main" id="{474D0CBB-837C-443E-933C-54A144031D23}"/>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815A0231-9940-4863-B13E-2164784B5DAF}" type="slidenum">
              <a:rPr lang="en-US" altLang="en-US" smtClean="0"/>
              <a:pPr>
                <a:defRPr/>
              </a:pPr>
              <a:t>1</a:t>
            </a:fld>
            <a:endParaRPr lang="en-US" altLang="en-US" dirty="0"/>
          </a:p>
        </p:txBody>
      </p:sp>
    </p:spTree>
    <p:custDataLst>
      <p:tags r:id="rId1"/>
    </p:custDataLst>
    <p:extLst>
      <p:ext uri="{BB962C8B-B14F-4D97-AF65-F5344CB8AC3E}">
        <p14:creationId xmlns:p14="http://schemas.microsoft.com/office/powerpoint/2010/main" val="3452496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E199E-00EA-00E6-7FC7-1CB59D8175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EEC04-71EE-88DC-0F25-2F62F4354BD2}"/>
              </a:ext>
            </a:extLst>
          </p:cNvPr>
          <p:cNvSpPr>
            <a:spLocks noGrp="1"/>
          </p:cNvSpPr>
          <p:nvPr>
            <p:ph type="title"/>
          </p:nvPr>
        </p:nvSpPr>
        <p:spPr>
          <a:xfrm>
            <a:off x="817314" y="3955638"/>
            <a:ext cx="7964488" cy="1362075"/>
          </a:xfrm>
        </p:spPr>
        <p:txBody>
          <a:bodyPr/>
          <a:lstStyle/>
          <a:p>
            <a:pPr>
              <a:spcAft>
                <a:spcPts val="0"/>
              </a:spcAft>
            </a:pPr>
            <a:r>
              <a:rPr lang="en-US" dirty="0">
                <a:latin typeface="+mj-lt"/>
              </a:rPr>
              <a:t>MassHealth Health Plans Update</a:t>
            </a:r>
          </a:p>
        </p:txBody>
      </p:sp>
      <p:sp>
        <p:nvSpPr>
          <p:cNvPr id="4" name="Slide Number Placeholder 3">
            <a:extLst>
              <a:ext uri="{FF2B5EF4-FFF2-40B4-BE49-F238E27FC236}">
                <a16:creationId xmlns:a16="http://schemas.microsoft.com/office/drawing/2014/main" id="{A5392042-BB21-4FEF-994F-FCC3DE8A474A}"/>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23C09D53-7AEC-4C3D-B4B0-764829EA3DA3}" type="slidenum">
              <a:rPr lang="en-US" smtClean="0"/>
              <a:pPr>
                <a:defRPr/>
              </a:pPr>
              <a:t>10</a:t>
            </a:fld>
            <a:endParaRPr lang="en-US"/>
          </a:p>
        </p:txBody>
      </p:sp>
    </p:spTree>
    <p:extLst>
      <p:ext uri="{BB962C8B-B14F-4D97-AF65-F5344CB8AC3E}">
        <p14:creationId xmlns:p14="http://schemas.microsoft.com/office/powerpoint/2010/main" val="2784504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E5C152-0CBD-263E-F196-E0ED0AAD73A6}"/>
              </a:ext>
            </a:extLst>
          </p:cNvPr>
          <p:cNvSpPr>
            <a:spLocks noGrp="1"/>
          </p:cNvSpPr>
          <p:nvPr>
            <p:ph type="title"/>
          </p:nvPr>
        </p:nvSpPr>
        <p:spPr>
          <a:xfrm>
            <a:off x="457199" y="304800"/>
            <a:ext cx="8229599" cy="715963"/>
          </a:xfrm>
        </p:spPr>
        <p:txBody>
          <a:bodyPr/>
          <a:lstStyle/>
          <a:p>
            <a:r>
              <a:rPr lang="en-US" sz="3200" kern="0" dirty="0">
                <a:ea typeface="Open Sans"/>
                <a:cs typeface="Open Sans"/>
              </a:rPr>
              <a:t>Reminder of Managed Care Enrollment Regulation Updates and Impact </a:t>
            </a:r>
            <a:endParaRPr lang="en-US" sz="3200" dirty="0"/>
          </a:p>
        </p:txBody>
      </p:sp>
      <p:sp>
        <p:nvSpPr>
          <p:cNvPr id="2" name="Content Placeholder 1">
            <a:extLst>
              <a:ext uri="{FF2B5EF4-FFF2-40B4-BE49-F238E27FC236}">
                <a16:creationId xmlns:a16="http://schemas.microsoft.com/office/drawing/2014/main" id="{4ECBC277-075C-A2E5-C58E-F9FC1A5BC966}"/>
              </a:ext>
            </a:extLst>
          </p:cNvPr>
          <p:cNvSpPr>
            <a:spLocks noGrp="1"/>
          </p:cNvSpPr>
          <p:nvPr>
            <p:ph idx="1"/>
          </p:nvPr>
        </p:nvSpPr>
        <p:spPr>
          <a:xfrm>
            <a:off x="457200" y="1600200"/>
            <a:ext cx="8229600" cy="4953000"/>
          </a:xfrm>
        </p:spPr>
        <p:txBody>
          <a:bodyPr/>
          <a:lstStyle/>
          <a:p>
            <a:pPr defTabSz="685800" fontAlgn="auto">
              <a:spcAft>
                <a:spcPts val="450"/>
              </a:spcAft>
              <a:defRPr/>
            </a:pPr>
            <a:r>
              <a:rPr lang="en-US" dirty="0">
                <a:solidFill>
                  <a:prstClr val="black"/>
                </a:solidFill>
                <a:ea typeface="Open Sans"/>
                <a:cs typeface="Open Sans"/>
              </a:rPr>
              <a:t>MassHealth has updated its managed care enrollment rules. Under these changes, approximately 15,000 members will have their MassHealth benefits provided through the fee-for-service (FFS) delivery system instead of through managed care. </a:t>
            </a:r>
          </a:p>
          <a:p>
            <a:pPr defTabSz="685800" fontAlgn="auto">
              <a:spcAft>
                <a:spcPts val="300"/>
              </a:spcAft>
              <a:defRPr/>
            </a:pPr>
            <a:r>
              <a:rPr lang="en-US" dirty="0">
                <a:solidFill>
                  <a:prstClr val="black"/>
                </a:solidFill>
                <a:ea typeface="Open Sans" panose="020B0606030504020204" pitchFamily="34" charset="0"/>
                <a:cs typeface="Open Sans" panose="020B0606030504020204" pitchFamily="34" charset="0"/>
              </a:rPr>
              <a:t>Members’ MassHealth eligibility will not change. These updates are focused on the delivery system through which members get their services.</a:t>
            </a:r>
          </a:p>
          <a:p>
            <a:pPr defTabSz="685800" fontAlgn="auto">
              <a:spcAft>
                <a:spcPts val="300"/>
              </a:spcAft>
              <a:defRPr/>
            </a:pPr>
            <a:r>
              <a:rPr lang="en-US" dirty="0">
                <a:solidFill>
                  <a:prstClr val="black"/>
                </a:solidFill>
                <a:ea typeface="Open Sans"/>
                <a:cs typeface="Open Sans"/>
              </a:rPr>
              <a:t>MassHealth is transitioning members by January 1, 2027. </a:t>
            </a:r>
          </a:p>
          <a:p>
            <a:pPr defTabSz="685800" fontAlgn="auto">
              <a:spcAft>
                <a:spcPts val="300"/>
              </a:spcAft>
              <a:defRPr/>
            </a:pPr>
            <a:r>
              <a:rPr lang="en-US" dirty="0">
                <a:solidFill>
                  <a:prstClr val="black"/>
                </a:solidFill>
                <a:ea typeface="Open Sans"/>
                <a:cs typeface="Open Sans"/>
              </a:rPr>
              <a:t>Members impacted by this transition will receive a notice from MassHealth informing them of when they will transition to FFS.</a:t>
            </a:r>
          </a:p>
          <a:p>
            <a:pPr defTabSz="685800" fontAlgn="auto">
              <a:spcAft>
                <a:spcPts val="300"/>
              </a:spcAft>
              <a:defRPr/>
            </a:pPr>
            <a:r>
              <a:rPr lang="en-US" dirty="0">
                <a:solidFill>
                  <a:prstClr val="black"/>
                </a:solidFill>
                <a:ea typeface="Open Sans"/>
                <a:cs typeface="Open Sans"/>
              </a:rPr>
              <a:t>Receiving care through MassHealth FFS means that services will be covered directly by MassHealth instead of a health plan.</a:t>
            </a:r>
          </a:p>
          <a:p>
            <a:pPr marL="628650" lvl="1" defTabSz="685800" fontAlgn="auto">
              <a:spcAft>
                <a:spcPts val="300"/>
              </a:spcAft>
              <a:buFont typeface="Courier New" panose="02070309020205020404" pitchFamily="49" charset="0"/>
              <a:buChar char="o"/>
              <a:defRPr/>
            </a:pPr>
            <a:r>
              <a:rPr lang="en-US" dirty="0">
                <a:solidFill>
                  <a:prstClr val="black"/>
                </a:solidFill>
                <a:ea typeface="Open Sans"/>
                <a:cs typeface="Open Sans"/>
              </a:rPr>
              <a:t>MassHealth works with many providers and can help members find doctors that are right for them. </a:t>
            </a:r>
          </a:p>
          <a:p>
            <a:pPr marL="628650" lvl="1" defTabSz="685800" fontAlgn="auto">
              <a:spcAft>
                <a:spcPts val="300"/>
              </a:spcAft>
              <a:buFont typeface="Courier New" panose="02070309020205020404" pitchFamily="49" charset="0"/>
              <a:buChar char="o"/>
              <a:defRPr/>
            </a:pPr>
            <a:r>
              <a:rPr lang="en-US" dirty="0">
                <a:solidFill>
                  <a:prstClr val="black"/>
                </a:solidFill>
                <a:ea typeface="Open Sans"/>
                <a:cs typeface="Open Sans"/>
              </a:rPr>
              <a:t>Members may continue to see their providers if they are a MassHealth FFS provider.</a:t>
            </a:r>
          </a:p>
          <a:p>
            <a:endParaRPr lang="en-US" dirty="0"/>
          </a:p>
        </p:txBody>
      </p:sp>
      <p:sp>
        <p:nvSpPr>
          <p:cNvPr id="3" name="Slide Number Placeholder 2">
            <a:extLst>
              <a:ext uri="{FF2B5EF4-FFF2-40B4-BE49-F238E27FC236}">
                <a16:creationId xmlns:a16="http://schemas.microsoft.com/office/drawing/2014/main" id="{4345CF2E-6D3B-3871-EAEE-72655F41A1EA}"/>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11</a:t>
            </a:fld>
            <a:endParaRPr lang="en-US"/>
          </a:p>
        </p:txBody>
      </p:sp>
    </p:spTree>
    <p:extLst>
      <p:ext uri="{BB962C8B-B14F-4D97-AF65-F5344CB8AC3E}">
        <p14:creationId xmlns:p14="http://schemas.microsoft.com/office/powerpoint/2010/main" val="4173659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9979D-C8B7-2C36-7584-32B9BE3F1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2C826-F710-0751-DE16-73A9F99BD824}"/>
              </a:ext>
            </a:extLst>
          </p:cNvPr>
          <p:cNvSpPr>
            <a:spLocks noGrp="1"/>
          </p:cNvSpPr>
          <p:nvPr>
            <p:ph type="title"/>
          </p:nvPr>
        </p:nvSpPr>
        <p:spPr>
          <a:xfrm>
            <a:off x="817314" y="3955638"/>
            <a:ext cx="7964488" cy="1362075"/>
          </a:xfrm>
        </p:spPr>
        <p:txBody>
          <a:bodyPr/>
          <a:lstStyle/>
          <a:p>
            <a:pPr>
              <a:spcAft>
                <a:spcPts val="0"/>
              </a:spcAft>
            </a:pPr>
            <a:r>
              <a:rPr lang="en-US" dirty="0">
                <a:latin typeface="+mj-lt"/>
              </a:rPr>
              <a:t>Permission to Share Information (PSI) Form</a:t>
            </a:r>
            <a:br>
              <a:rPr lang="en-US" dirty="0"/>
            </a:br>
            <a:r>
              <a:rPr lang="en-US" dirty="0"/>
              <a:t> </a:t>
            </a:r>
          </a:p>
        </p:txBody>
      </p:sp>
      <p:sp>
        <p:nvSpPr>
          <p:cNvPr id="4" name="Slide Number Placeholder 3">
            <a:extLst>
              <a:ext uri="{FF2B5EF4-FFF2-40B4-BE49-F238E27FC236}">
                <a16:creationId xmlns:a16="http://schemas.microsoft.com/office/drawing/2014/main" id="{EE1752C0-744C-8CFB-3DB0-C70E99DEA6F3}"/>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23C09D53-7AEC-4C3D-B4B0-764829EA3DA3}" type="slidenum">
              <a:rPr lang="en-US" smtClean="0"/>
              <a:pPr>
                <a:defRPr/>
              </a:pPr>
              <a:t>12</a:t>
            </a:fld>
            <a:endParaRPr lang="en-US"/>
          </a:p>
        </p:txBody>
      </p:sp>
    </p:spTree>
    <p:extLst>
      <p:ext uri="{BB962C8B-B14F-4D97-AF65-F5344CB8AC3E}">
        <p14:creationId xmlns:p14="http://schemas.microsoft.com/office/powerpoint/2010/main" val="2037450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2A3946-710D-F88C-3FE9-B48706F63CC0}"/>
              </a:ext>
            </a:extLst>
          </p:cNvPr>
          <p:cNvSpPr>
            <a:spLocks noGrp="1"/>
          </p:cNvSpPr>
          <p:nvPr>
            <p:ph type="title"/>
          </p:nvPr>
        </p:nvSpPr>
        <p:spPr/>
        <p:txBody>
          <a:bodyPr/>
          <a:lstStyle/>
          <a:p>
            <a:r>
              <a:rPr lang="en-US" dirty="0"/>
              <a:t>Permission to Share Information Form</a:t>
            </a:r>
          </a:p>
        </p:txBody>
      </p:sp>
      <p:sp>
        <p:nvSpPr>
          <p:cNvPr id="2" name="Content Placeholder 1">
            <a:extLst>
              <a:ext uri="{FF2B5EF4-FFF2-40B4-BE49-F238E27FC236}">
                <a16:creationId xmlns:a16="http://schemas.microsoft.com/office/drawing/2014/main" id="{D1C9A6B1-2181-78E7-2F23-B5CEED12184F}"/>
              </a:ext>
            </a:extLst>
          </p:cNvPr>
          <p:cNvSpPr>
            <a:spLocks noGrp="1"/>
          </p:cNvSpPr>
          <p:nvPr>
            <p:ph idx="1"/>
          </p:nvPr>
        </p:nvSpPr>
        <p:spPr>
          <a:xfrm>
            <a:off x="274320" y="1600200"/>
            <a:ext cx="8218169" cy="4525963"/>
          </a:xfrm>
        </p:spPr>
        <p:txBody>
          <a:bodyPr/>
          <a:lstStyle/>
          <a:p>
            <a:r>
              <a:rPr lang="en-US" dirty="0"/>
              <a:t>The Permission to Share Information (PSI) Form </a:t>
            </a:r>
            <a:r>
              <a:rPr lang="en-US" b="1" dirty="0"/>
              <a:t>allows MassHealth and the Health Connector </a:t>
            </a:r>
            <a:r>
              <a:rPr lang="en-US" dirty="0"/>
              <a:t>to share a member’s eligibility information or eligibility notices with another person or organization identified by the individual.</a:t>
            </a:r>
          </a:p>
          <a:p>
            <a:pPr lvl="1">
              <a:buFont typeface="Courier New" panose="02070309020205020404" pitchFamily="49" charset="0"/>
              <a:buChar char="o"/>
            </a:pPr>
            <a:r>
              <a:rPr lang="en-US" dirty="0"/>
              <a:t>For example, a friend, relative, caregiver, someone who helps them fill out MassHealth or Health Connector forms, or a social worker, lawyer, or health care advocacy group.</a:t>
            </a:r>
          </a:p>
          <a:p>
            <a:r>
              <a:rPr lang="en-US" dirty="0"/>
              <a:t>Individuals may give MassHealth and the Health Connector permission to: </a:t>
            </a:r>
          </a:p>
          <a:p>
            <a:pPr lvl="1">
              <a:buFont typeface="Courier New" panose="02070309020205020404" pitchFamily="49" charset="0"/>
              <a:buChar char="o"/>
            </a:pPr>
            <a:r>
              <a:rPr lang="en-US" dirty="0"/>
              <a:t>Talk to another person or organization about their eligibility.</a:t>
            </a:r>
          </a:p>
          <a:p>
            <a:pPr lvl="1">
              <a:buFont typeface="Courier New" panose="02070309020205020404" pitchFamily="49" charset="0"/>
              <a:buChar char="o"/>
            </a:pPr>
            <a:r>
              <a:rPr lang="en-US" dirty="0"/>
              <a:t>Share copies of eligibility notices with another person or organization.</a:t>
            </a:r>
          </a:p>
        </p:txBody>
      </p:sp>
      <p:sp>
        <p:nvSpPr>
          <p:cNvPr id="3" name="Slide Number Placeholder 2">
            <a:extLst>
              <a:ext uri="{FF2B5EF4-FFF2-40B4-BE49-F238E27FC236}">
                <a16:creationId xmlns:a16="http://schemas.microsoft.com/office/drawing/2014/main" id="{029B65E1-7562-2FB7-3CF0-4C7237E0E00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13</a:t>
            </a:fld>
            <a:endParaRPr lang="en-US"/>
          </a:p>
        </p:txBody>
      </p:sp>
    </p:spTree>
    <p:extLst>
      <p:ext uri="{BB962C8B-B14F-4D97-AF65-F5344CB8AC3E}">
        <p14:creationId xmlns:p14="http://schemas.microsoft.com/office/powerpoint/2010/main" val="2287804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D6CDAC-7EEB-2544-A058-3B2C14FEB613}"/>
              </a:ext>
            </a:extLst>
          </p:cNvPr>
          <p:cNvSpPr>
            <a:spLocks noGrp="1"/>
          </p:cNvSpPr>
          <p:nvPr>
            <p:ph type="title"/>
          </p:nvPr>
        </p:nvSpPr>
        <p:spPr/>
        <p:txBody>
          <a:bodyPr/>
          <a:lstStyle/>
          <a:p>
            <a:r>
              <a:rPr lang="en-US" dirty="0"/>
              <a:t>Changes to the PSI Form</a:t>
            </a:r>
          </a:p>
        </p:txBody>
      </p:sp>
      <p:sp>
        <p:nvSpPr>
          <p:cNvPr id="2" name="Content Placeholder 1">
            <a:extLst>
              <a:ext uri="{FF2B5EF4-FFF2-40B4-BE49-F238E27FC236}">
                <a16:creationId xmlns:a16="http://schemas.microsoft.com/office/drawing/2014/main" id="{5667B692-CE62-D02C-D5D8-2DD2A0F81066}"/>
              </a:ext>
            </a:extLst>
          </p:cNvPr>
          <p:cNvSpPr>
            <a:spLocks noGrp="1"/>
          </p:cNvSpPr>
          <p:nvPr>
            <p:ph idx="1"/>
          </p:nvPr>
        </p:nvSpPr>
        <p:spPr>
          <a:xfrm>
            <a:off x="457200" y="1600200"/>
            <a:ext cx="4560570" cy="4525963"/>
          </a:xfrm>
        </p:spPr>
        <p:txBody>
          <a:bodyPr/>
          <a:lstStyle/>
          <a:p>
            <a:r>
              <a:rPr lang="en-US" dirty="0"/>
              <a:t>The revised PSI form removes the member records request section and directs members and their authorized representatives to the Privacy Office to request past records or by completing the new Authorization to Release MassHealth or Health Connector Records. </a:t>
            </a:r>
          </a:p>
          <a:p>
            <a:r>
              <a:rPr lang="en-US" dirty="0"/>
              <a:t>The PSI Form is now co-branded with the Massachusetts Health Connector for the same uses and authorities.</a:t>
            </a:r>
          </a:p>
        </p:txBody>
      </p:sp>
      <p:pic>
        <p:nvPicPr>
          <p:cNvPr id="6" name="Picture 5" descr="Permission to Share Information (PSI) Form.">
            <a:extLst>
              <a:ext uri="{FF2B5EF4-FFF2-40B4-BE49-F238E27FC236}">
                <a16:creationId xmlns:a16="http://schemas.microsoft.com/office/drawing/2014/main" id="{C600B346-7748-5324-2CBB-1EA0AC807633}"/>
              </a:ext>
            </a:extLst>
          </p:cNvPr>
          <p:cNvPicPr>
            <a:picLocks noChangeAspect="1"/>
          </p:cNvPicPr>
          <p:nvPr/>
        </p:nvPicPr>
        <p:blipFill>
          <a:blip r:embed="rId2"/>
          <a:stretch>
            <a:fillRect/>
          </a:stretch>
        </p:blipFill>
        <p:spPr>
          <a:xfrm>
            <a:off x="5017770" y="1440531"/>
            <a:ext cx="3669030" cy="4990143"/>
          </a:xfrm>
          <a:prstGeom prst="rect">
            <a:avLst/>
          </a:prstGeom>
        </p:spPr>
        <p:style>
          <a:lnRef idx="2">
            <a:schemeClr val="accent1"/>
          </a:lnRef>
          <a:fillRef idx="1">
            <a:schemeClr val="lt1"/>
          </a:fillRef>
          <a:effectRef idx="0">
            <a:schemeClr val="accent1"/>
          </a:effectRef>
          <a:fontRef idx="minor">
            <a:schemeClr val="dk1"/>
          </a:fontRef>
        </p:style>
      </p:pic>
      <p:sp>
        <p:nvSpPr>
          <p:cNvPr id="3" name="Slide Number Placeholder 2">
            <a:extLst>
              <a:ext uri="{FF2B5EF4-FFF2-40B4-BE49-F238E27FC236}">
                <a16:creationId xmlns:a16="http://schemas.microsoft.com/office/drawing/2014/main" id="{BBC72ACD-EC3B-6B86-02FC-13A9E1018242}"/>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14</a:t>
            </a:fld>
            <a:endParaRPr lang="en-US"/>
          </a:p>
        </p:txBody>
      </p:sp>
    </p:spTree>
    <p:extLst>
      <p:ext uri="{BB962C8B-B14F-4D97-AF65-F5344CB8AC3E}">
        <p14:creationId xmlns:p14="http://schemas.microsoft.com/office/powerpoint/2010/main" val="2014913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9E0381-CB74-84DE-C4F2-4BEA6A4DD645}"/>
              </a:ext>
            </a:extLst>
          </p:cNvPr>
          <p:cNvSpPr>
            <a:spLocks noGrp="1"/>
          </p:cNvSpPr>
          <p:nvPr>
            <p:ph type="title"/>
          </p:nvPr>
        </p:nvSpPr>
        <p:spPr>
          <a:xfrm>
            <a:off x="457200" y="304800"/>
            <a:ext cx="7715250" cy="715963"/>
          </a:xfrm>
        </p:spPr>
        <p:txBody>
          <a:bodyPr/>
          <a:lstStyle/>
          <a:p>
            <a:r>
              <a:rPr lang="en-US" dirty="0"/>
              <a:t>How to Request Release of Records</a:t>
            </a:r>
          </a:p>
        </p:txBody>
      </p:sp>
      <p:sp>
        <p:nvSpPr>
          <p:cNvPr id="2" name="Content Placeholder 1">
            <a:extLst>
              <a:ext uri="{FF2B5EF4-FFF2-40B4-BE49-F238E27FC236}">
                <a16:creationId xmlns:a16="http://schemas.microsoft.com/office/drawing/2014/main" id="{E3986583-849D-B102-222B-151920E20E93}"/>
              </a:ext>
            </a:extLst>
          </p:cNvPr>
          <p:cNvSpPr>
            <a:spLocks noGrp="1"/>
          </p:cNvSpPr>
          <p:nvPr>
            <p:ph idx="1"/>
          </p:nvPr>
        </p:nvSpPr>
        <p:spPr/>
        <p:txBody>
          <a:bodyPr/>
          <a:lstStyle/>
          <a:p>
            <a:r>
              <a:rPr lang="en-US" dirty="0"/>
              <a:t>Members and applicants have a right to access their information or can grant another person access to their information under federal and state law. </a:t>
            </a:r>
          </a:p>
          <a:p>
            <a:r>
              <a:rPr lang="en-US" dirty="0"/>
              <a:t>Member records are defined as anything associated with the member or applicant’s eligibility, benefits, claims, and any related case information or activity.</a:t>
            </a:r>
          </a:p>
          <a:p>
            <a:r>
              <a:rPr lang="en-US" dirty="0"/>
              <a:t>The  </a:t>
            </a:r>
            <a:r>
              <a:rPr lang="en-US" b="1" dirty="0"/>
              <a:t>new </a:t>
            </a:r>
            <a:r>
              <a:rPr lang="en-US" u="sng" dirty="0">
                <a:hlinkClick r:id="rId2"/>
              </a:rPr>
              <a:t>Authorization to Release MassHealth or Health Connector Records</a:t>
            </a:r>
            <a:r>
              <a:rPr lang="en-US" u="sng" dirty="0"/>
              <a:t>:</a:t>
            </a:r>
            <a:endParaRPr lang="en-US" dirty="0"/>
          </a:p>
          <a:p>
            <a:pPr lvl="1">
              <a:buFont typeface="Courier New" panose="02070309020205020404" pitchFamily="49" charset="0"/>
              <a:buChar char="o"/>
            </a:pPr>
            <a:r>
              <a:rPr lang="en-US" dirty="0"/>
              <a:t>Gives permission for MassHealth and the Health Connector to share written copies of records, this includes:</a:t>
            </a:r>
          </a:p>
          <a:p>
            <a:pPr lvl="2"/>
            <a:r>
              <a:rPr lang="en-US" dirty="0"/>
              <a:t>claims summaries, past MassHealth applications and related documentation, past MassHealth notices, copies of drug and alcohol treatment information or other specific information.</a:t>
            </a:r>
          </a:p>
          <a:p>
            <a:pPr marL="0" indent="0">
              <a:buNone/>
            </a:pPr>
            <a:endParaRPr lang="en-US" b="1" dirty="0"/>
          </a:p>
          <a:p>
            <a:pPr marL="0" indent="0">
              <a:buNone/>
            </a:pPr>
            <a:endParaRPr lang="en-US" dirty="0"/>
          </a:p>
        </p:txBody>
      </p:sp>
      <p:sp>
        <p:nvSpPr>
          <p:cNvPr id="3" name="Slide Number Placeholder 2">
            <a:extLst>
              <a:ext uri="{FF2B5EF4-FFF2-40B4-BE49-F238E27FC236}">
                <a16:creationId xmlns:a16="http://schemas.microsoft.com/office/drawing/2014/main" id="{BC7D9484-3351-62DC-57EF-DAACD162704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15</a:t>
            </a:fld>
            <a:endParaRPr lang="en-US"/>
          </a:p>
        </p:txBody>
      </p:sp>
    </p:spTree>
    <p:extLst>
      <p:ext uri="{BB962C8B-B14F-4D97-AF65-F5344CB8AC3E}">
        <p14:creationId xmlns:p14="http://schemas.microsoft.com/office/powerpoint/2010/main" val="723991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B7E0ED-2AF1-58CF-4BA9-E9BCC55DB4CD}"/>
              </a:ext>
            </a:extLst>
          </p:cNvPr>
          <p:cNvSpPr>
            <a:spLocks noGrp="1"/>
          </p:cNvSpPr>
          <p:nvPr>
            <p:ph type="title"/>
          </p:nvPr>
        </p:nvSpPr>
        <p:spPr/>
        <p:txBody>
          <a:bodyPr/>
          <a:lstStyle/>
          <a:p>
            <a:r>
              <a:rPr lang="en-US" dirty="0"/>
              <a:t>How to Cancel the PSI Form</a:t>
            </a:r>
          </a:p>
        </p:txBody>
      </p:sp>
      <p:sp>
        <p:nvSpPr>
          <p:cNvPr id="2" name="Content Placeholder 1">
            <a:extLst>
              <a:ext uri="{FF2B5EF4-FFF2-40B4-BE49-F238E27FC236}">
                <a16:creationId xmlns:a16="http://schemas.microsoft.com/office/drawing/2014/main" id="{B98D1236-E1DE-1B55-C708-A35510B33EA6}"/>
              </a:ext>
            </a:extLst>
          </p:cNvPr>
          <p:cNvSpPr>
            <a:spLocks noGrp="1"/>
          </p:cNvSpPr>
          <p:nvPr>
            <p:ph idx="1"/>
          </p:nvPr>
        </p:nvSpPr>
        <p:spPr>
          <a:xfrm>
            <a:off x="457200" y="1600200"/>
            <a:ext cx="8469630" cy="5121275"/>
          </a:xfrm>
        </p:spPr>
        <p:txBody>
          <a:bodyPr/>
          <a:lstStyle/>
          <a:p>
            <a:r>
              <a:rPr lang="en-US" dirty="0"/>
              <a:t>The PSI and Authorization to Release MassHealth and Health Connector Records forms will </a:t>
            </a:r>
            <a:r>
              <a:rPr lang="en-US" b="1" dirty="0"/>
              <a:t>automatically expire 12 months from the date the form was signed</a:t>
            </a:r>
            <a:r>
              <a:rPr lang="en-US" dirty="0"/>
              <a:t>, unless a different date is provided.</a:t>
            </a:r>
          </a:p>
          <a:p>
            <a:r>
              <a:rPr lang="en-US" dirty="0"/>
              <a:t>The member can also cancel the PSI at any time by contacting MassHealth:</a:t>
            </a:r>
          </a:p>
          <a:p>
            <a:pPr lvl="1">
              <a:buFont typeface="Courier New" panose="02070309020205020404" pitchFamily="49" charset="0"/>
              <a:buChar char="o"/>
            </a:pPr>
            <a:r>
              <a:rPr lang="en-US" dirty="0"/>
              <a:t>By phone: 1-800-841-2900; TTY 711</a:t>
            </a:r>
          </a:p>
          <a:p>
            <a:pPr marL="747712" lvl="1">
              <a:buFont typeface="Courier New" panose="02070309020205020404" pitchFamily="49" charset="0"/>
              <a:buChar char="o"/>
              <a:tabLst>
                <a:tab pos="746125" algn="l"/>
                <a:tab pos="1882775" algn="l"/>
              </a:tabLst>
            </a:pPr>
            <a:r>
              <a:rPr lang="en-US" dirty="0"/>
              <a:t>By mail to: Health Insurance Processing Center</a:t>
            </a:r>
          </a:p>
          <a:p>
            <a:pPr marL="1882775" lvl="4" indent="-1312863">
              <a:spcBef>
                <a:spcPts val="0"/>
              </a:spcBef>
              <a:spcAft>
                <a:spcPts val="0"/>
              </a:spcAft>
              <a:buNone/>
              <a:tabLst>
                <a:tab pos="746125" algn="l"/>
              </a:tabLst>
            </a:pPr>
            <a:r>
              <a:rPr lang="en-US" dirty="0"/>
              <a:t> 		PO Box 4405</a:t>
            </a:r>
          </a:p>
          <a:p>
            <a:pPr marL="1882775" lvl="4" indent="-1312863">
              <a:spcBef>
                <a:spcPts val="0"/>
              </a:spcBef>
              <a:spcAft>
                <a:spcPts val="0"/>
              </a:spcAft>
              <a:buNone/>
              <a:tabLst>
                <a:tab pos="746125" algn="l"/>
              </a:tabLst>
            </a:pPr>
            <a:r>
              <a:rPr lang="en-US" dirty="0"/>
              <a:t> 		Taunton, MA 02780 </a:t>
            </a:r>
          </a:p>
          <a:p>
            <a:pPr lvl="1">
              <a:buFont typeface="Courier New" panose="02070309020205020404" pitchFamily="49" charset="0"/>
              <a:buChar char="o"/>
            </a:pPr>
            <a:r>
              <a:rPr lang="en-US" dirty="0"/>
              <a:t>Include: member’s name, MassHealth ID, and the name of the PSI</a:t>
            </a:r>
          </a:p>
          <a:p>
            <a:r>
              <a:rPr lang="en-US" dirty="0"/>
              <a:t>Members and applicants can cancel the </a:t>
            </a:r>
            <a:r>
              <a:rPr lang="en-US" b="1" dirty="0"/>
              <a:t>Authorization to Release MassHealth and Health Connector Records </a:t>
            </a:r>
            <a:r>
              <a:rPr lang="en-US" dirty="0"/>
              <a:t>at</a:t>
            </a:r>
            <a:r>
              <a:rPr lang="en-US" b="1" dirty="0"/>
              <a:t> </a:t>
            </a:r>
            <a:r>
              <a:rPr lang="en-US" dirty="0"/>
              <a:t>any time by sending an email or letter to:</a:t>
            </a:r>
            <a:r>
              <a:rPr lang="en-US" b="1" dirty="0"/>
              <a:t>  </a:t>
            </a:r>
            <a:r>
              <a:rPr lang="en-US" dirty="0"/>
              <a:t>MassHealth Privacy Office at </a:t>
            </a:r>
            <a:r>
              <a:rPr lang="en-US" u="sng" dirty="0">
                <a:hlinkClick r:id="rId2"/>
              </a:rPr>
              <a:t>privacy.officer@mass.gov</a:t>
            </a:r>
            <a:r>
              <a:rPr lang="en-US" dirty="0"/>
              <a:t> or  </a:t>
            </a:r>
            <a:endParaRPr lang="en-US" b="1" dirty="0"/>
          </a:p>
          <a:p>
            <a:pPr marL="2171700" lvl="5" indent="0">
              <a:spcBef>
                <a:spcPts val="0"/>
              </a:spcBef>
              <a:buNone/>
            </a:pPr>
            <a:r>
              <a:rPr lang="en-US" sz="1800" dirty="0"/>
              <a:t>MassHealth Privacy Office</a:t>
            </a:r>
            <a:endParaRPr lang="en-US" sz="1800" b="1" dirty="0"/>
          </a:p>
          <a:p>
            <a:pPr marL="2171700" lvl="5" indent="0">
              <a:spcBef>
                <a:spcPts val="0"/>
              </a:spcBef>
              <a:buNone/>
            </a:pPr>
            <a:r>
              <a:rPr lang="en-US" sz="1800" dirty="0"/>
              <a:t>One Ashburton Place, 11th Floor</a:t>
            </a:r>
          </a:p>
          <a:p>
            <a:pPr marL="2171700" lvl="5" indent="0">
              <a:spcBef>
                <a:spcPts val="0"/>
              </a:spcBef>
              <a:buNone/>
            </a:pPr>
            <a:r>
              <a:rPr lang="en-US" sz="1800" dirty="0"/>
              <a:t>Boston, MA 02108</a:t>
            </a:r>
          </a:p>
        </p:txBody>
      </p:sp>
      <p:sp>
        <p:nvSpPr>
          <p:cNvPr id="3" name="Slide Number Placeholder 2">
            <a:extLst>
              <a:ext uri="{FF2B5EF4-FFF2-40B4-BE49-F238E27FC236}">
                <a16:creationId xmlns:a16="http://schemas.microsoft.com/office/drawing/2014/main" id="{BC795E42-8AFB-541C-17A1-7300CE944BF9}"/>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16</a:t>
            </a:fld>
            <a:endParaRPr lang="en-US"/>
          </a:p>
        </p:txBody>
      </p:sp>
    </p:spTree>
    <p:extLst>
      <p:ext uri="{BB962C8B-B14F-4D97-AF65-F5344CB8AC3E}">
        <p14:creationId xmlns:p14="http://schemas.microsoft.com/office/powerpoint/2010/main" val="650059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568376-D0E6-E36B-B6F3-880FC01A2C6F}"/>
              </a:ext>
            </a:extLst>
          </p:cNvPr>
          <p:cNvSpPr>
            <a:spLocks noGrp="1"/>
          </p:cNvSpPr>
          <p:nvPr>
            <p:ph type="title"/>
          </p:nvPr>
        </p:nvSpPr>
        <p:spPr>
          <a:xfrm>
            <a:off x="457199" y="304800"/>
            <a:ext cx="7195351" cy="715963"/>
          </a:xfrm>
        </p:spPr>
        <p:txBody>
          <a:bodyPr/>
          <a:lstStyle/>
          <a:p>
            <a:r>
              <a:rPr lang="en-US" dirty="0"/>
              <a:t>Forms in Additional Languages</a:t>
            </a:r>
          </a:p>
        </p:txBody>
      </p:sp>
      <p:sp>
        <p:nvSpPr>
          <p:cNvPr id="2" name="Content Placeholder 1">
            <a:extLst>
              <a:ext uri="{FF2B5EF4-FFF2-40B4-BE49-F238E27FC236}">
                <a16:creationId xmlns:a16="http://schemas.microsoft.com/office/drawing/2014/main" id="{949DFFB3-361A-4BC7-7793-4EFD7EEF3A2B}"/>
              </a:ext>
            </a:extLst>
          </p:cNvPr>
          <p:cNvSpPr>
            <a:spLocks noGrp="1"/>
          </p:cNvSpPr>
          <p:nvPr>
            <p:ph idx="1"/>
          </p:nvPr>
        </p:nvSpPr>
        <p:spPr/>
        <p:txBody>
          <a:bodyPr/>
          <a:lstStyle/>
          <a:p>
            <a:r>
              <a:rPr lang="en-US" dirty="0"/>
              <a:t>The PSI Form is available in multiple languages, as well as a web (an Adobe Acrobat) format.  Available in:</a:t>
            </a:r>
          </a:p>
          <a:p>
            <a:pPr lvl="1">
              <a:buFont typeface="Arial" panose="020B0604020202020204" pitchFamily="34" charset="0"/>
              <a:buChar char="•"/>
            </a:pPr>
            <a:r>
              <a:rPr lang="en-US" dirty="0"/>
              <a:t>English</a:t>
            </a:r>
          </a:p>
          <a:p>
            <a:pPr lvl="1">
              <a:buFont typeface="Arial" panose="020B0604020202020204" pitchFamily="34" charset="0"/>
              <a:buChar char="•"/>
            </a:pPr>
            <a:r>
              <a:rPr lang="en-US" dirty="0"/>
              <a:t>Brazilian Portuguese</a:t>
            </a:r>
          </a:p>
          <a:p>
            <a:pPr lvl="1">
              <a:buFont typeface="Arial" panose="020B0604020202020204" pitchFamily="34" charset="0"/>
              <a:buChar char="•"/>
            </a:pPr>
            <a:r>
              <a:rPr lang="en-US" dirty="0"/>
              <a:t>Haitian Creole</a:t>
            </a:r>
          </a:p>
          <a:p>
            <a:pPr lvl="1">
              <a:buFont typeface="Arial" panose="020B0604020202020204" pitchFamily="34" charset="0"/>
              <a:buChar char="•"/>
            </a:pPr>
            <a:r>
              <a:rPr lang="en-US" dirty="0"/>
              <a:t>Simplified Chinese</a:t>
            </a:r>
          </a:p>
          <a:p>
            <a:pPr lvl="1">
              <a:buFont typeface="Arial" panose="020B0604020202020204" pitchFamily="34" charset="0"/>
              <a:buChar char="•"/>
            </a:pPr>
            <a:r>
              <a:rPr lang="en-US" dirty="0"/>
              <a:t>Spanish, and </a:t>
            </a:r>
          </a:p>
          <a:p>
            <a:pPr lvl="1">
              <a:buFont typeface="Arial" panose="020B0604020202020204" pitchFamily="34" charset="0"/>
              <a:buChar char="•"/>
            </a:pPr>
            <a:r>
              <a:rPr lang="en-US" dirty="0"/>
              <a:t>Vietnamese</a:t>
            </a:r>
          </a:p>
          <a:p>
            <a:endParaRPr lang="en-US" dirty="0"/>
          </a:p>
        </p:txBody>
      </p:sp>
      <p:sp>
        <p:nvSpPr>
          <p:cNvPr id="3" name="Slide Number Placeholder 2">
            <a:extLst>
              <a:ext uri="{FF2B5EF4-FFF2-40B4-BE49-F238E27FC236}">
                <a16:creationId xmlns:a16="http://schemas.microsoft.com/office/drawing/2014/main" id="{89E26DE1-D69D-7D7A-4E1C-952A007C0418}"/>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17</a:t>
            </a:fld>
            <a:endParaRPr lang="en-US"/>
          </a:p>
        </p:txBody>
      </p:sp>
    </p:spTree>
    <p:extLst>
      <p:ext uri="{BB962C8B-B14F-4D97-AF65-F5344CB8AC3E}">
        <p14:creationId xmlns:p14="http://schemas.microsoft.com/office/powerpoint/2010/main" val="442629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352EB-1839-6531-2184-ACD34D7182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E72F6-44D2-F78F-CEF4-EF8E5026C1DE}"/>
              </a:ext>
            </a:extLst>
          </p:cNvPr>
          <p:cNvSpPr>
            <a:spLocks noGrp="1"/>
          </p:cNvSpPr>
          <p:nvPr>
            <p:ph type="title"/>
          </p:nvPr>
        </p:nvSpPr>
        <p:spPr>
          <a:xfrm>
            <a:off x="817314" y="3955638"/>
            <a:ext cx="7964488" cy="1362075"/>
          </a:xfrm>
        </p:spPr>
        <p:txBody>
          <a:bodyPr/>
          <a:lstStyle/>
          <a:p>
            <a:pPr>
              <a:spcAft>
                <a:spcPts val="0"/>
              </a:spcAft>
            </a:pPr>
            <a:r>
              <a:rPr lang="en-US" dirty="0">
                <a:latin typeface="+mj-lt"/>
              </a:rPr>
              <a:t>Member Forms in Adobe Sign</a:t>
            </a:r>
          </a:p>
        </p:txBody>
      </p:sp>
      <p:sp>
        <p:nvSpPr>
          <p:cNvPr id="4" name="Slide Number Placeholder 3">
            <a:extLst>
              <a:ext uri="{FF2B5EF4-FFF2-40B4-BE49-F238E27FC236}">
                <a16:creationId xmlns:a16="http://schemas.microsoft.com/office/drawing/2014/main" id="{3224146D-6E6E-9472-D6F9-6C29ACD877E6}"/>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23C09D53-7AEC-4C3D-B4B0-764829EA3DA3}" type="slidenum">
              <a:rPr lang="en-US" smtClean="0"/>
              <a:pPr>
                <a:defRPr/>
              </a:pPr>
              <a:t>18</a:t>
            </a:fld>
            <a:endParaRPr lang="en-US"/>
          </a:p>
        </p:txBody>
      </p:sp>
    </p:spTree>
    <p:extLst>
      <p:ext uri="{BB962C8B-B14F-4D97-AF65-F5344CB8AC3E}">
        <p14:creationId xmlns:p14="http://schemas.microsoft.com/office/powerpoint/2010/main" val="619884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B9329F-11AF-C2DB-31FA-9CBC00E8D1C9}"/>
              </a:ext>
            </a:extLst>
          </p:cNvPr>
          <p:cNvSpPr>
            <a:spLocks noGrp="1"/>
          </p:cNvSpPr>
          <p:nvPr>
            <p:ph type="title"/>
          </p:nvPr>
        </p:nvSpPr>
        <p:spPr>
          <a:xfrm>
            <a:off x="457199" y="304800"/>
            <a:ext cx="7140011" cy="715963"/>
          </a:xfrm>
        </p:spPr>
        <p:txBody>
          <a:bodyPr/>
          <a:lstStyle/>
          <a:p>
            <a:r>
              <a:rPr lang="en-US" dirty="0"/>
              <a:t>Forms in Adobe Sign</a:t>
            </a:r>
            <a:endParaRPr lang="en-US" dirty="0">
              <a:solidFill>
                <a:schemeClr val="bg1"/>
              </a:solidFill>
            </a:endParaRPr>
          </a:p>
        </p:txBody>
      </p:sp>
      <p:sp>
        <p:nvSpPr>
          <p:cNvPr id="2" name="Content Placeholder 1">
            <a:extLst>
              <a:ext uri="{FF2B5EF4-FFF2-40B4-BE49-F238E27FC236}">
                <a16:creationId xmlns:a16="http://schemas.microsoft.com/office/drawing/2014/main" id="{CADA24E0-BC09-EA23-07EF-88869788C19F}"/>
              </a:ext>
            </a:extLst>
          </p:cNvPr>
          <p:cNvSpPr>
            <a:spLocks noGrp="1"/>
          </p:cNvSpPr>
          <p:nvPr>
            <p:ph idx="1"/>
          </p:nvPr>
        </p:nvSpPr>
        <p:spPr>
          <a:xfrm>
            <a:off x="457199" y="1431925"/>
            <a:ext cx="8229600" cy="5121275"/>
          </a:xfrm>
        </p:spPr>
        <p:txBody>
          <a:bodyPr/>
          <a:lstStyle/>
          <a:p>
            <a:pPr>
              <a:spcAft>
                <a:spcPts val="400"/>
              </a:spcAft>
            </a:pPr>
            <a:r>
              <a:rPr lang="en-US" dirty="0">
                <a:hlinkClick r:id="rId3"/>
              </a:rPr>
              <a:t>Medicare Savings Program (MSP) Application</a:t>
            </a:r>
            <a:endParaRPr lang="en-US" dirty="0"/>
          </a:p>
          <a:p>
            <a:pPr lvl="1">
              <a:spcAft>
                <a:spcPts val="400"/>
              </a:spcAft>
              <a:buFont typeface="Courier New" panose="02070309020205020404" pitchFamily="49" charset="0"/>
              <a:buChar char="o"/>
            </a:pPr>
            <a:r>
              <a:rPr lang="en-US" dirty="0"/>
              <a:t>Massachusetts resident on Medicare with limited income, may qualify for help paying Medicare costs through Medicare Savings Programs (MSPs).</a:t>
            </a:r>
          </a:p>
          <a:p>
            <a:pPr>
              <a:spcAft>
                <a:spcPts val="400"/>
              </a:spcAft>
            </a:pPr>
            <a:r>
              <a:rPr lang="en-US" dirty="0">
                <a:hlinkClick r:id="rId4"/>
              </a:rPr>
              <a:t>Permission to Share Information (PSI) Form</a:t>
            </a:r>
            <a:endParaRPr lang="en-US" dirty="0"/>
          </a:p>
          <a:p>
            <a:pPr lvl="1">
              <a:spcAft>
                <a:spcPts val="400"/>
              </a:spcAft>
              <a:buFont typeface="Courier New" panose="02070309020205020404" pitchFamily="49" charset="0"/>
              <a:buChar char="o"/>
            </a:pPr>
            <a:r>
              <a:rPr lang="en-US" dirty="0"/>
              <a:t>Complete and submit this form if you would like MassHealth to share your eligibility information and notices with another person or organization.</a:t>
            </a:r>
          </a:p>
          <a:p>
            <a:pPr>
              <a:spcAft>
                <a:spcPts val="400"/>
              </a:spcAft>
            </a:pPr>
            <a:r>
              <a:rPr lang="en-US" u="sng" dirty="0">
                <a:hlinkClick r:id="rId5"/>
              </a:rPr>
              <a:t>Noncustodial Parent (NCP) Form | Mass.gov</a:t>
            </a:r>
            <a:endParaRPr lang="en-US" u="sng" dirty="0"/>
          </a:p>
          <a:p>
            <a:pPr lvl="1">
              <a:spcAft>
                <a:spcPts val="400"/>
              </a:spcAft>
              <a:buFont typeface="Courier New" panose="02070309020205020404" pitchFamily="49" charset="0"/>
              <a:buChar char="o"/>
            </a:pPr>
            <a:r>
              <a:rPr lang="en-US" dirty="0"/>
              <a:t>Use to provide MassHealth information regarding the other parent that does not live in the household.</a:t>
            </a:r>
          </a:p>
          <a:p>
            <a:pPr>
              <a:spcAft>
                <a:spcPts val="400"/>
              </a:spcAft>
            </a:pPr>
            <a:r>
              <a:rPr lang="en-US" dirty="0">
                <a:hlinkClick r:id="rId6"/>
              </a:rPr>
              <a:t>MassHealth Disability Supplement </a:t>
            </a:r>
            <a:r>
              <a:rPr lang="en-US" dirty="0"/>
              <a:t>(Coming Soon!)</a:t>
            </a:r>
          </a:p>
          <a:p>
            <a:pPr lvl="1">
              <a:spcAft>
                <a:spcPts val="400"/>
              </a:spcAft>
              <a:buFont typeface="Courier New" panose="02070309020205020404" pitchFamily="49" charset="0"/>
              <a:buChar char="o"/>
            </a:pPr>
            <a:r>
              <a:rPr lang="en-US" dirty="0"/>
              <a:t>Child Disability Form and Adult Disability Form.</a:t>
            </a:r>
          </a:p>
          <a:p>
            <a:pPr lvl="1">
              <a:spcAft>
                <a:spcPts val="400"/>
              </a:spcAft>
              <a:buFont typeface="Courier New" panose="02070309020205020404" pitchFamily="49" charset="0"/>
              <a:buChar char="o"/>
            </a:pPr>
            <a:r>
              <a:rPr lang="en-US" dirty="0"/>
              <a:t>Use the Disability Supplement form if you are applying for MassHealth based on your disability.</a:t>
            </a:r>
          </a:p>
        </p:txBody>
      </p:sp>
      <p:sp>
        <p:nvSpPr>
          <p:cNvPr id="3" name="Slide Number Placeholder 2">
            <a:extLst>
              <a:ext uri="{FF2B5EF4-FFF2-40B4-BE49-F238E27FC236}">
                <a16:creationId xmlns:a16="http://schemas.microsoft.com/office/drawing/2014/main" id="{793A5E14-653A-E1DE-9B88-2B49815391EC}"/>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19</a:t>
            </a:fld>
            <a:endParaRPr lang="en-US" dirty="0"/>
          </a:p>
        </p:txBody>
      </p:sp>
    </p:spTree>
    <p:extLst>
      <p:ext uri="{BB962C8B-B14F-4D97-AF65-F5344CB8AC3E}">
        <p14:creationId xmlns:p14="http://schemas.microsoft.com/office/powerpoint/2010/main" val="3937058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ABF0F7-FC69-4128-8663-6891DB034CEF}"/>
              </a:ext>
            </a:extLst>
          </p:cNvPr>
          <p:cNvSpPr>
            <a:spLocks noGrp="1"/>
          </p:cNvSpPr>
          <p:nvPr>
            <p:ph type="title"/>
          </p:nvPr>
        </p:nvSpPr>
        <p:spPr/>
        <p:txBody>
          <a:bodyPr/>
          <a:lstStyle/>
          <a:p>
            <a:r>
              <a:rPr lang="en-US" dirty="0"/>
              <a:t>Agenda</a:t>
            </a:r>
          </a:p>
        </p:txBody>
      </p:sp>
      <p:sp>
        <p:nvSpPr>
          <p:cNvPr id="7" name="Content Placeholder 6">
            <a:extLst>
              <a:ext uri="{FF2B5EF4-FFF2-40B4-BE49-F238E27FC236}">
                <a16:creationId xmlns:a16="http://schemas.microsoft.com/office/drawing/2014/main" id="{F58B265F-BF96-4C86-8474-8D0D3CBD2F7E}"/>
              </a:ext>
            </a:extLst>
          </p:cNvPr>
          <p:cNvSpPr>
            <a:spLocks noGrp="1"/>
          </p:cNvSpPr>
          <p:nvPr>
            <p:ph idx="1"/>
          </p:nvPr>
        </p:nvSpPr>
        <p:spPr>
          <a:xfrm>
            <a:off x="457200" y="1600200"/>
            <a:ext cx="8413335" cy="4525963"/>
          </a:xfrm>
        </p:spPr>
        <p:txBody>
          <a:bodyPr/>
          <a:lstStyle/>
          <a:p>
            <a:pPr>
              <a:spcAft>
                <a:spcPts val="0"/>
              </a:spcAft>
            </a:pPr>
            <a:r>
              <a:rPr lang="en-US" sz="2400" dirty="0"/>
              <a:t>Federal Changes to Eligibility Rules for Immigrants.</a:t>
            </a:r>
          </a:p>
          <a:p>
            <a:pPr>
              <a:spcAft>
                <a:spcPts val="0"/>
              </a:spcAft>
            </a:pPr>
            <a:r>
              <a:rPr lang="en-US" sz="2400" dirty="0"/>
              <a:t>MassHealth Health Plans. </a:t>
            </a:r>
          </a:p>
          <a:p>
            <a:pPr>
              <a:spcAft>
                <a:spcPts val="0"/>
              </a:spcAft>
            </a:pPr>
            <a:r>
              <a:rPr lang="en-US" sz="2400" dirty="0"/>
              <a:t>Updates to the Permission to Share Information (PSI) Form.</a:t>
            </a:r>
          </a:p>
          <a:p>
            <a:pPr>
              <a:spcAft>
                <a:spcPts val="0"/>
              </a:spcAft>
            </a:pPr>
            <a:r>
              <a:rPr lang="en-US" sz="2400" dirty="0"/>
              <a:t>Member Forms in Adobe Sign.</a:t>
            </a:r>
          </a:p>
          <a:p>
            <a:pPr>
              <a:spcAft>
                <a:spcPts val="0"/>
              </a:spcAft>
            </a:pPr>
            <a:endParaRPr lang="en-US" sz="2400" dirty="0"/>
          </a:p>
          <a:p>
            <a:pPr>
              <a:spcAft>
                <a:spcPts val="0"/>
              </a:spcAft>
            </a:pPr>
            <a:endParaRPr lang="en-US" sz="2400" dirty="0"/>
          </a:p>
        </p:txBody>
      </p:sp>
      <p:sp>
        <p:nvSpPr>
          <p:cNvPr id="4" name="Slide Number Placeholder 3">
            <a:extLst>
              <a:ext uri="{FF2B5EF4-FFF2-40B4-BE49-F238E27FC236}">
                <a16:creationId xmlns:a16="http://schemas.microsoft.com/office/drawing/2014/main" id="{717090C8-A079-4CCF-A3B5-4BF3C517753C}"/>
              </a:ext>
              <a:ext uri="{C183D7F6-B498-43B3-948B-1728B52AA6E4}">
                <adec:decorative xmlns:adec="http://schemas.microsoft.com/office/drawing/2017/decorative" val="1"/>
              </a:ext>
            </a:extLst>
          </p:cNvPr>
          <p:cNvSpPr>
            <a:spLocks noGrp="1"/>
          </p:cNvSpPr>
          <p:nvPr>
            <p:ph type="sldNum" sz="quarter" idx="12"/>
          </p:nvPr>
        </p:nvSpPr>
        <p:spPr>
          <a:xfrm>
            <a:off x="6553200" y="6356350"/>
            <a:ext cx="2133600" cy="365125"/>
          </a:xfrm>
        </p:spPr>
        <p:txBody>
          <a:bodyPr/>
          <a:lstStyle/>
          <a:p>
            <a:fld id="{C3302BC5-986D-42D8-BF2F-B9D0692D83AF}" type="slidenum">
              <a:rPr lang="en-US" smtClean="0"/>
              <a:pPr/>
              <a:t>2</a:t>
            </a:fld>
            <a:endParaRPr lang="en-US" dirty="0"/>
          </a:p>
        </p:txBody>
      </p:sp>
    </p:spTree>
    <p:custDataLst>
      <p:tags r:id="rId1"/>
    </p:custDataLst>
    <p:extLst>
      <p:ext uri="{BB962C8B-B14F-4D97-AF65-F5344CB8AC3E}">
        <p14:creationId xmlns:p14="http://schemas.microsoft.com/office/powerpoint/2010/main" val="433572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5A823-19A2-46F5-84F0-9EED564FD496}"/>
              </a:ext>
            </a:extLst>
          </p:cNvPr>
          <p:cNvSpPr txBox="1">
            <a:spLocks noGrp="1"/>
          </p:cNvSpPr>
          <p:nvPr>
            <p:ph type="title" idx="4294967295"/>
          </p:nvPr>
        </p:nvSpPr>
        <p:spPr bwMode="auto">
          <a:xfrm>
            <a:off x="79899" y="430738"/>
            <a:ext cx="6196370" cy="6286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ctr" defTabSz="914400" rtl="0" eaLnBrk="0" fontAlgn="base" latinLnBrk="0" hangingPunct="0">
              <a:lnSpc>
                <a:spcPts val="2700"/>
              </a:lnSpc>
              <a:spcBef>
                <a:spcPct val="0"/>
              </a:spcBef>
              <a:spcAft>
                <a:spcPts val="45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mj-lt"/>
                <a:ea typeface="+mj-ea"/>
                <a:cs typeface="+mj-cs"/>
              </a:rPr>
              <a:t>THANK YOU!</a:t>
            </a:r>
          </a:p>
        </p:txBody>
      </p:sp>
      <p:sp>
        <p:nvSpPr>
          <p:cNvPr id="5" name="Slide Number Placeholder 4">
            <a:extLst>
              <a:ext uri="{FF2B5EF4-FFF2-40B4-BE49-F238E27FC236}">
                <a16:creationId xmlns:a16="http://schemas.microsoft.com/office/drawing/2014/main" id="{57C3CA06-5F8A-2094-CCBF-849C6EBFABCD}"/>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20</a:t>
            </a:fld>
            <a:endParaRPr lang="en-US"/>
          </a:p>
        </p:txBody>
      </p:sp>
      <p:pic>
        <p:nvPicPr>
          <p:cNvPr id="8" name="Picture 7">
            <a:extLst>
              <a:ext uri="{FF2B5EF4-FFF2-40B4-BE49-F238E27FC236}">
                <a16:creationId xmlns:a16="http://schemas.microsoft.com/office/drawing/2014/main" id="{BBF50396-34FD-0CDB-37CD-47F29F7597B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39441" y="1645045"/>
            <a:ext cx="4829849" cy="4782217"/>
          </a:xfrm>
          <a:prstGeom prst="rect">
            <a:avLst/>
          </a:prstGeom>
        </p:spPr>
      </p:pic>
    </p:spTree>
    <p:extLst>
      <p:ext uri="{BB962C8B-B14F-4D97-AF65-F5344CB8AC3E}">
        <p14:creationId xmlns:p14="http://schemas.microsoft.com/office/powerpoint/2010/main" val="2674952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01EF1-1D44-2DD1-A6E9-17C46008E86E}"/>
              </a:ext>
            </a:extLst>
          </p:cNvPr>
          <p:cNvSpPr>
            <a:spLocks noGrp="1"/>
          </p:cNvSpPr>
          <p:nvPr>
            <p:ph type="title"/>
          </p:nvPr>
        </p:nvSpPr>
        <p:spPr>
          <a:xfrm>
            <a:off x="817314" y="3955638"/>
            <a:ext cx="7964488" cy="1362075"/>
          </a:xfrm>
        </p:spPr>
        <p:txBody>
          <a:bodyPr/>
          <a:lstStyle/>
          <a:p>
            <a:pPr>
              <a:spcAft>
                <a:spcPts val="0"/>
              </a:spcAft>
            </a:pPr>
            <a:r>
              <a:rPr lang="en-US" dirty="0">
                <a:latin typeface="+mj-lt"/>
              </a:rPr>
              <a:t>Federal Changes to Eligibility Rules for Immigrants</a:t>
            </a:r>
          </a:p>
        </p:txBody>
      </p:sp>
      <p:sp>
        <p:nvSpPr>
          <p:cNvPr id="4" name="Slide Number Placeholder 3">
            <a:extLst>
              <a:ext uri="{FF2B5EF4-FFF2-40B4-BE49-F238E27FC236}">
                <a16:creationId xmlns:a16="http://schemas.microsoft.com/office/drawing/2014/main" id="{FE9660B9-C6CA-AA35-DD56-14F0BADA7C8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23C09D53-7AEC-4C3D-B4B0-764829EA3DA3}" type="slidenum">
              <a:rPr lang="en-US" smtClean="0"/>
              <a:pPr>
                <a:defRPr/>
              </a:pPr>
              <a:t>3</a:t>
            </a:fld>
            <a:endParaRPr lang="en-US" dirty="0"/>
          </a:p>
        </p:txBody>
      </p:sp>
    </p:spTree>
    <p:extLst>
      <p:ext uri="{BB962C8B-B14F-4D97-AF65-F5344CB8AC3E}">
        <p14:creationId xmlns:p14="http://schemas.microsoft.com/office/powerpoint/2010/main" val="1784022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13CD-7C96-2F84-1054-E008B8C19EE2}"/>
              </a:ext>
            </a:extLst>
          </p:cNvPr>
          <p:cNvSpPr>
            <a:spLocks noGrp="1"/>
          </p:cNvSpPr>
          <p:nvPr>
            <p:ph type="title"/>
          </p:nvPr>
        </p:nvSpPr>
        <p:spPr>
          <a:xfrm>
            <a:off x="457200" y="304800"/>
            <a:ext cx="7646670" cy="715963"/>
          </a:xfrm>
        </p:spPr>
        <p:txBody>
          <a:bodyPr/>
          <a:lstStyle/>
          <a:p>
            <a:pPr>
              <a:spcAft>
                <a:spcPts val="0"/>
              </a:spcAft>
            </a:pPr>
            <a:r>
              <a:rPr lang="en-US" dirty="0"/>
              <a:t>Changes to Eligibility Rules for Immigrants</a:t>
            </a:r>
            <a:endParaRPr lang="en-US" dirty="0">
              <a:solidFill>
                <a:schemeClr val="bg1"/>
              </a:solidFill>
            </a:endParaRPr>
          </a:p>
        </p:txBody>
      </p:sp>
      <p:sp>
        <p:nvSpPr>
          <p:cNvPr id="3" name="Content Placeholder 2">
            <a:extLst>
              <a:ext uri="{FF2B5EF4-FFF2-40B4-BE49-F238E27FC236}">
                <a16:creationId xmlns:a16="http://schemas.microsoft.com/office/drawing/2014/main" id="{56159085-2BBF-8F6F-D41C-8CF945159580}"/>
              </a:ext>
            </a:extLst>
          </p:cNvPr>
          <p:cNvSpPr>
            <a:spLocks noGrp="1"/>
          </p:cNvSpPr>
          <p:nvPr>
            <p:ph idx="1"/>
          </p:nvPr>
        </p:nvSpPr>
        <p:spPr/>
        <p:txBody>
          <a:bodyPr/>
          <a:lstStyle/>
          <a:p>
            <a:r>
              <a:rPr lang="en-US" b="1" dirty="0"/>
              <a:t>There are federal changes to eligibility that will impact certain immigrants, effective October 1, 2026.</a:t>
            </a:r>
            <a:br>
              <a:rPr lang="en-US" b="1" dirty="0"/>
            </a:br>
            <a:endParaRPr lang="en-US" b="1" dirty="0"/>
          </a:p>
          <a:p>
            <a:r>
              <a:rPr lang="en-US" dirty="0"/>
              <a:t>The following immigration categories </a:t>
            </a:r>
            <a:r>
              <a:rPr lang="en-US" b="1" u="sng" dirty="0"/>
              <a:t>will continue to be eligible for their existing MassHealth coverage </a:t>
            </a:r>
            <a:r>
              <a:rPr lang="en-US" dirty="0"/>
              <a:t>after October 1, 2026:</a:t>
            </a:r>
          </a:p>
          <a:p>
            <a:pPr marL="1085850" lvl="2">
              <a:buFont typeface="Arial" panose="020B0604020202020204" pitchFamily="34" charset="0"/>
              <a:buChar char="•"/>
            </a:pPr>
            <a:r>
              <a:rPr lang="en-US" dirty="0"/>
              <a:t>U.S. Citizens.</a:t>
            </a:r>
          </a:p>
          <a:p>
            <a:pPr marL="1085850" lvl="2">
              <a:buFont typeface="Arial" panose="020B0604020202020204" pitchFamily="34" charset="0"/>
              <a:buChar char="•"/>
            </a:pPr>
            <a:r>
              <a:rPr lang="en-US" dirty="0"/>
              <a:t>Lawfully permanent residents (green card holders) after completing the five-year bar.</a:t>
            </a:r>
          </a:p>
          <a:p>
            <a:pPr marL="1085850" lvl="2">
              <a:buFont typeface="Arial" panose="020B0604020202020204" pitchFamily="34" charset="0"/>
              <a:buChar char="•"/>
            </a:pPr>
            <a:r>
              <a:rPr lang="en-US" dirty="0"/>
              <a:t>Cuban/ Haitian entrants.</a:t>
            </a:r>
          </a:p>
          <a:p>
            <a:pPr marL="1085850" lvl="2">
              <a:buFont typeface="Arial" panose="020B0604020202020204" pitchFamily="34" charset="0"/>
              <a:buChar char="•"/>
            </a:pPr>
            <a:r>
              <a:rPr lang="en-US" dirty="0"/>
              <a:t>People from Compact of Free Association (COFA) nations residing in the U.S.</a:t>
            </a:r>
            <a:br>
              <a:rPr lang="en-US" dirty="0"/>
            </a:b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D0E98F86-34CC-46FE-B9FF-A6DA9963DF1E}"/>
              </a:ext>
              <a:ext uri="{C183D7F6-B498-43B3-948B-1728B52AA6E4}">
                <adec:decorative xmlns:adec="http://schemas.microsoft.com/office/drawing/2017/decorative" val="1"/>
              </a:ext>
            </a:extLst>
          </p:cNvPr>
          <p:cNvSpPr>
            <a:spLocks noGrp="1"/>
          </p:cNvSpPr>
          <p:nvPr>
            <p:ph type="sldNum" sz="quarter" idx="12"/>
          </p:nvPr>
        </p:nvSpPr>
        <p:spPr/>
        <p:txBody>
          <a:bodyPr/>
          <a:lstStyle/>
          <a:p>
            <a:fld id="{EEEDA35D-121F-4BCE-A2B8-5BDD75225AF7}" type="slidenum">
              <a:rPr lang="en-US" smtClean="0"/>
              <a:pPr/>
              <a:t>4</a:t>
            </a:fld>
            <a:endParaRPr lang="en-US" dirty="0"/>
          </a:p>
        </p:txBody>
      </p:sp>
    </p:spTree>
    <p:custDataLst>
      <p:tags r:id="rId1"/>
    </p:custDataLst>
    <p:extLst>
      <p:ext uri="{BB962C8B-B14F-4D97-AF65-F5344CB8AC3E}">
        <p14:creationId xmlns:p14="http://schemas.microsoft.com/office/powerpoint/2010/main" val="2882619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C353E1-F637-151F-DD3B-0E1F62B6DA0D}"/>
              </a:ext>
            </a:extLst>
          </p:cNvPr>
          <p:cNvSpPr>
            <a:spLocks noGrp="1"/>
          </p:cNvSpPr>
          <p:nvPr>
            <p:ph type="title"/>
          </p:nvPr>
        </p:nvSpPr>
        <p:spPr/>
        <p:txBody>
          <a:bodyPr/>
          <a:lstStyle/>
          <a:p>
            <a:r>
              <a:rPr lang="en-US" dirty="0"/>
              <a:t>Impacted Immigration Categories</a:t>
            </a:r>
          </a:p>
        </p:txBody>
      </p:sp>
      <p:sp>
        <p:nvSpPr>
          <p:cNvPr id="2" name="Content Placeholder 1">
            <a:extLst>
              <a:ext uri="{FF2B5EF4-FFF2-40B4-BE49-F238E27FC236}">
                <a16:creationId xmlns:a16="http://schemas.microsoft.com/office/drawing/2014/main" id="{718F179C-B52B-EE95-25F8-7D4327025C9F}"/>
              </a:ext>
            </a:extLst>
          </p:cNvPr>
          <p:cNvSpPr>
            <a:spLocks noGrp="1"/>
          </p:cNvSpPr>
          <p:nvPr>
            <p:ph idx="1"/>
          </p:nvPr>
        </p:nvSpPr>
        <p:spPr/>
        <p:txBody>
          <a:bodyPr/>
          <a:lstStyle/>
          <a:p>
            <a:r>
              <a:rPr lang="en-US" dirty="0"/>
              <a:t>As a result of the federal changes, the following immigration categories </a:t>
            </a:r>
            <a:r>
              <a:rPr lang="en-US" b="1" u="sng" dirty="0"/>
              <a:t>may lose</a:t>
            </a:r>
            <a:r>
              <a:rPr lang="en-US" dirty="0"/>
              <a:t> their current level of coverage, effective October 1, 2026:</a:t>
            </a:r>
          </a:p>
          <a:p>
            <a:pPr marL="1085850" lvl="2">
              <a:buFont typeface="Arial" panose="020B0604020202020204" pitchFamily="34" charset="0"/>
              <a:buChar char="•"/>
            </a:pPr>
            <a:r>
              <a:rPr lang="en-US" dirty="0"/>
              <a:t>Refugees</a:t>
            </a:r>
          </a:p>
          <a:p>
            <a:pPr marL="1085850" lvl="2">
              <a:buFont typeface="Arial" panose="020B0604020202020204" pitchFamily="34" charset="0"/>
              <a:buChar char="•"/>
            </a:pPr>
            <a:r>
              <a:rPr lang="en-US" dirty="0"/>
              <a:t>Asylees</a:t>
            </a:r>
          </a:p>
          <a:p>
            <a:pPr marL="1085850" lvl="2">
              <a:buFont typeface="Arial" panose="020B0604020202020204" pitchFamily="34" charset="0"/>
              <a:buChar char="•"/>
            </a:pPr>
            <a:r>
              <a:rPr lang="en-US" dirty="0"/>
              <a:t>Parolees</a:t>
            </a:r>
          </a:p>
          <a:p>
            <a:pPr marL="1085850" lvl="2">
              <a:buFont typeface="Arial" panose="020B0604020202020204" pitchFamily="34" charset="0"/>
              <a:buChar char="•"/>
            </a:pPr>
            <a:r>
              <a:rPr lang="en-US" dirty="0">
                <a:cs typeface="Arial"/>
              </a:rPr>
              <a:t>Certain victims of abuse and trafficking</a:t>
            </a:r>
            <a:br>
              <a:rPr lang="en-US" dirty="0">
                <a:cs typeface="Arial"/>
              </a:rPr>
            </a:br>
            <a:endParaRPr lang="en-US" dirty="0">
              <a:cs typeface="Arial"/>
            </a:endParaRPr>
          </a:p>
          <a:p>
            <a:pPr marL="285750" indent="-285750">
              <a:buFont typeface="Arial" panose="020B0604020202020204" pitchFamily="34" charset="0"/>
              <a:buChar char="•"/>
            </a:pPr>
            <a:r>
              <a:rPr lang="en-US" dirty="0"/>
              <a:t>These changes will impact approximately 7,300 members.</a:t>
            </a:r>
            <a:br>
              <a:rPr lang="en-US" dirty="0"/>
            </a:br>
            <a:endParaRPr lang="en-US" dirty="0">
              <a:cs typeface="Arial"/>
            </a:endParaRPr>
          </a:p>
          <a:p>
            <a:pPr marL="284163" indent="0">
              <a:buNone/>
            </a:pPr>
            <a:r>
              <a:rPr lang="en-US" dirty="0">
                <a:cs typeface="Arial"/>
              </a:rPr>
              <a:t>Note: Children, pregnant and postpartum individuals with the above immigration statuses will </a:t>
            </a:r>
            <a:r>
              <a:rPr lang="en-US" b="1" u="sng" dirty="0">
                <a:cs typeface="Arial"/>
              </a:rPr>
              <a:t>not</a:t>
            </a:r>
            <a:r>
              <a:rPr lang="en-US" dirty="0">
                <a:cs typeface="Arial"/>
              </a:rPr>
              <a:t> be impacted by these changes. </a:t>
            </a:r>
            <a:endParaRPr lang="en-US" dirty="0"/>
          </a:p>
        </p:txBody>
      </p:sp>
      <p:sp>
        <p:nvSpPr>
          <p:cNvPr id="3" name="Slide Number Placeholder 2">
            <a:extLst>
              <a:ext uri="{FF2B5EF4-FFF2-40B4-BE49-F238E27FC236}">
                <a16:creationId xmlns:a16="http://schemas.microsoft.com/office/drawing/2014/main" id="{A05DF059-123E-018E-8B5F-8D651CC60FE2}"/>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5</a:t>
            </a:fld>
            <a:endParaRPr lang="en-US" dirty="0"/>
          </a:p>
        </p:txBody>
      </p:sp>
    </p:spTree>
    <p:extLst>
      <p:ext uri="{BB962C8B-B14F-4D97-AF65-F5344CB8AC3E}">
        <p14:creationId xmlns:p14="http://schemas.microsoft.com/office/powerpoint/2010/main" val="3738221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B7391-EC63-2BE2-A7D4-2F0EBDE2385D}"/>
              </a:ext>
            </a:extLst>
          </p:cNvPr>
          <p:cNvSpPr>
            <a:spLocks noGrp="1"/>
          </p:cNvSpPr>
          <p:nvPr>
            <p:ph type="title"/>
          </p:nvPr>
        </p:nvSpPr>
        <p:spPr>
          <a:xfrm>
            <a:off x="457199" y="304800"/>
            <a:ext cx="7157103" cy="715963"/>
          </a:xfrm>
        </p:spPr>
        <p:txBody>
          <a:bodyPr/>
          <a:lstStyle/>
          <a:p>
            <a:r>
              <a:rPr lang="en-US" dirty="0">
                <a:latin typeface="+mj-lt"/>
                <a:cs typeface="Arial"/>
              </a:rPr>
              <a:t>Coverage Changes for Impacted Members</a:t>
            </a:r>
            <a:endParaRPr lang="en-US" dirty="0">
              <a:latin typeface="+mj-lt"/>
            </a:endParaRPr>
          </a:p>
        </p:txBody>
      </p:sp>
      <p:sp>
        <p:nvSpPr>
          <p:cNvPr id="3" name="Content Placeholder 2">
            <a:extLst>
              <a:ext uri="{FF2B5EF4-FFF2-40B4-BE49-F238E27FC236}">
                <a16:creationId xmlns:a16="http://schemas.microsoft.com/office/drawing/2014/main" id="{1B403F9F-C4B2-F5EF-3876-8FA138E25EAB}"/>
              </a:ext>
            </a:extLst>
          </p:cNvPr>
          <p:cNvSpPr>
            <a:spLocks noGrp="1"/>
          </p:cNvSpPr>
          <p:nvPr>
            <p:ph idx="1"/>
          </p:nvPr>
        </p:nvSpPr>
        <p:spPr>
          <a:xfrm>
            <a:off x="457200" y="1600200"/>
            <a:ext cx="8229600" cy="5121275"/>
          </a:xfrm>
        </p:spPr>
        <p:txBody>
          <a:bodyPr/>
          <a:lstStyle/>
          <a:p>
            <a:pPr marL="0" indent="0">
              <a:buNone/>
            </a:pPr>
            <a:r>
              <a:rPr lang="en-US" sz="1800" b="1" dirty="0">
                <a:cs typeface="Arial"/>
              </a:rPr>
              <a:t>Impacted members may lose their current level of coverage </a:t>
            </a:r>
            <a:r>
              <a:rPr lang="en-US" sz="1800" dirty="0">
                <a:cs typeface="Arial"/>
              </a:rPr>
              <a:t>because the federal government will stop providing funding. MassHealth expects affected members’ coverage to change as follows: </a:t>
            </a:r>
          </a:p>
          <a:p>
            <a:pPr marL="285750" indent="-285750">
              <a:buFont typeface="Arial" panose="020B0604020202020204" pitchFamily="34" charset="0"/>
              <a:buChar char="•"/>
            </a:pPr>
            <a:r>
              <a:rPr lang="en-US" sz="1800" b="1" i="1" dirty="0">
                <a:cs typeface="Arial"/>
              </a:rPr>
              <a:t>Adults age 65 or older </a:t>
            </a:r>
            <a:r>
              <a:rPr lang="en-US" sz="1800" dirty="0">
                <a:cs typeface="Arial"/>
              </a:rPr>
              <a:t>will move to MassHealth Family Assistance. </a:t>
            </a:r>
          </a:p>
          <a:p>
            <a:pPr marL="285750" indent="-285750">
              <a:buFont typeface="Arial" panose="020B0604020202020204" pitchFamily="34" charset="0"/>
              <a:buChar char="•"/>
            </a:pPr>
            <a:r>
              <a:rPr lang="en-US" sz="1800" b="1" i="1" dirty="0">
                <a:cs typeface="Arial"/>
              </a:rPr>
              <a:t>Disabled adults ages 19 through 64 </a:t>
            </a:r>
            <a:r>
              <a:rPr lang="en-US" sz="1800" dirty="0">
                <a:cs typeface="Arial"/>
              </a:rPr>
              <a:t>will move to MassHealth Family Assistance.</a:t>
            </a:r>
          </a:p>
          <a:p>
            <a:pPr marL="285750" indent="-285750">
              <a:buFont typeface="Arial" panose="020B0604020202020204" pitchFamily="34" charset="0"/>
              <a:buChar char="•"/>
            </a:pPr>
            <a:r>
              <a:rPr lang="en-US" sz="1800" b="1" i="1" dirty="0">
                <a:cs typeface="Arial"/>
              </a:rPr>
              <a:t>Non-disabled Adults ages 19 through 64 </a:t>
            </a:r>
            <a:r>
              <a:rPr lang="en-US" sz="1800" dirty="0">
                <a:cs typeface="Arial"/>
              </a:rPr>
              <a:t>will move to emergency coverage (MassHealth Limited and Health Safety Net). </a:t>
            </a:r>
            <a:endParaRPr lang="en-US" sz="1800" dirty="0">
              <a:solidFill>
                <a:srgbClr val="FF0000"/>
              </a:solidFill>
              <a:cs typeface="Arial"/>
            </a:endParaRPr>
          </a:p>
          <a:p>
            <a:pPr marL="285750" indent="-285750">
              <a:buFont typeface="Arial" panose="020B0604020202020204" pitchFamily="34" charset="0"/>
              <a:buChar char="•"/>
            </a:pPr>
            <a:r>
              <a:rPr lang="en-US" sz="1800" dirty="0">
                <a:cs typeface="Arial"/>
              </a:rPr>
              <a:t>Some individuals impacted by these changes with income between 100 and 400% FPL may become eligible for ConnectorCare through the end of 2026 but would only be eligible for a Qualified Health Plan without financial assistance in 2027.</a:t>
            </a:r>
          </a:p>
          <a:p>
            <a:pPr marL="346075" indent="0">
              <a:spcBef>
                <a:spcPts val="1800"/>
              </a:spcBef>
              <a:buNone/>
            </a:pPr>
            <a:r>
              <a:rPr lang="en-US" dirty="0">
                <a:cs typeface="Arial"/>
              </a:rPr>
              <a:t>Note: Children, pregnant and postpartum individuals with the above immigration statuses will not be impacted by these changes. </a:t>
            </a:r>
            <a:endParaRPr lang="en-US" dirty="0"/>
          </a:p>
          <a:p>
            <a:endParaRPr lang="en-US" sz="1800" dirty="0"/>
          </a:p>
          <a:p>
            <a:pPr marL="0" indent="0">
              <a:buNone/>
            </a:pPr>
            <a:endParaRPr lang="en-US" sz="1800" dirty="0"/>
          </a:p>
          <a:p>
            <a:endParaRPr lang="en-US" sz="1800" dirty="0"/>
          </a:p>
        </p:txBody>
      </p:sp>
      <p:sp>
        <p:nvSpPr>
          <p:cNvPr id="4" name="Slide Number Placeholder 3">
            <a:extLst>
              <a:ext uri="{FF2B5EF4-FFF2-40B4-BE49-F238E27FC236}">
                <a16:creationId xmlns:a16="http://schemas.microsoft.com/office/drawing/2014/main" id="{04661CDC-989B-1BCF-4AE8-0DE4C89BBE5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6</a:t>
            </a:fld>
            <a:endParaRPr lang="en-US" dirty="0"/>
          </a:p>
        </p:txBody>
      </p:sp>
    </p:spTree>
    <p:extLst>
      <p:ext uri="{BB962C8B-B14F-4D97-AF65-F5344CB8AC3E}">
        <p14:creationId xmlns:p14="http://schemas.microsoft.com/office/powerpoint/2010/main" val="182750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0B3F0-95EA-7D7F-DA8A-E60F34985287}"/>
              </a:ext>
            </a:extLst>
          </p:cNvPr>
          <p:cNvSpPr>
            <a:spLocks noGrp="1"/>
          </p:cNvSpPr>
          <p:nvPr>
            <p:ph type="title"/>
          </p:nvPr>
        </p:nvSpPr>
        <p:spPr>
          <a:xfrm>
            <a:off x="457199" y="304800"/>
            <a:ext cx="7035553" cy="715963"/>
          </a:xfrm>
        </p:spPr>
        <p:txBody>
          <a:bodyPr>
            <a:noAutofit/>
          </a:bodyPr>
          <a:lstStyle/>
          <a:p>
            <a:r>
              <a:rPr lang="en-US" dirty="0">
                <a:latin typeface="+mj-lt"/>
              </a:rPr>
              <a:t>Sample MassHealth Notice </a:t>
            </a:r>
            <a:br>
              <a:rPr lang="en-US" dirty="0">
                <a:latin typeface="+mj-lt"/>
              </a:rPr>
            </a:br>
            <a:r>
              <a:rPr lang="en-US" dirty="0">
                <a:latin typeface="+mj-lt"/>
              </a:rPr>
              <a:t>(page 1) </a:t>
            </a:r>
          </a:p>
        </p:txBody>
      </p:sp>
      <p:pic>
        <p:nvPicPr>
          <p:cNvPr id="6" name="Content Placeholder 5" descr="Image of sample notice (page 1) to impacted immigrants highlighting federal changes to MassHealth with directions to how to submit updated immigration documents. ">
            <a:extLst>
              <a:ext uri="{FF2B5EF4-FFF2-40B4-BE49-F238E27FC236}">
                <a16:creationId xmlns:a16="http://schemas.microsoft.com/office/drawing/2014/main" id="{CE439A92-F57D-DA8C-5CF0-A31565204957}"/>
              </a:ext>
            </a:extLst>
          </p:cNvPr>
          <p:cNvPicPr>
            <a:picLocks noGrp="1" noChangeAspect="1"/>
          </p:cNvPicPr>
          <p:nvPr>
            <p:ph idx="1"/>
          </p:nvPr>
        </p:nvPicPr>
        <p:blipFill rotWithShape="1">
          <a:blip r:embed="rId3"/>
          <a:stretch>
            <a:fillRect/>
          </a:stretch>
        </p:blipFill>
        <p:spPr bwMode="auto">
          <a:xfrm>
            <a:off x="2754596" y="1494021"/>
            <a:ext cx="4018253" cy="5191884"/>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7" name="Rectangle 6" descr="&quot;Sample&quot; Watermark ">
            <a:extLst>
              <a:ext uri="{FF2B5EF4-FFF2-40B4-BE49-F238E27FC236}">
                <a16:creationId xmlns:a16="http://schemas.microsoft.com/office/drawing/2014/main" id="{E05F0654-37B8-D763-98BE-FEBC84C5AE64}"/>
              </a:ext>
            </a:extLst>
          </p:cNvPr>
          <p:cNvSpPr/>
          <p:nvPr/>
        </p:nvSpPr>
        <p:spPr>
          <a:xfrm rot="18516287">
            <a:off x="2460486" y="3535965"/>
            <a:ext cx="4349436" cy="1107996"/>
          </a:xfrm>
          <a:prstGeom prst="rect">
            <a:avLst/>
          </a:prstGeom>
          <a:noFill/>
        </p:spPr>
        <p:txBody>
          <a:bodyPr wrap="square" lIns="91440" tIns="45720" rIns="91440" bIns="45720">
            <a:spAutoFit/>
          </a:bodyPr>
          <a:lstStyle/>
          <a:p>
            <a:pPr algn="ctr"/>
            <a:r>
              <a:rPr lang="en-US" sz="6600" b="1" cap="none" spc="0" dirty="0">
                <a:ln w="0"/>
                <a:solidFill>
                  <a:schemeClr val="accent1"/>
                </a:solidFill>
                <a:effectLst>
                  <a:outerShdw blurRad="38100" dist="25400" dir="5400000" algn="ctr" rotWithShape="0">
                    <a:srgbClr val="6E747A">
                      <a:alpha val="43000"/>
                    </a:srgbClr>
                  </a:outerShdw>
                </a:effectLst>
              </a:rPr>
              <a:t>SAMPLE</a:t>
            </a:r>
          </a:p>
        </p:txBody>
      </p:sp>
      <p:sp>
        <p:nvSpPr>
          <p:cNvPr id="3" name="Slide Number Placeholder 2">
            <a:extLst>
              <a:ext uri="{FF2B5EF4-FFF2-40B4-BE49-F238E27FC236}">
                <a16:creationId xmlns:a16="http://schemas.microsoft.com/office/drawing/2014/main" id="{E38814A0-A9D7-92DE-D2AB-7B124F922D26}"/>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7</a:t>
            </a:fld>
            <a:endParaRPr lang="en-US" dirty="0"/>
          </a:p>
        </p:txBody>
      </p:sp>
    </p:spTree>
    <p:extLst>
      <p:ext uri="{BB962C8B-B14F-4D97-AF65-F5344CB8AC3E}">
        <p14:creationId xmlns:p14="http://schemas.microsoft.com/office/powerpoint/2010/main" val="2060909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3AC9BE6-0F3E-0885-DEC2-B9240D955614}"/>
              </a:ext>
            </a:extLst>
          </p:cNvPr>
          <p:cNvSpPr>
            <a:spLocks noGrp="1"/>
          </p:cNvSpPr>
          <p:nvPr>
            <p:ph type="title"/>
          </p:nvPr>
        </p:nvSpPr>
        <p:spPr>
          <a:xfrm>
            <a:off x="457200" y="304800"/>
            <a:ext cx="6201052" cy="715963"/>
          </a:xfrm>
        </p:spPr>
        <p:txBody>
          <a:bodyPr>
            <a:noAutofit/>
          </a:bodyPr>
          <a:lstStyle/>
          <a:p>
            <a:r>
              <a:rPr lang="en-US" dirty="0">
                <a:latin typeface="+mj-lt"/>
              </a:rPr>
              <a:t>Sample MassHealth Notice (page 2) </a:t>
            </a:r>
          </a:p>
        </p:txBody>
      </p:sp>
      <p:pic>
        <p:nvPicPr>
          <p:cNvPr id="9" name="Picture 8" descr="Sample notice (page 3) to impacted immigrants highlighting federal changes to MassHealth with directions to how to submit updated immigration documents.">
            <a:extLst>
              <a:ext uri="{FF2B5EF4-FFF2-40B4-BE49-F238E27FC236}">
                <a16:creationId xmlns:a16="http://schemas.microsoft.com/office/drawing/2014/main" id="{B70B2458-86CC-5DAE-DA90-EC35D9E9EF7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127187" y="1595968"/>
            <a:ext cx="3729520" cy="5124939"/>
          </a:xfrm>
          <a:prstGeom prst="rect">
            <a:avLst/>
          </a:prstGeom>
        </p:spPr>
        <p:style>
          <a:lnRef idx="2">
            <a:schemeClr val="dk1"/>
          </a:lnRef>
          <a:fillRef idx="1">
            <a:schemeClr val="lt1"/>
          </a:fillRef>
          <a:effectRef idx="0">
            <a:schemeClr val="dk1"/>
          </a:effectRef>
          <a:fontRef idx="minor">
            <a:schemeClr val="dk1"/>
          </a:fontRef>
        </p:style>
      </p:pic>
      <p:pic>
        <p:nvPicPr>
          <p:cNvPr id="6" name="Content Placeholder 5" descr="Sample notice (page 2) to impacted immigrants highlighting federal changes to MassHealth with directions to how to submit updated immigration documents. ">
            <a:extLst>
              <a:ext uri="{FF2B5EF4-FFF2-40B4-BE49-F238E27FC236}">
                <a16:creationId xmlns:a16="http://schemas.microsoft.com/office/drawing/2014/main" id="{618A06D5-3D83-58A9-FA34-27A9443AF56C}"/>
              </a:ext>
            </a:extLst>
          </p:cNvPr>
          <p:cNvPicPr>
            <a:picLocks noGrp="1" noChangeAspect="1"/>
          </p:cNvPicPr>
          <p:nvPr>
            <p:ph idx="1"/>
          </p:nvPr>
        </p:nvPicPr>
        <p:blipFill>
          <a:blip r:embed="rId4"/>
          <a:stretch>
            <a:fillRect/>
          </a:stretch>
        </p:blipFill>
        <p:spPr bwMode="auto">
          <a:xfrm>
            <a:off x="4057427" y="1208979"/>
            <a:ext cx="3562573" cy="5252847"/>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7" name="Rectangle 6" descr="&quot;Sample&quot; Watermark ">
            <a:extLst>
              <a:ext uri="{FF2B5EF4-FFF2-40B4-BE49-F238E27FC236}">
                <a16:creationId xmlns:a16="http://schemas.microsoft.com/office/drawing/2014/main" id="{7BDBF87B-D2E5-9A2E-ECD6-61EA00C060D1}"/>
              </a:ext>
            </a:extLst>
          </p:cNvPr>
          <p:cNvSpPr/>
          <p:nvPr/>
        </p:nvSpPr>
        <p:spPr>
          <a:xfrm rot="18516287">
            <a:off x="2291933" y="3399015"/>
            <a:ext cx="4349436" cy="1107996"/>
          </a:xfrm>
          <a:prstGeom prst="rect">
            <a:avLst/>
          </a:prstGeom>
          <a:noFill/>
        </p:spPr>
        <p:txBody>
          <a:bodyPr wrap="square" lIns="91440" tIns="45720" rIns="91440" bIns="45720">
            <a:spAutoFit/>
          </a:bodyPr>
          <a:lstStyle/>
          <a:p>
            <a:pPr algn="ctr"/>
            <a:r>
              <a:rPr lang="en-US" sz="6600" b="1" cap="none" spc="0" dirty="0">
                <a:ln w="0"/>
                <a:solidFill>
                  <a:schemeClr val="accent1"/>
                </a:solidFill>
                <a:effectLst>
                  <a:outerShdw blurRad="38100" dist="25400" dir="5400000" algn="ctr" rotWithShape="0">
                    <a:srgbClr val="6E747A">
                      <a:alpha val="43000"/>
                    </a:srgbClr>
                  </a:outerShdw>
                </a:effectLst>
              </a:rPr>
              <a:t>SAMPLE</a:t>
            </a:r>
          </a:p>
        </p:txBody>
      </p:sp>
      <p:sp>
        <p:nvSpPr>
          <p:cNvPr id="2" name="Slide Number Placeholder 1">
            <a:extLst>
              <a:ext uri="{FF2B5EF4-FFF2-40B4-BE49-F238E27FC236}">
                <a16:creationId xmlns:a16="http://schemas.microsoft.com/office/drawing/2014/main" id="{394100B6-E67D-D446-34F4-D6580F436896}"/>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8</a:t>
            </a:fld>
            <a:endParaRPr lang="en-US" dirty="0"/>
          </a:p>
        </p:txBody>
      </p:sp>
    </p:spTree>
    <p:extLst>
      <p:ext uri="{BB962C8B-B14F-4D97-AF65-F5344CB8AC3E}">
        <p14:creationId xmlns:p14="http://schemas.microsoft.com/office/powerpoint/2010/main" val="1473722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001DA-D217-999E-25FF-0C9E9D62AC66}"/>
              </a:ext>
            </a:extLst>
          </p:cNvPr>
          <p:cNvSpPr>
            <a:spLocks noGrp="1"/>
          </p:cNvSpPr>
          <p:nvPr>
            <p:ph type="title"/>
          </p:nvPr>
        </p:nvSpPr>
        <p:spPr>
          <a:xfrm>
            <a:off x="457199" y="304800"/>
            <a:ext cx="7044431" cy="715963"/>
          </a:xfrm>
        </p:spPr>
        <p:txBody>
          <a:bodyPr/>
          <a:lstStyle/>
          <a:p>
            <a:r>
              <a:rPr lang="en-US" dirty="0">
                <a:latin typeface="+mj-lt"/>
              </a:rPr>
              <a:t>What Do Members Need to Do?</a:t>
            </a:r>
          </a:p>
        </p:txBody>
      </p:sp>
      <p:sp>
        <p:nvSpPr>
          <p:cNvPr id="12" name="Rectangle: Rounded Corners 11">
            <a:extLst>
              <a:ext uri="{FF2B5EF4-FFF2-40B4-BE49-F238E27FC236}">
                <a16:creationId xmlns:a16="http://schemas.microsoft.com/office/drawing/2014/main" id="{5E9E8326-2E52-615B-E072-072745F47B53}"/>
              </a:ext>
              <a:ext uri="{C183D7F6-B498-43B3-948B-1728B52AA6E4}">
                <adec:decorative xmlns:adec="http://schemas.microsoft.com/office/drawing/2017/decorative" val="1"/>
              </a:ext>
            </a:extLst>
          </p:cNvPr>
          <p:cNvSpPr/>
          <p:nvPr/>
        </p:nvSpPr>
        <p:spPr>
          <a:xfrm>
            <a:off x="663517" y="2080244"/>
            <a:ext cx="8023283" cy="95426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1" name="Oval 10">
            <a:extLst>
              <a:ext uri="{FF2B5EF4-FFF2-40B4-BE49-F238E27FC236}">
                <a16:creationId xmlns:a16="http://schemas.microsoft.com/office/drawing/2014/main" id="{0C14E4C8-7352-B10E-A187-8AF2400CDD4B}"/>
              </a:ext>
              <a:ext uri="{C183D7F6-B498-43B3-948B-1728B52AA6E4}">
                <adec:decorative xmlns:adec="http://schemas.microsoft.com/office/drawing/2017/decorative" val="1"/>
              </a:ext>
            </a:extLst>
          </p:cNvPr>
          <p:cNvSpPr/>
          <p:nvPr/>
        </p:nvSpPr>
        <p:spPr>
          <a:xfrm>
            <a:off x="156335" y="2080244"/>
            <a:ext cx="914400" cy="100584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 name="Oval 13">
            <a:extLst>
              <a:ext uri="{FF2B5EF4-FFF2-40B4-BE49-F238E27FC236}">
                <a16:creationId xmlns:a16="http://schemas.microsoft.com/office/drawing/2014/main" id="{26E39125-009D-E181-16CD-B84D70B9C8A3}"/>
              </a:ext>
              <a:ext uri="{C183D7F6-B498-43B3-948B-1728B52AA6E4}">
                <adec:decorative xmlns:adec="http://schemas.microsoft.com/office/drawing/2017/decorative" val="1"/>
              </a:ext>
            </a:extLst>
          </p:cNvPr>
          <p:cNvSpPr/>
          <p:nvPr/>
        </p:nvSpPr>
        <p:spPr>
          <a:xfrm>
            <a:off x="266063" y="2209906"/>
            <a:ext cx="731520" cy="7315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15" name="Graphic 14" descr="Phone receiver ringing.">
            <a:extLst>
              <a:ext uri="{FF2B5EF4-FFF2-40B4-BE49-F238E27FC236}">
                <a16:creationId xmlns:a16="http://schemas.microsoft.com/office/drawing/2014/main" id="{6B787D6D-92B2-7FE3-2508-26D55C7DFB4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57657" y="2311165"/>
            <a:ext cx="511756" cy="492427"/>
          </a:xfrm>
          <a:prstGeom prst="rect">
            <a:avLst/>
          </a:prstGeom>
        </p:spPr>
      </p:pic>
      <p:sp>
        <p:nvSpPr>
          <p:cNvPr id="13" name="Title 1" descr="Members can:&#10;1) can make sure MassHealth has their most current information. Call MassHealth to update a new address, a new phone number, a pregnancy, or another change that could affect coverage.">
            <a:extLst>
              <a:ext uri="{FF2B5EF4-FFF2-40B4-BE49-F238E27FC236}">
                <a16:creationId xmlns:a16="http://schemas.microsoft.com/office/drawing/2014/main" id="{F6184B85-1A47-22DD-2EBC-0ACFD37379A7}"/>
              </a:ext>
            </a:extLst>
          </p:cNvPr>
          <p:cNvSpPr txBox="1">
            <a:spLocks/>
          </p:cNvSpPr>
          <p:nvPr/>
        </p:nvSpPr>
        <p:spPr>
          <a:xfrm>
            <a:off x="1184530" y="2141880"/>
            <a:ext cx="7502270" cy="83099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j-ea"/>
                <a:cs typeface="Arial"/>
              </a:rPr>
              <a:t>Make sure we have your current information.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mn-lt"/>
                <a:ea typeface="+mj-ea"/>
                <a:cs typeface="Arial"/>
              </a:rPr>
              <a:t>Tell us if you move, get a new number, are pregnant, or have another change that could affect your coverage.</a:t>
            </a:r>
          </a:p>
        </p:txBody>
      </p:sp>
      <p:sp>
        <p:nvSpPr>
          <p:cNvPr id="26" name="Rectangle: Rounded Corners 25">
            <a:extLst>
              <a:ext uri="{FF2B5EF4-FFF2-40B4-BE49-F238E27FC236}">
                <a16:creationId xmlns:a16="http://schemas.microsoft.com/office/drawing/2014/main" id="{D054E891-6120-9D31-AE19-303A9E2B9B28}"/>
              </a:ext>
              <a:ext uri="{C183D7F6-B498-43B3-948B-1728B52AA6E4}">
                <adec:decorative xmlns:adec="http://schemas.microsoft.com/office/drawing/2017/decorative" val="1"/>
              </a:ext>
            </a:extLst>
          </p:cNvPr>
          <p:cNvSpPr/>
          <p:nvPr/>
        </p:nvSpPr>
        <p:spPr>
          <a:xfrm>
            <a:off x="610363" y="3331175"/>
            <a:ext cx="8069517" cy="86401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a:ea typeface="+mn-ea"/>
              <a:cs typeface="+mn-cs"/>
            </a:endParaRPr>
          </a:p>
        </p:txBody>
      </p:sp>
      <p:sp>
        <p:nvSpPr>
          <p:cNvPr id="25" name="Oval 24">
            <a:extLst>
              <a:ext uri="{FF2B5EF4-FFF2-40B4-BE49-F238E27FC236}">
                <a16:creationId xmlns:a16="http://schemas.microsoft.com/office/drawing/2014/main" id="{E710659C-7ECD-25C3-DD24-A99121DC99EC}"/>
              </a:ext>
              <a:ext uri="{C183D7F6-B498-43B3-948B-1728B52AA6E4}">
                <adec:decorative xmlns:adec="http://schemas.microsoft.com/office/drawing/2017/decorative" val="1"/>
              </a:ext>
            </a:extLst>
          </p:cNvPr>
          <p:cNvSpPr/>
          <p:nvPr/>
        </p:nvSpPr>
        <p:spPr>
          <a:xfrm>
            <a:off x="156335" y="3305984"/>
            <a:ext cx="914400" cy="100584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a:ea typeface="+mn-ea"/>
              <a:cs typeface="+mn-cs"/>
            </a:endParaRPr>
          </a:p>
        </p:txBody>
      </p:sp>
      <p:sp>
        <p:nvSpPr>
          <p:cNvPr id="28" name="Oval 27">
            <a:extLst>
              <a:ext uri="{FF2B5EF4-FFF2-40B4-BE49-F238E27FC236}">
                <a16:creationId xmlns:a16="http://schemas.microsoft.com/office/drawing/2014/main" id="{98FBE67F-B0A6-BAFF-92E8-222907A3A2AA}"/>
              </a:ext>
              <a:ext uri="{C183D7F6-B498-43B3-948B-1728B52AA6E4}">
                <adec:decorative xmlns:adec="http://schemas.microsoft.com/office/drawing/2017/decorative" val="1"/>
              </a:ext>
            </a:extLst>
          </p:cNvPr>
          <p:cNvSpPr/>
          <p:nvPr/>
        </p:nvSpPr>
        <p:spPr>
          <a:xfrm>
            <a:off x="244603" y="3442897"/>
            <a:ext cx="731520" cy="7315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a:ea typeface="+mn-ea"/>
              <a:cs typeface="+mn-cs"/>
            </a:endParaRPr>
          </a:p>
        </p:txBody>
      </p:sp>
      <p:pic>
        <p:nvPicPr>
          <p:cNvPr id="24" name="Graphic 23" descr="Mailing envelope.">
            <a:extLst>
              <a:ext uri="{FF2B5EF4-FFF2-40B4-BE49-F238E27FC236}">
                <a16:creationId xmlns:a16="http://schemas.microsoft.com/office/drawing/2014/main" id="{8961234B-02A3-696A-B3BF-91B1CB500AF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63939" y="3541807"/>
            <a:ext cx="502735" cy="489273"/>
          </a:xfrm>
          <a:prstGeom prst="rect">
            <a:avLst/>
          </a:prstGeom>
        </p:spPr>
      </p:pic>
      <p:sp>
        <p:nvSpPr>
          <p:cNvPr id="27" name="Title 1" descr="Members can:&#10;2) Always read and reply to letters or messages from MassHealth.&#10;Create a MyServices account to see eligibility notices, and be on the lookout for more information in Summer 2026">
            <a:extLst>
              <a:ext uri="{FF2B5EF4-FFF2-40B4-BE49-F238E27FC236}">
                <a16:creationId xmlns:a16="http://schemas.microsoft.com/office/drawing/2014/main" id="{00B7C26E-721B-E267-E94E-42F9CC6883FC}"/>
              </a:ext>
            </a:extLst>
          </p:cNvPr>
          <p:cNvSpPr txBox="1">
            <a:spLocks/>
          </p:cNvSpPr>
          <p:nvPr/>
        </p:nvSpPr>
        <p:spPr>
          <a:xfrm>
            <a:off x="1076776" y="3347686"/>
            <a:ext cx="7383563" cy="83099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j-ea"/>
                <a:cs typeface="Arial"/>
              </a:rPr>
              <a:t>Always read and reply to letters or messages from MassHealth.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mn-lt"/>
                <a:ea typeface="+mj-ea"/>
                <a:cs typeface="Arial"/>
                <a:hlinkClick r:id="rId5">
                  <a:extLst>
                    <a:ext uri="{A12FA001-AC4F-418D-AE19-62706E023703}">
                      <ahyp:hlinkClr xmlns:ahyp="http://schemas.microsoft.com/office/drawing/2018/hyperlinkcolor" val="tx"/>
                    </a:ext>
                  </a:extLst>
                </a:hlinkClick>
              </a:rPr>
              <a:t>Create a MyServices </a:t>
            </a:r>
            <a:r>
              <a:rPr kumimoji="0" lang="en-US" sz="1800" b="0" i="0" u="none" strike="noStrike" kern="1200" cap="none" spc="0" normalizeH="0" baseline="0" noProof="0" dirty="0">
                <a:ln>
                  <a:noFill/>
                </a:ln>
                <a:solidFill>
                  <a:schemeClr val="bg1"/>
                </a:solidFill>
                <a:effectLst/>
                <a:uLnTx/>
                <a:uFillTx/>
                <a:latin typeface="+mn-lt"/>
                <a:ea typeface="+mj-ea"/>
                <a:cs typeface="Arial"/>
              </a:rPr>
              <a:t>account to see eligibility notices, and be on the lookout for more information </a:t>
            </a:r>
            <a:r>
              <a:rPr lang="en-US" sz="1800" b="0" dirty="0">
                <a:solidFill>
                  <a:schemeClr val="bg1"/>
                </a:solidFill>
                <a:latin typeface="+mn-lt"/>
                <a:cs typeface="Arial"/>
              </a:rPr>
              <a:t>this</a:t>
            </a:r>
            <a:r>
              <a:rPr kumimoji="0" lang="en-US" sz="1800" b="0" i="0" u="none" strike="noStrike" kern="1200" cap="none" spc="0" normalizeH="0" baseline="0" noProof="0" dirty="0">
                <a:ln>
                  <a:noFill/>
                </a:ln>
                <a:solidFill>
                  <a:schemeClr val="bg1"/>
                </a:solidFill>
                <a:effectLst/>
                <a:uLnTx/>
                <a:uFillTx/>
                <a:latin typeface="+mn-lt"/>
                <a:ea typeface="+mj-ea"/>
                <a:cs typeface="Arial"/>
              </a:rPr>
              <a:t> Summer.</a:t>
            </a:r>
          </a:p>
        </p:txBody>
      </p:sp>
      <p:sp>
        <p:nvSpPr>
          <p:cNvPr id="18" name="Rectangle: Rounded Corners 17">
            <a:extLst>
              <a:ext uri="{FF2B5EF4-FFF2-40B4-BE49-F238E27FC236}">
                <a16:creationId xmlns:a16="http://schemas.microsoft.com/office/drawing/2014/main" id="{C298FC66-6941-A9D9-92DA-D6E22E5971AD}"/>
              </a:ext>
              <a:ext uri="{C183D7F6-B498-43B3-948B-1728B52AA6E4}">
                <adec:decorative xmlns:adec="http://schemas.microsoft.com/office/drawing/2017/decorative" val="1"/>
              </a:ext>
            </a:extLst>
          </p:cNvPr>
          <p:cNvSpPr/>
          <p:nvPr/>
        </p:nvSpPr>
        <p:spPr>
          <a:xfrm>
            <a:off x="658335" y="4588755"/>
            <a:ext cx="8027790" cy="86401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7" name="Oval 16">
            <a:extLst>
              <a:ext uri="{FF2B5EF4-FFF2-40B4-BE49-F238E27FC236}">
                <a16:creationId xmlns:a16="http://schemas.microsoft.com/office/drawing/2014/main" id="{BBCF72FB-E884-7B4F-78B2-F47A88CD2ADD}"/>
              </a:ext>
              <a:ext uri="{C183D7F6-B498-43B3-948B-1728B52AA6E4}">
                <adec:decorative xmlns:adec="http://schemas.microsoft.com/office/drawing/2017/decorative" val="1"/>
              </a:ext>
            </a:extLst>
          </p:cNvPr>
          <p:cNvSpPr/>
          <p:nvPr/>
        </p:nvSpPr>
        <p:spPr>
          <a:xfrm>
            <a:off x="156335" y="4563564"/>
            <a:ext cx="914400" cy="100584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a:ea typeface="+mn-ea"/>
              <a:cs typeface="+mn-cs"/>
            </a:endParaRPr>
          </a:p>
        </p:txBody>
      </p:sp>
      <p:sp>
        <p:nvSpPr>
          <p:cNvPr id="20" name="Oval 19">
            <a:extLst>
              <a:ext uri="{FF2B5EF4-FFF2-40B4-BE49-F238E27FC236}">
                <a16:creationId xmlns:a16="http://schemas.microsoft.com/office/drawing/2014/main" id="{A98780BD-8E1F-E26B-D9F2-B3741792CC9C}"/>
              </a:ext>
              <a:ext uri="{C183D7F6-B498-43B3-948B-1728B52AA6E4}">
                <adec:decorative xmlns:adec="http://schemas.microsoft.com/office/drawing/2017/decorative" val="1"/>
              </a:ext>
            </a:extLst>
          </p:cNvPr>
          <p:cNvSpPr/>
          <p:nvPr/>
        </p:nvSpPr>
        <p:spPr>
          <a:xfrm>
            <a:off x="272507" y="4700724"/>
            <a:ext cx="694944" cy="7315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a:ea typeface="+mn-ea"/>
              <a:cs typeface="+mn-cs"/>
            </a:endParaRPr>
          </a:p>
        </p:txBody>
      </p:sp>
      <p:pic>
        <p:nvPicPr>
          <p:cNvPr id="21" name="Graphic 20" descr="Call center individual.">
            <a:extLst>
              <a:ext uri="{FF2B5EF4-FFF2-40B4-BE49-F238E27FC236}">
                <a16:creationId xmlns:a16="http://schemas.microsoft.com/office/drawing/2014/main" id="{0C08530F-14E1-6BA8-0527-CB464CCF603C}"/>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60271" y="4797836"/>
            <a:ext cx="519417" cy="457200"/>
          </a:xfrm>
          <a:prstGeom prst="rect">
            <a:avLst/>
          </a:prstGeom>
        </p:spPr>
      </p:pic>
      <p:sp>
        <p:nvSpPr>
          <p:cNvPr id="19" name="Title 1" descr="3) For questions, members can call MassHealth at (800) 841-2900, TDD/TTY: 711 or visit MassHealth Enrollment Center for find an Assister at https://my.mahealthconnector.org/enrollment-assisters">
            <a:extLst>
              <a:ext uri="{FF2B5EF4-FFF2-40B4-BE49-F238E27FC236}">
                <a16:creationId xmlns:a16="http://schemas.microsoft.com/office/drawing/2014/main" id="{9A94732B-E8A7-AB7F-F003-FA4651C0BED8}"/>
              </a:ext>
            </a:extLst>
          </p:cNvPr>
          <p:cNvSpPr txBox="1">
            <a:spLocks/>
          </p:cNvSpPr>
          <p:nvPr/>
        </p:nvSpPr>
        <p:spPr>
          <a:xfrm>
            <a:off x="1174028" y="4605266"/>
            <a:ext cx="7383563" cy="83099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n-lt"/>
                <a:ea typeface="+mj-ea"/>
                <a:cs typeface="Arial"/>
              </a:rPr>
              <a:t>If you have questions or need help, contact us!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mn-lt"/>
                <a:ea typeface="+mj-ea"/>
                <a:cs typeface="Arial"/>
              </a:rPr>
              <a:t>Call us at (800) 841-2900, TDD/TTY: 711, visit a </a:t>
            </a:r>
            <a:r>
              <a:rPr kumimoji="0" lang="en-US" sz="1800" b="0" i="0" u="none" strike="noStrike" kern="1200" cap="none" spc="0" normalizeH="0" baseline="0" noProof="0" dirty="0">
                <a:ln>
                  <a:noFill/>
                </a:ln>
                <a:solidFill>
                  <a:schemeClr val="bg1"/>
                </a:solidFill>
                <a:effectLst/>
                <a:uLnTx/>
                <a:uFillTx/>
                <a:latin typeface="+mn-lt"/>
                <a:ea typeface="+mj-ea"/>
                <a:cs typeface="Arial"/>
                <a:hlinkClick r:id="rId7">
                  <a:extLst>
                    <a:ext uri="{A12FA001-AC4F-418D-AE19-62706E023703}">
                      <ahyp:hlinkClr xmlns:ahyp="http://schemas.microsoft.com/office/drawing/2018/hyperlinkcolor" val="tx"/>
                    </a:ext>
                  </a:extLst>
                </a:hlinkClick>
              </a:rPr>
              <a:t>MassHealth Enrollment Center</a:t>
            </a:r>
            <a:r>
              <a:rPr kumimoji="0" lang="en-US" sz="1800" b="0" i="0" u="none" strike="noStrike" kern="1200" cap="none" spc="0" normalizeH="0" baseline="0" noProof="0" dirty="0">
                <a:ln>
                  <a:noFill/>
                </a:ln>
                <a:solidFill>
                  <a:schemeClr val="bg1"/>
                </a:solidFill>
                <a:effectLst/>
                <a:uLnTx/>
                <a:uFillTx/>
                <a:latin typeface="+mn-lt"/>
                <a:ea typeface="+mj-ea"/>
                <a:cs typeface="Arial"/>
              </a:rPr>
              <a:t>, or find an </a:t>
            </a:r>
            <a:r>
              <a:rPr lang="en-US" sz="1800" b="0" dirty="0">
                <a:solidFill>
                  <a:schemeClr val="bg1"/>
                </a:solidFill>
                <a:latin typeface="+mn-lt"/>
                <a:cs typeface="Arial"/>
                <a:hlinkClick r:id="rId8">
                  <a:extLst>
                    <a:ext uri="{A12FA001-AC4F-418D-AE19-62706E023703}">
                      <ahyp:hlinkClr xmlns:ahyp="http://schemas.microsoft.com/office/drawing/2018/hyperlinkcolor" val="tx"/>
                    </a:ext>
                  </a:extLst>
                </a:hlinkClick>
              </a:rPr>
              <a:t>Assister</a:t>
            </a:r>
            <a:r>
              <a:rPr kumimoji="0" lang="en-US" sz="1800" b="0" i="0" u="none" strike="noStrike" kern="1200" cap="none" spc="0" normalizeH="0" baseline="0" noProof="0" dirty="0">
                <a:ln>
                  <a:noFill/>
                </a:ln>
                <a:solidFill>
                  <a:schemeClr val="bg1"/>
                </a:solidFill>
                <a:effectLst/>
                <a:uLnTx/>
                <a:uFillTx/>
                <a:latin typeface="+mn-lt"/>
                <a:ea typeface="+mj-ea"/>
                <a:cs typeface="Arial"/>
              </a:rPr>
              <a:t> near you.</a:t>
            </a:r>
          </a:p>
        </p:txBody>
      </p:sp>
      <p:sp>
        <p:nvSpPr>
          <p:cNvPr id="29" name="Slide Number Placeholder 28">
            <a:extLst>
              <a:ext uri="{FF2B5EF4-FFF2-40B4-BE49-F238E27FC236}">
                <a16:creationId xmlns:a16="http://schemas.microsoft.com/office/drawing/2014/main" id="{A03A8B7C-2339-28AF-E3B5-DCAB4F6D509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9</a:t>
            </a:fld>
            <a:endParaRPr lang="en-US"/>
          </a:p>
        </p:txBody>
      </p:sp>
    </p:spTree>
    <p:extLst>
      <p:ext uri="{BB962C8B-B14F-4D97-AF65-F5344CB8AC3E}">
        <p14:creationId xmlns:p14="http://schemas.microsoft.com/office/powerpoint/2010/main" val="40064549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Custom 2">
      <a:dk1>
        <a:sysClr val="windowText" lastClr="000000"/>
      </a:dk1>
      <a:lt1>
        <a:sysClr val="window" lastClr="FFFFFF"/>
      </a:lt1>
      <a:dk2>
        <a:srgbClr val="002D5B"/>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14481DFFDF8145B6FC41775ECBBEC8" ma:contentTypeVersion="13" ma:contentTypeDescription="Create a new document." ma:contentTypeScope="" ma:versionID="7088ee4dcfaf2b77ca75d285d7f5d5b9">
  <xsd:schema xmlns:xsd="http://www.w3.org/2001/XMLSchema" xmlns:xs="http://www.w3.org/2001/XMLSchema" xmlns:p="http://schemas.microsoft.com/office/2006/metadata/properties" xmlns:ns2="cb6ae6a6-881e-424f-a273-538d66b465eb" xmlns:ns3="0f54698b-c27c-4d83-b200-eeebb8305a7c" targetNamespace="http://schemas.microsoft.com/office/2006/metadata/properties" ma:root="true" ma:fieldsID="aff9c0d1ef885b2aa2ff1119d7a33688" ns2:_="" ns3:_="">
    <xsd:import namespace="cb6ae6a6-881e-424f-a273-538d66b465eb"/>
    <xsd:import namespace="0f54698b-c27c-4d83-b200-eeebb8305a7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6ae6a6-881e-424f-a273-538d66b465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54698b-c27c-4d83-b200-eeebb8305a7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1A387D-46C0-4862-BA79-4CEEDBBAE33D}">
  <ds:schemaRefs>
    <ds:schemaRef ds:uri="http://purl.org/dc/terms/"/>
    <ds:schemaRef ds:uri="http://schemas.openxmlformats.org/package/2006/metadata/core-properties"/>
    <ds:schemaRef ds:uri="http://purl.org/dc/elements/1.1/"/>
    <ds:schemaRef ds:uri="http://purl.org/dc/dcmitype/"/>
    <ds:schemaRef ds:uri="cb6ae6a6-881e-424f-a273-538d66b465eb"/>
    <ds:schemaRef ds:uri="0f54698b-c27c-4d83-b200-eeebb8305a7c"/>
    <ds:schemaRef ds:uri="http://schemas.microsoft.com/office/2006/documentManagement/types"/>
    <ds:schemaRef ds:uri="http://www.w3.org/XML/1998/namespac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F289359A-8650-4957-AE4D-EB04695E9F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6ae6a6-881e-424f-a273-538d66b465eb"/>
    <ds:schemaRef ds:uri="0f54698b-c27c-4d83-b200-eeebb8305a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B69FC9-C147-4A73-9AF3-56DCDCB5F8EA}">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4675</TotalTime>
  <Words>1254</Words>
  <Application>Microsoft Office PowerPoint</Application>
  <PresentationFormat>On-screen Show (4:3)</PresentationFormat>
  <Paragraphs>126</Paragraphs>
  <Slides>20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Corbel</vt:lpstr>
      <vt:lpstr>Courier New</vt:lpstr>
      <vt:lpstr>Open Sans</vt:lpstr>
      <vt:lpstr>1_Office Theme</vt:lpstr>
      <vt:lpstr>MassHealth Update</vt:lpstr>
      <vt:lpstr>Agenda</vt:lpstr>
      <vt:lpstr>Federal Changes to Eligibility Rules for Immigrants</vt:lpstr>
      <vt:lpstr>Changes to Eligibility Rules for Immigrants</vt:lpstr>
      <vt:lpstr>Impacted Immigration Categories</vt:lpstr>
      <vt:lpstr>Coverage Changes for Impacted Members</vt:lpstr>
      <vt:lpstr>Sample MassHealth Notice  (page 1) </vt:lpstr>
      <vt:lpstr>Sample MassHealth Notice (page 2) </vt:lpstr>
      <vt:lpstr>What Do Members Need to Do?</vt:lpstr>
      <vt:lpstr>MassHealth Health Plans Update</vt:lpstr>
      <vt:lpstr>Reminder of Managed Care Enrollment Regulation Updates and Impact </vt:lpstr>
      <vt:lpstr>Permission to Share Information (PSI) Form  </vt:lpstr>
      <vt:lpstr>Permission to Share Information Form</vt:lpstr>
      <vt:lpstr>Changes to the PSI Form</vt:lpstr>
      <vt:lpstr>How to Request Release of Records</vt:lpstr>
      <vt:lpstr>How to Cancel the PSI Form</vt:lpstr>
      <vt:lpstr>Forms in Additional Languages</vt:lpstr>
      <vt:lpstr>Member Forms in Adobe Sign</vt:lpstr>
      <vt:lpstr>Forms in Adobe Sign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MTF MassHealth Updates Summer 2026</dc:title>
  <dc:creator>MassHealth</dc:creator>
  <cp:lastModifiedBy>Carson, Lynn</cp:lastModifiedBy>
  <cp:revision>62</cp:revision>
  <dcterms:created xsi:type="dcterms:W3CDTF">2020-07-20T23:47:46Z</dcterms:created>
  <dcterms:modified xsi:type="dcterms:W3CDTF">2026-08-21T15:21:58Z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0x0101003614481DFFDF8145B6FC41775ECBBEC8</vt:lpwstr>
  </property>
  <property fmtid="{D5CDD505-2E9C-101B-9397-08002B2CF9AE}" pid="3" name="ArticulateGUID">
    <vt:lpwstr>29C8737C-7D8B-4451-922E-C305B898FB4B</vt:lpwstr>
  </property>
  <property fmtid="{D5CDD505-2E9C-101B-9397-08002B2CF9AE}" pid="4" name="ArticulatePath">
    <vt:lpwstr>https://umassmed.sharepoint.com/sites/MTFAccessibilityProject/Shared Documents/General/2021 PPT Templates/MassHealth Health Safety Net Presentation TEMPLATE</vt:lpwstr>
  </property>
</Properties>
</file>