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3.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4.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2.xml" ContentType="application/vnd.openxmlformats-officedocument.presentationml.notesSlide+xml"/>
  <Override PartName="/ppt/tags/tag7.xml" ContentType="application/vnd.openxmlformats-officedocument.presentationml.tags+xml"/>
  <Override PartName="/ppt/notesSlides/notesSlide3.xml" ContentType="application/vnd.openxmlformats-officedocument.presentationml.notesSlide+xml"/>
  <Override PartName="/ppt/tags/tag8.xml" ContentType="application/vnd.openxmlformats-officedocument.presentationml.tags+xml"/>
  <Override PartName="/ppt/notesSlides/notesSlide4.xml" ContentType="application/vnd.openxmlformats-officedocument.presentationml.notesSlide+xml"/>
  <Override PartName="/ppt/tags/tag9.xml" ContentType="application/vnd.openxmlformats-officedocument.presentationml.tags+xml"/>
  <Override PartName="/ppt/notesSlides/notesSlide5.xml" ContentType="application/vnd.openxmlformats-officedocument.presentationml.notesSlide+xml"/>
  <Override PartName="/ppt/tags/tag10.xml" ContentType="application/vnd.openxmlformats-officedocument.presentationml.tags+xml"/>
  <Override PartName="/ppt/notesSlides/notesSlide6.xml" ContentType="application/vnd.openxmlformats-officedocument.presentationml.notesSlide+xml"/>
  <Override PartName="/ppt/tags/tag11.xml" ContentType="application/vnd.openxmlformats-officedocument.presentationml.tags+xml"/>
  <Override PartName="/ppt/notesSlides/notesSlide7.xml" ContentType="application/vnd.openxmlformats-officedocument.presentationml.notesSlide+xml"/>
  <Override PartName="/ppt/tags/tag12.xml" ContentType="application/vnd.openxmlformats-officedocument.presentationml.tags+xml"/>
  <Override PartName="/ppt/notesSlides/notesSlide8.xml" ContentType="application/vnd.openxmlformats-officedocument.presentationml.notesSlide+xml"/>
  <Override PartName="/ppt/tags/tag13.xml" ContentType="application/vnd.openxmlformats-officedocument.presentationml.tags+xml"/>
  <Override PartName="/ppt/notesSlides/notesSlide9.xml" ContentType="application/vnd.openxmlformats-officedocument.presentationml.notesSlide+xml"/>
  <Override PartName="/ppt/tags/tag14.xml" ContentType="application/vnd.openxmlformats-officedocument.presentationml.tags+xml"/>
  <Override PartName="/ppt/notesSlides/notesSlide10.xml" ContentType="application/vnd.openxmlformats-officedocument.presentationml.notesSlide+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11.xml" ContentType="application/vnd.openxmlformats-officedocument.presentationml.notesSlide+xml"/>
  <Override PartName="/ppt/tags/tag18.xml" ContentType="application/vnd.openxmlformats-officedocument.presentationml.tags+xml"/>
  <Override PartName="/ppt/notesSlides/notesSlide12.xml" ContentType="application/vnd.openxmlformats-officedocument.presentationml.notesSlide+xml"/>
  <Override PartName="/ppt/tags/tag19.xml" ContentType="application/vnd.openxmlformats-officedocument.presentationml.tags+xml"/>
  <Override PartName="/ppt/notesSlides/notesSlide13.xml" ContentType="application/vnd.openxmlformats-officedocument.presentationml.notesSlide+xml"/>
  <Override PartName="/ppt/tags/tag20.xml" ContentType="application/vnd.openxmlformats-officedocument.presentationml.tags+xml"/>
  <Override PartName="/ppt/notesSlides/notesSlide14.xml" ContentType="application/vnd.openxmlformats-officedocument.presentationml.notesSlide+xml"/>
  <Override PartName="/ppt/tags/tag21.xml" ContentType="application/vnd.openxmlformats-officedocument.presentationml.tags+xml"/>
  <Override PartName="/ppt/notesSlides/notesSlide15.xml" ContentType="application/vnd.openxmlformats-officedocument.presentationml.notesSlide+xml"/>
  <Override PartName="/ppt/tags/tag22.xml" ContentType="application/vnd.openxmlformats-officedocument.presentationml.tags+xml"/>
  <Override PartName="/ppt/notesSlides/notesSlide16.xml" ContentType="application/vnd.openxmlformats-officedocument.presentationml.notesSlide+xml"/>
  <Override PartName="/ppt/tags/tag23.xml" ContentType="application/vnd.openxmlformats-officedocument.presentationml.tags+xml"/>
  <Override PartName="/ppt/notesSlides/notesSlide17.xml" ContentType="application/vnd.openxmlformats-officedocument.presentationml.notesSlide+xml"/>
  <Override PartName="/ppt/tags/tag24.xml" ContentType="application/vnd.openxmlformats-officedocument.presentationml.tags+xml"/>
  <Override PartName="/ppt/notesSlides/notesSlide18.xml" ContentType="application/vnd.openxmlformats-officedocument.presentationml.notesSlide+xml"/>
  <Override PartName="/ppt/tags/tag25.xml" ContentType="application/vnd.openxmlformats-officedocument.presentationml.tags+xml"/>
  <Override PartName="/ppt/notesSlides/notesSlide19.xml" ContentType="application/vnd.openxmlformats-officedocument.presentationml.notesSlide+xml"/>
  <Override PartName="/ppt/tags/tag26.xml" ContentType="application/vnd.openxmlformats-officedocument.presentationml.tags+xml"/>
  <Override PartName="/ppt/notesSlides/notesSlide20.xml" ContentType="application/vnd.openxmlformats-officedocument.presentationml.notesSlide+xml"/>
  <Override PartName="/ppt/tags/tag27.xml" ContentType="application/vnd.openxmlformats-officedocument.presentationml.tags+xml"/>
  <Override PartName="/ppt/notesSlides/notesSlide21.xml" ContentType="application/vnd.openxmlformats-officedocument.presentationml.notesSlide+xml"/>
  <Override PartName="/ppt/tags/tag28.xml" ContentType="application/vnd.openxmlformats-officedocument.presentationml.tags+xml"/>
  <Override PartName="/ppt/notesSlides/notesSlide22.xml" ContentType="application/vnd.openxmlformats-officedocument.presentationml.notesSlide+xml"/>
  <Override PartName="/ppt/tags/tag29.xml" ContentType="application/vnd.openxmlformats-officedocument.presentationml.tags+xml"/>
  <Override PartName="/ppt/notesSlides/notesSlide23.xml" ContentType="application/vnd.openxmlformats-officedocument.presentationml.notesSlide+xml"/>
  <Override PartName="/ppt/tags/tag30.xml" ContentType="application/vnd.openxmlformats-officedocument.presentationml.tags+xml"/>
  <Override PartName="/ppt/notesSlides/notesSlide24.xml" ContentType="application/vnd.openxmlformats-officedocument.presentationml.notesSlide+xml"/>
  <Override PartName="/ppt/tags/tag31.xml" ContentType="application/vnd.openxmlformats-officedocument.presentationml.tags+xml"/>
  <Override PartName="/ppt/notesSlides/notesSlide25.xml" ContentType="application/vnd.openxmlformats-officedocument.presentationml.notesSlide+xml"/>
  <Override PartName="/ppt/tags/tag32.xml" ContentType="application/vnd.openxmlformats-officedocument.presentationml.tags+xml"/>
  <Override PartName="/ppt/notesSlides/notesSlide26.xml" ContentType="application/vnd.openxmlformats-officedocument.presentationml.notesSlide+xml"/>
  <Override PartName="/ppt/tags/tag33.xml" ContentType="application/vnd.openxmlformats-officedocument.presentationml.tags+xml"/>
  <Override PartName="/ppt/notesSlides/notesSlide27.xml" ContentType="application/vnd.openxmlformats-officedocument.presentationml.notesSlide+xml"/>
  <Override PartName="/ppt/tags/tag34.xml" ContentType="application/vnd.openxmlformats-officedocument.presentationml.tags+xml"/>
  <Override PartName="/ppt/notesSlides/notesSlide28.xml" ContentType="application/vnd.openxmlformats-officedocument.presentationml.notesSlide+xml"/>
  <Override PartName="/ppt/tags/tag35.xml" ContentType="application/vnd.openxmlformats-officedocument.presentationml.tags+xml"/>
  <Override PartName="/ppt/notesSlides/notesSlide2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0" r:id="rId4"/>
    <p:sldMasterId id="2147483660" r:id="rId5"/>
    <p:sldMasterId id="2147483648" r:id="rId6"/>
    <p:sldMasterId id="2147483689" r:id="rId7"/>
    <p:sldMasterId id="2147483701" r:id="rId8"/>
  </p:sldMasterIdLst>
  <p:notesMasterIdLst>
    <p:notesMasterId r:id="rId42"/>
  </p:notesMasterIdLst>
  <p:sldIdLst>
    <p:sldId id="558" r:id="rId9"/>
    <p:sldId id="486" r:id="rId10"/>
    <p:sldId id="543" r:id="rId11"/>
    <p:sldId id="437" r:id="rId12"/>
    <p:sldId id="538" r:id="rId13"/>
    <p:sldId id="525" r:id="rId14"/>
    <p:sldId id="559" r:id="rId15"/>
    <p:sldId id="556" r:id="rId16"/>
    <p:sldId id="476" r:id="rId17"/>
    <p:sldId id="546" r:id="rId18"/>
    <p:sldId id="548" r:id="rId19"/>
    <p:sldId id="545" r:id="rId20"/>
    <p:sldId id="549" r:id="rId21"/>
    <p:sldId id="539" r:id="rId22"/>
    <p:sldId id="555" r:id="rId23"/>
    <p:sldId id="439" r:id="rId24"/>
    <p:sldId id="523" r:id="rId25"/>
    <p:sldId id="479" r:id="rId26"/>
    <p:sldId id="466" r:id="rId27"/>
    <p:sldId id="536" r:id="rId28"/>
    <p:sldId id="411" r:id="rId29"/>
    <p:sldId id="540" r:id="rId30"/>
    <p:sldId id="494" r:id="rId31"/>
    <p:sldId id="560" r:id="rId32"/>
    <p:sldId id="561" r:id="rId33"/>
    <p:sldId id="444" r:id="rId34"/>
    <p:sldId id="550" r:id="rId35"/>
    <p:sldId id="551" r:id="rId36"/>
    <p:sldId id="554" r:id="rId37"/>
    <p:sldId id="552" r:id="rId38"/>
    <p:sldId id="477" r:id="rId39"/>
    <p:sldId id="485" r:id="rId40"/>
    <p:sldId id="553" r:id="rId41"/>
  </p:sldIdLst>
  <p:sldSz cx="12192000" cy="6858000"/>
  <p:notesSz cx="6858000" cy="9144000"/>
  <p:custDataLst>
    <p:tags r:id="rId4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FC9A505-3372-1D9A-6DD3-B5192C473541}" name="Pratt, Andrew J. (DFML)" initials="P(" userId="S::andrew.j.pratt2@mass.gov::6720b282-2396-4b26-9252-142b74a5a2a1" providerId="AD"/>
  <p188:author id="{D467A815-4468-8ED6-F798-B01CEBABD6B7}" name="Tibma, Mary B. (DFML)" initials="T(" userId="S::mary.b.tibma@mass.gov::626a386c-ace4-4764-833f-1e5887127e42" providerId="AD"/>
  <p188:author id="{F9F6E81A-59FD-291A-626E-FF3F36998EE9}" name="Crowder, Stephen (DFML)" initials="C(" userId="S::stephen.crowder@mass.gov::3ca58b2d-3dc5-4e75-b0b2-5627d093e4a0" providerId="AD"/>
  <p188:author id="{B3773A1E-B2C6-0A3C-709F-ECBDC7E134E2}" name="Crafts, Jasmine (DFML)" initials="JC" userId="S::Jasmine.Crafts@mass.gov::6a2b1571-9759-4d41-b2d3-9e785c86d4ac" providerId="AD"/>
  <p188:author id="{A33D2723-B0AF-1E50-8C34-978D22AFEED7}" name="Tibma, Mary B. (DFML)" initials="" userId="S::Mary.B.Tibma@mass.gov::626a386c-ace4-4764-833f-1e5887127e42" providerId="AD"/>
  <p188:author id="{3F215F23-CE34-E337-0C13-7BCCC3177F94}" name="McIlvaine, Andrew (DFML)" initials="M(" userId="S::andrew.mcilvaine@mass.gov::c60d9cfc-8e7b-42f3-a24f-0a2efcf0d334" providerId="AD"/>
  <p188:author id="{B646B137-DD80-B784-05B9-93782ACC9DFF}" name="Symonds, Jill (DFML)" initials="S(" userId="S::jill.symonds@mass.gov::013d4f70-a948-4ffb-a59a-8cf66c83943e" providerId="AD"/>
  <p188:author id="{2865EF52-50AB-D38E-992F-102CCFDBA4E0}" name="Crowder, Stephen (DFML)" initials="SC" userId="S::Stephen.Crowder@mass.gov::3ca58b2d-3dc5-4e75-b0b2-5627d093e4a0" providerId="AD"/>
  <p188:author id="{C70961E0-22D9-6AB1-8DC5-E61E2FF2BE2D}" name="Olesen, Erin J (EOL)" initials="O(" userId="S::erin.j.olesen@mass.gov::aab31a16-866c-43f8-8b2e-cc497d9138e5" providerId="AD"/>
  <p188:author id="{E9B8BDE2-4D5F-100D-2772-F41D40C43B12}" name="Shepard, Lisa F (DFML)" initials="S(" userId="S::lisa.f.shepard@mass.gov::fd082cff-acfa-4bdc-bc6b-214481d8f10e" providerId="AD"/>
  <p188:author id="{714E7EF6-06C7-25C6-5765-53CE964105DC}" name="Geary, Tracey (DFML)" initials="TG" userId="S::Tracey.Geary@mass.gov::d3ee26de-1bb3-4464-a0be-9e1cbbb41ba1"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Olesen, Erin J (EOL)" initials="O(" lastIdx="3" clrIdx="0">
    <p:extLst>
      <p:ext uri="{19B8F6BF-5375-455C-9EA6-DF929625EA0E}">
        <p15:presenceInfo xmlns:p15="http://schemas.microsoft.com/office/powerpoint/2012/main" userId="S::erin.j.olesen@mass.gov::aab31a16-866c-43f8-8b2e-cc497d9138e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FBFED"/>
    <a:srgbClr val="BE5817"/>
    <a:srgbClr val="EDEDE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370"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notesMaster" Target="notesMasters/notesMaster1.xml"/><Relationship Id="rId47" Type="http://schemas.openxmlformats.org/officeDocument/2006/relationships/theme" Target="theme/theme1.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microsoft.com/office/2018/10/relationships/authors" Target="author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tags" Target="tags/tag1.xml"/><Relationship Id="rId48" Type="http://schemas.openxmlformats.org/officeDocument/2006/relationships/tableStyles" Target="tableStyles.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viewProps" Target="viewProps.xml"/><Relationship Id="rId20" Type="http://schemas.openxmlformats.org/officeDocument/2006/relationships/slide" Target="slides/slide12.xml"/><Relationship Id="rId41" Type="http://schemas.openxmlformats.org/officeDocument/2006/relationships/slide" Target="slides/slide33.xml"/><Relationship Id="rId1" Type="http://schemas.openxmlformats.org/officeDocument/2006/relationships/customXml" Target="../customXml/item1.xml"/><Relationship Id="rId6"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2CF825-2C57-422C-BF7C-FEC2431CBDEE}" type="datetimeFigureOut">
              <a:rPr lang="en-US" smtClean="0"/>
              <a:t>4/22/2026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C120E7-668A-4B66-9B76-D47720C9BF0D}" type="slidenum">
              <a:rPr lang="en-US" smtClean="0"/>
              <a:t>‹#›</a:t>
            </a:fld>
            <a:endParaRPr lang="en-US"/>
          </a:p>
        </p:txBody>
      </p:sp>
    </p:spTree>
    <p:extLst>
      <p:ext uri="{BB962C8B-B14F-4D97-AF65-F5344CB8AC3E}">
        <p14:creationId xmlns:p14="http://schemas.microsoft.com/office/powerpoint/2010/main" val="6963575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9775621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cs typeface="Calibri"/>
            </a:endParaRPr>
          </a:p>
          <a:p>
            <a:endParaRPr lang="en-US"/>
          </a:p>
        </p:txBody>
      </p:sp>
    </p:spTree>
    <p:extLst>
      <p:ext uri="{BB962C8B-B14F-4D97-AF65-F5344CB8AC3E}">
        <p14:creationId xmlns:p14="http://schemas.microsoft.com/office/powerpoint/2010/main" val="24514516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C120E7-668A-4B66-9B76-D47720C9BF0D}" type="slidenum">
              <a:rPr lang="en-US" smtClean="0"/>
              <a:t>5</a:t>
            </a:fld>
            <a:endParaRPr lang="en-US"/>
          </a:p>
        </p:txBody>
      </p:sp>
    </p:spTree>
    <p:extLst>
      <p:ext uri="{BB962C8B-B14F-4D97-AF65-F5344CB8AC3E}">
        <p14:creationId xmlns:p14="http://schemas.microsoft.com/office/powerpoint/2010/main" val="14933253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0C120E7-668A-4B66-9B76-D47720C9BF0D}" type="slidenum">
              <a:rPr lang="en-US" smtClean="0"/>
              <a:t>6</a:t>
            </a:fld>
            <a:endParaRPr lang="en-US"/>
          </a:p>
        </p:txBody>
      </p:sp>
    </p:spTree>
    <p:extLst>
      <p:ext uri="{BB962C8B-B14F-4D97-AF65-F5344CB8AC3E}">
        <p14:creationId xmlns:p14="http://schemas.microsoft.com/office/powerpoint/2010/main" val="9179419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A9B20B-3A6E-C339-2BC5-22FCF714BC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9C0497-CD89-DEE9-41A0-861AD0A62BDC}"/>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B798C6D-B25D-AD30-37FA-88A4D22CF1D5}"/>
              </a:ext>
            </a:extLst>
          </p:cNvPr>
          <p:cNvSpPr>
            <a:spLocks noGrp="1"/>
          </p:cNvSpPr>
          <p:nvPr>
            <p:ph type="body" idx="1"/>
          </p:nvPr>
        </p:nvSpPr>
        <p:spPr/>
        <p:txBody>
          <a:bodyPr/>
          <a:lstStyle/>
          <a:p>
            <a:pPr marL="0" marR="0" lvl="0" indent="0" defTabSz="91440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800">
              <a:latin typeface="Segoe UI" panose="020B0502040204020203" pitchFamily="34" charset="0"/>
              <a:cs typeface="Segoe UI"/>
            </a:endParaRPr>
          </a:p>
          <a:p>
            <a:pPr marL="171450" indent="-171450">
              <a:buFont typeface="Arial" panose="020B0604020202020204" pitchFamily="34" charset="0"/>
              <a:buChar char="•"/>
            </a:pPr>
            <a:endParaRPr lang="en-US"/>
          </a:p>
        </p:txBody>
      </p:sp>
    </p:spTree>
    <p:extLst>
      <p:ext uri="{BB962C8B-B14F-4D97-AF65-F5344CB8AC3E}">
        <p14:creationId xmlns:p14="http://schemas.microsoft.com/office/powerpoint/2010/main" val="9290136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9983EF-2997-80FD-F1D0-8A9CE71572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E39BD2-CB86-E20A-EFAE-3AF9F5023508}"/>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ECDC803C-FC3D-A202-7DB5-CDBEB60199F8}"/>
              </a:ext>
            </a:extLst>
          </p:cNvPr>
          <p:cNvSpPr>
            <a:spLocks noGrp="1"/>
          </p:cNvSpPr>
          <p:nvPr>
            <p:ph type="body" idx="1"/>
          </p:nvPr>
        </p:nvSpPr>
        <p:spPr/>
        <p:txBody>
          <a:bodyPr/>
          <a:lstStyle/>
          <a:p>
            <a:pPr marL="0" indent="0">
              <a:lnSpc>
                <a:spcPct val="100000"/>
              </a:lnSpc>
              <a:spcBef>
                <a:spcPts val="0"/>
              </a:spcBef>
              <a:buNone/>
              <a:defRPr sz="2000">
                <a:latin typeface="Times New Roman"/>
                <a:ea typeface="Times New Roman"/>
                <a:cs typeface="Times New Roman"/>
                <a:sym typeface="Times New Roman"/>
              </a:defRPr>
            </a:pPr>
            <a:endParaRPr lang="en-US">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1889805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a:p>
            <a:endParaRPr lang="en-US">
              <a:cs typeface="Calibri"/>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C120E7-668A-4B66-9B76-D47720C9BF0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95233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5BDA3C-7B8B-65C3-A61B-31533FCEE6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502842-E7CA-7BF0-3614-38E7A2B21075}"/>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EBCF0FE7-F7BB-F6E8-D84C-BA683EA6B6B5}"/>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1814125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70A7DD-8F6A-3280-995E-159F59D18A2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5ACB91-1957-199A-F6D8-854288C89C8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7309409-1E1B-E0DD-6DBB-1566D26A9C1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24D13B3-8079-DE81-03DD-BBACC8274013}"/>
              </a:ext>
            </a:extLst>
          </p:cNvPr>
          <p:cNvSpPr>
            <a:spLocks noGrp="1"/>
          </p:cNvSpPr>
          <p:nvPr>
            <p:ph type="sldNum" sz="quarter" idx="5"/>
          </p:nvPr>
        </p:nvSpPr>
        <p:spPr/>
        <p:txBody>
          <a:bodyPr/>
          <a:lstStyle/>
          <a:p>
            <a:fld id="{90C120E7-668A-4B66-9B76-D47720C9BF0D}" type="slidenum">
              <a:rPr lang="en-US" smtClean="0"/>
              <a:t>11</a:t>
            </a:fld>
            <a:endParaRPr lang="en-US"/>
          </a:p>
        </p:txBody>
      </p:sp>
    </p:spTree>
    <p:extLst>
      <p:ext uri="{BB962C8B-B14F-4D97-AF65-F5344CB8AC3E}">
        <p14:creationId xmlns:p14="http://schemas.microsoft.com/office/powerpoint/2010/main" val="9941493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7A7AAA-AF63-8B93-F5ED-CDCA43A017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DFCB75-A6E0-74A4-3115-3D7362620A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88CDD7-90A7-C71A-BDC9-CA445AF02FF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F0DAB1D-7850-2530-B853-906F54A15671}"/>
              </a:ext>
            </a:extLst>
          </p:cNvPr>
          <p:cNvSpPr>
            <a:spLocks noGrp="1"/>
          </p:cNvSpPr>
          <p:nvPr>
            <p:ph type="sldNum" sz="quarter" idx="5"/>
          </p:nvPr>
        </p:nvSpPr>
        <p:spPr/>
        <p:txBody>
          <a:bodyPr/>
          <a:lstStyle/>
          <a:p>
            <a:fld id="{90C120E7-668A-4B66-9B76-D47720C9BF0D}" type="slidenum">
              <a:rPr lang="en-US" smtClean="0"/>
              <a:t>12</a:t>
            </a:fld>
            <a:endParaRPr lang="en-US"/>
          </a:p>
        </p:txBody>
      </p:sp>
    </p:spTree>
    <p:extLst>
      <p:ext uri="{BB962C8B-B14F-4D97-AF65-F5344CB8AC3E}">
        <p14:creationId xmlns:p14="http://schemas.microsoft.com/office/powerpoint/2010/main" val="20876649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B7B14A-F3BF-18F7-013D-7229445782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EA10A3-C8DA-54DF-3E76-A4DF1AF9711D}"/>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6504EB5-D951-24F8-6B34-2AF01705296B}"/>
              </a:ext>
            </a:extLst>
          </p:cNvPr>
          <p:cNvSpPr>
            <a:spLocks noGrp="1"/>
          </p:cNvSpPr>
          <p:nvPr>
            <p:ph type="body" idx="1"/>
          </p:nvPr>
        </p:nvSpPr>
        <p:spPr/>
        <p:txBody>
          <a:bodyPr/>
          <a:lstStyle/>
          <a:p>
            <a:endParaRPr lang="en-US">
              <a:solidFill>
                <a:srgbClr val="000000"/>
              </a:solidFill>
              <a:latin typeface="Calibri"/>
              <a:cs typeface="Calibri"/>
            </a:endParaRPr>
          </a:p>
        </p:txBody>
      </p:sp>
    </p:spTree>
    <p:extLst>
      <p:ext uri="{BB962C8B-B14F-4D97-AF65-F5344CB8AC3E}">
        <p14:creationId xmlns:p14="http://schemas.microsoft.com/office/powerpoint/2010/main" val="3968600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5957380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0881567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970401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solidFill>
                <a:srgbClr val="000000"/>
              </a:solidFill>
              <a:latin typeface="Calibri"/>
              <a:cs typeface="Calibri"/>
            </a:endParaRPr>
          </a:p>
        </p:txBody>
      </p:sp>
    </p:spTree>
    <p:extLst>
      <p:ext uri="{BB962C8B-B14F-4D97-AF65-F5344CB8AC3E}">
        <p14:creationId xmlns:p14="http://schemas.microsoft.com/office/powerpoint/2010/main" val="37403156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A3A59C-B6C1-92AA-846A-4DCF605C5B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3B46B3-62AA-29A2-FBF6-E795A1F442C4}"/>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B7832982-A221-2998-F84A-2405212EF6B5}"/>
              </a:ext>
            </a:extLst>
          </p:cNvPr>
          <p:cNvSpPr>
            <a:spLocks noGrp="1"/>
          </p:cNvSpPr>
          <p:nvPr>
            <p:ph type="body" idx="1"/>
          </p:nvPr>
        </p:nvSpPr>
        <p:spPr/>
        <p:txBody>
          <a:bodyPr/>
          <a:lstStyle/>
          <a:p>
            <a:endParaRPr lang="en-US">
              <a:solidFill>
                <a:srgbClr val="000000"/>
              </a:solidFill>
              <a:latin typeface="Calibri"/>
              <a:cs typeface="Calibri"/>
            </a:endParaRPr>
          </a:p>
        </p:txBody>
      </p:sp>
    </p:spTree>
    <p:extLst>
      <p:ext uri="{BB962C8B-B14F-4D97-AF65-F5344CB8AC3E}">
        <p14:creationId xmlns:p14="http://schemas.microsoft.com/office/powerpoint/2010/main" val="10566225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cs typeface="Calibri"/>
            </a:endParaRPr>
          </a:p>
        </p:txBody>
      </p:sp>
      <p:sp>
        <p:nvSpPr>
          <p:cNvPr id="4" name="Slide Number Placeholder 3"/>
          <p:cNvSpPr>
            <a:spLocks noGrp="1"/>
          </p:cNvSpPr>
          <p:nvPr>
            <p:ph type="sldNum" sz="quarter" idx="5"/>
          </p:nvPr>
        </p:nvSpPr>
        <p:spPr/>
        <p:txBody>
          <a:bodyPr/>
          <a:lstStyle/>
          <a:p>
            <a:fld id="{90C120E7-668A-4B66-9B76-D47720C9BF0D}" type="slidenum">
              <a:rPr lang="en-US" smtClean="0"/>
              <a:t>21</a:t>
            </a:fld>
            <a:endParaRPr lang="en-US"/>
          </a:p>
        </p:txBody>
      </p:sp>
    </p:spTree>
    <p:extLst>
      <p:ext uri="{BB962C8B-B14F-4D97-AF65-F5344CB8AC3E}">
        <p14:creationId xmlns:p14="http://schemas.microsoft.com/office/powerpoint/2010/main" val="29313568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3D4452-6D0D-4196-58AA-F9A98A6388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AF7024-CED8-58C9-516D-146E3261A1F3}"/>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4C6BDB6-6194-3337-9A23-96B77CF2DB71}"/>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9294794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cs typeface="Calibri"/>
            </a:endParaRPr>
          </a:p>
        </p:txBody>
      </p:sp>
    </p:spTree>
    <p:extLst>
      <p:ext uri="{BB962C8B-B14F-4D97-AF65-F5344CB8AC3E}">
        <p14:creationId xmlns:p14="http://schemas.microsoft.com/office/powerpoint/2010/main" val="38448950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BB43AA-4E0F-D601-C221-0EDF42860B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9FF58A-3DA7-38A6-7EFC-9E9004B12654}"/>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C24180FC-9737-6C5E-FB87-2A902414D205}"/>
              </a:ext>
            </a:extLst>
          </p:cNvPr>
          <p:cNvSpPr>
            <a:spLocks noGrp="1"/>
          </p:cNvSpPr>
          <p:nvPr>
            <p:ph type="body" idx="1"/>
          </p:nvPr>
        </p:nvSpPr>
        <p:spPr/>
        <p:txBody>
          <a:bodyPr/>
          <a:lstStyle/>
          <a:p>
            <a:endParaRPr lang="en-US">
              <a:cs typeface="Calibri"/>
            </a:endParaRPr>
          </a:p>
        </p:txBody>
      </p:sp>
    </p:spTree>
    <p:extLst>
      <p:ext uri="{BB962C8B-B14F-4D97-AF65-F5344CB8AC3E}">
        <p14:creationId xmlns:p14="http://schemas.microsoft.com/office/powerpoint/2010/main" val="7458943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2EBABE-E1CD-F7A6-051D-4E3C514261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750C90-92C2-80E1-A3EF-FA7E8EF5B783}"/>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2F57E329-B9EC-8273-669F-4B849A17B0C5}"/>
              </a:ext>
            </a:extLst>
          </p:cNvPr>
          <p:cNvSpPr>
            <a:spLocks noGrp="1"/>
          </p:cNvSpPr>
          <p:nvPr>
            <p:ph type="body" idx="1"/>
          </p:nvPr>
        </p:nvSpPr>
        <p:spPr/>
        <p:txBody>
          <a:bodyPr/>
          <a:lstStyle/>
          <a:p>
            <a:endParaRPr lang="en-US">
              <a:cs typeface="Calibri"/>
            </a:endParaRPr>
          </a:p>
        </p:txBody>
      </p:sp>
    </p:spTree>
    <p:extLst>
      <p:ext uri="{BB962C8B-B14F-4D97-AF65-F5344CB8AC3E}">
        <p14:creationId xmlns:p14="http://schemas.microsoft.com/office/powerpoint/2010/main" val="285090145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84212461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DF0F97-2C48-4987-F32D-233E00E318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758D2E-56CF-F4FF-1424-450A0E9C83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22DDC4-FF97-4459-9BB6-57C89CFBEF16}"/>
              </a:ext>
            </a:extLst>
          </p:cNvPr>
          <p:cNvSpPr>
            <a:spLocks noGrp="1"/>
          </p:cNvSpPr>
          <p:nvPr>
            <p:ph type="body" idx="1"/>
          </p:nvPr>
        </p:nvSpPr>
        <p:spPr/>
        <p:txBody>
          <a:bodyPr/>
          <a:lstStyle/>
          <a:p>
            <a:endParaRPr lang="en-US">
              <a:cs typeface="Calibri"/>
            </a:endParaRPr>
          </a:p>
        </p:txBody>
      </p:sp>
      <p:sp>
        <p:nvSpPr>
          <p:cNvPr id="4" name="Slide Number Placeholder 3">
            <a:extLst>
              <a:ext uri="{FF2B5EF4-FFF2-40B4-BE49-F238E27FC236}">
                <a16:creationId xmlns:a16="http://schemas.microsoft.com/office/drawing/2014/main" id="{0F85AA2C-8152-D1F4-420D-8E8F2CCB6AB8}"/>
              </a:ext>
            </a:extLst>
          </p:cNvPr>
          <p:cNvSpPr>
            <a:spLocks noGrp="1"/>
          </p:cNvSpPr>
          <p:nvPr>
            <p:ph type="sldNum" sz="quarter" idx="5"/>
          </p:nvPr>
        </p:nvSpPr>
        <p:spPr/>
        <p:txBody>
          <a:bodyPr/>
          <a:lstStyle/>
          <a:p>
            <a:fld id="{90C120E7-668A-4B66-9B76-D47720C9BF0D}" type="slidenum">
              <a:rPr lang="en-US" smtClean="0"/>
              <a:t>27</a:t>
            </a:fld>
            <a:endParaRPr lang="en-US"/>
          </a:p>
        </p:txBody>
      </p:sp>
    </p:spTree>
    <p:extLst>
      <p:ext uri="{BB962C8B-B14F-4D97-AF65-F5344CB8AC3E}">
        <p14:creationId xmlns:p14="http://schemas.microsoft.com/office/powerpoint/2010/main" val="407036604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35EA8D-53D6-A86C-5466-82C7F30FD2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6A65224-661C-0D75-C7F7-E434689CF521}"/>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95435B2-8156-5DF8-A89B-30501B84FA6D}"/>
              </a:ext>
            </a:extLst>
          </p:cNvPr>
          <p:cNvSpPr>
            <a:spLocks noGrp="1"/>
          </p:cNvSpPr>
          <p:nvPr>
            <p:ph type="body" idx="1"/>
          </p:nvPr>
        </p:nvSpPr>
        <p:spPr/>
        <p:txBody>
          <a:bodyPr/>
          <a:lstStyle/>
          <a:p>
            <a:endParaRPr lang="en-US">
              <a:solidFill>
                <a:srgbClr val="000000"/>
              </a:solidFill>
              <a:latin typeface="Calibri"/>
              <a:cs typeface="Calibri"/>
            </a:endParaRPr>
          </a:p>
        </p:txBody>
      </p:sp>
    </p:spTree>
    <p:extLst>
      <p:ext uri="{BB962C8B-B14F-4D97-AF65-F5344CB8AC3E}">
        <p14:creationId xmlns:p14="http://schemas.microsoft.com/office/powerpoint/2010/main" val="8440450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49C356-2520-72F3-9AE3-E053FE4881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8592CE-90F5-5B11-22F0-561735F92F15}"/>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7A89CED-5335-63D3-E36D-035FF9E8940B}"/>
              </a:ext>
            </a:extLst>
          </p:cNvPr>
          <p:cNvSpPr>
            <a:spLocks noGrp="1"/>
          </p:cNvSpPr>
          <p:nvPr>
            <p:ph type="body" idx="1"/>
          </p:nvPr>
        </p:nvSpPr>
        <p:spPr/>
        <p:txBody>
          <a:bodyPr/>
          <a:lstStyle/>
          <a:p>
            <a:endParaRPr lang="en-US">
              <a:solidFill>
                <a:srgbClr val="000000"/>
              </a:solidFill>
              <a:latin typeface="Calibri"/>
              <a:cs typeface="Calibri"/>
            </a:endParaRPr>
          </a:p>
        </p:txBody>
      </p:sp>
    </p:spTree>
    <p:extLst>
      <p:ext uri="{BB962C8B-B14F-4D97-AF65-F5344CB8AC3E}">
        <p14:creationId xmlns:p14="http://schemas.microsoft.com/office/powerpoint/2010/main" val="13968105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BBEC78-2024-22AF-5396-609C705DA6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7E7A26-3DF8-C746-00B4-EB87CE6F0F98}"/>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31177F48-A02D-1311-192A-02C7BF4182EB}"/>
              </a:ext>
            </a:extLst>
          </p:cNvPr>
          <p:cNvSpPr>
            <a:spLocks noGrp="1"/>
          </p:cNvSpPr>
          <p:nvPr>
            <p:ph type="body" idx="1"/>
          </p:nvPr>
        </p:nvSpPr>
        <p:spPr/>
        <p:txBody>
          <a:bodyPr/>
          <a:lstStyle/>
          <a:p>
            <a:endParaRPr lang="en-US">
              <a:solidFill>
                <a:srgbClr val="000000"/>
              </a:solidFill>
              <a:latin typeface="Calibri"/>
              <a:cs typeface="Calibri"/>
            </a:endParaRPr>
          </a:p>
        </p:txBody>
      </p:sp>
    </p:spTree>
    <p:extLst>
      <p:ext uri="{BB962C8B-B14F-4D97-AF65-F5344CB8AC3E}">
        <p14:creationId xmlns:p14="http://schemas.microsoft.com/office/powerpoint/2010/main" val="24419652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solidFill>
                <a:srgbClr val="000000"/>
              </a:solidFill>
              <a:latin typeface="Calibri"/>
              <a:cs typeface="Calibri"/>
            </a:endParaRPr>
          </a:p>
        </p:txBody>
      </p:sp>
    </p:spTree>
    <p:extLst>
      <p:ext uri="{BB962C8B-B14F-4D97-AF65-F5344CB8AC3E}">
        <p14:creationId xmlns:p14="http://schemas.microsoft.com/office/powerpoint/2010/main" val="402757114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solidFill>
                <a:srgbClr val="000000"/>
              </a:solidFill>
              <a:latin typeface="Calibri"/>
              <a:cs typeface="Calibri"/>
            </a:endParaRPr>
          </a:p>
        </p:txBody>
      </p:sp>
    </p:spTree>
    <p:extLst>
      <p:ext uri="{BB962C8B-B14F-4D97-AF65-F5344CB8AC3E}">
        <p14:creationId xmlns:p14="http://schemas.microsoft.com/office/powerpoint/2010/main" val="11797622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421246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slideMaster" Target="../slideMasters/slideMaster2.xml"/><Relationship Id="rId1" Type="http://schemas.openxmlformats.org/officeDocument/2006/relationships/tags" Target="../tags/tag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BB602-7506-464B-814E-CAD5C2DFA8F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15FADCF-95D7-4475-AB87-9D0C3EDF7FB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E50ACEF-BDC1-4ADF-BEF3-647EF40180FD}"/>
              </a:ext>
            </a:extLst>
          </p:cNvPr>
          <p:cNvSpPr>
            <a:spLocks noGrp="1"/>
          </p:cNvSpPr>
          <p:nvPr>
            <p:ph type="dt" sz="half" idx="10"/>
          </p:nvPr>
        </p:nvSpPr>
        <p:spPr/>
        <p:txBody>
          <a:bodyPr/>
          <a:lstStyle/>
          <a:p>
            <a:fld id="{99A046A5-C71B-4E21-B521-F13F2DFCF374}" type="datetime1">
              <a:rPr lang="en-US" smtClean="0"/>
              <a:t>4/22/2026</a:t>
            </a:fld>
            <a:endParaRPr lang="en-US"/>
          </a:p>
        </p:txBody>
      </p:sp>
      <p:sp>
        <p:nvSpPr>
          <p:cNvPr id="5" name="Footer Placeholder 4">
            <a:extLst>
              <a:ext uri="{FF2B5EF4-FFF2-40B4-BE49-F238E27FC236}">
                <a16:creationId xmlns:a16="http://schemas.microsoft.com/office/drawing/2014/main" id="{8558C1B8-56E8-44AB-8406-B4034C7EF25A}"/>
              </a:ext>
            </a:extLst>
          </p:cNvPr>
          <p:cNvSpPr>
            <a:spLocks noGrp="1"/>
          </p:cNvSpPr>
          <p:nvPr>
            <p:ph type="ftr" sz="quarter" idx="11"/>
          </p:nvPr>
        </p:nvSpPr>
        <p:spPr/>
        <p:txBody>
          <a:bodyPr/>
          <a:lstStyle/>
          <a:p>
            <a:r>
              <a:rPr lang="en-US"/>
              <a:t>7/18/2023</a:t>
            </a:r>
          </a:p>
        </p:txBody>
      </p:sp>
      <p:sp>
        <p:nvSpPr>
          <p:cNvPr id="6" name="Slide Number Placeholder 5">
            <a:extLst>
              <a:ext uri="{FF2B5EF4-FFF2-40B4-BE49-F238E27FC236}">
                <a16:creationId xmlns:a16="http://schemas.microsoft.com/office/drawing/2014/main" id="{72637332-A7AD-45E5-AF2F-6AEA27DE5CC8}"/>
              </a:ext>
            </a:extLst>
          </p:cNvPr>
          <p:cNvSpPr>
            <a:spLocks noGrp="1"/>
          </p:cNvSpPr>
          <p:nvPr>
            <p:ph type="sldNum" sz="quarter" idx="12"/>
          </p:nvPr>
        </p:nvSpPr>
        <p:spPr/>
        <p:txBody>
          <a:bodyPr/>
          <a:lstStyle/>
          <a:p>
            <a:fld id="{7DF20DF4-10A0-42CD-B2A0-16B7BE0BC784}" type="slidenum">
              <a:rPr lang="en-US" smtClean="0"/>
              <a:t>‹#›</a:t>
            </a:fld>
            <a:endParaRPr lang="en-US"/>
          </a:p>
        </p:txBody>
      </p:sp>
    </p:spTree>
    <p:extLst>
      <p:ext uri="{BB962C8B-B14F-4D97-AF65-F5344CB8AC3E}">
        <p14:creationId xmlns:p14="http://schemas.microsoft.com/office/powerpoint/2010/main" val="5257602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1540D-E09B-422B-B158-8B428AB271A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07157CB-C0C2-4A6E-8DE5-D2F25A20968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F791A8-A8D0-476D-9A94-0CFDF86A754A}"/>
              </a:ext>
            </a:extLst>
          </p:cNvPr>
          <p:cNvSpPr>
            <a:spLocks noGrp="1"/>
          </p:cNvSpPr>
          <p:nvPr>
            <p:ph type="dt" sz="half" idx="10"/>
          </p:nvPr>
        </p:nvSpPr>
        <p:spPr/>
        <p:txBody>
          <a:bodyPr/>
          <a:lstStyle/>
          <a:p>
            <a:fld id="{7861E5B4-6598-47FD-9C49-89AB75F31EB8}" type="datetime1">
              <a:rPr lang="en-US" smtClean="0"/>
              <a:t>4/22/2026</a:t>
            </a:fld>
            <a:endParaRPr lang="en-US"/>
          </a:p>
        </p:txBody>
      </p:sp>
      <p:sp>
        <p:nvSpPr>
          <p:cNvPr id="5" name="Footer Placeholder 4">
            <a:extLst>
              <a:ext uri="{FF2B5EF4-FFF2-40B4-BE49-F238E27FC236}">
                <a16:creationId xmlns:a16="http://schemas.microsoft.com/office/drawing/2014/main" id="{5072C6B9-C73E-4CE3-B5F2-1B80AFF06D5C}"/>
              </a:ext>
            </a:extLst>
          </p:cNvPr>
          <p:cNvSpPr>
            <a:spLocks noGrp="1"/>
          </p:cNvSpPr>
          <p:nvPr>
            <p:ph type="ftr" sz="quarter" idx="11"/>
          </p:nvPr>
        </p:nvSpPr>
        <p:spPr/>
        <p:txBody>
          <a:bodyPr/>
          <a:lstStyle/>
          <a:p>
            <a:r>
              <a:rPr lang="en-US"/>
              <a:t>7/18/2023</a:t>
            </a:r>
          </a:p>
        </p:txBody>
      </p:sp>
      <p:sp>
        <p:nvSpPr>
          <p:cNvPr id="6" name="Slide Number Placeholder 5">
            <a:extLst>
              <a:ext uri="{FF2B5EF4-FFF2-40B4-BE49-F238E27FC236}">
                <a16:creationId xmlns:a16="http://schemas.microsoft.com/office/drawing/2014/main" id="{14CD3CBD-7C53-4FB8-AE3A-234252F287CB}"/>
              </a:ext>
            </a:extLst>
          </p:cNvPr>
          <p:cNvSpPr>
            <a:spLocks noGrp="1"/>
          </p:cNvSpPr>
          <p:nvPr>
            <p:ph type="sldNum" sz="quarter" idx="12"/>
          </p:nvPr>
        </p:nvSpPr>
        <p:spPr/>
        <p:txBody>
          <a:bodyPr/>
          <a:lstStyle/>
          <a:p>
            <a:fld id="{7DF20DF4-10A0-42CD-B2A0-16B7BE0BC784}" type="slidenum">
              <a:rPr lang="en-US" smtClean="0"/>
              <a:t>‹#›</a:t>
            </a:fld>
            <a:endParaRPr lang="en-US"/>
          </a:p>
        </p:txBody>
      </p:sp>
    </p:spTree>
    <p:extLst>
      <p:ext uri="{BB962C8B-B14F-4D97-AF65-F5344CB8AC3E}">
        <p14:creationId xmlns:p14="http://schemas.microsoft.com/office/powerpoint/2010/main" val="2445181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F27ED-8E66-4442-925D-DF3F2995E12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C6AED38-3415-4FEA-9F10-EE58575FBCA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79E3515-76E9-432E-94F7-2BEC4543CBE3}"/>
              </a:ext>
            </a:extLst>
          </p:cNvPr>
          <p:cNvSpPr>
            <a:spLocks noGrp="1"/>
          </p:cNvSpPr>
          <p:nvPr>
            <p:ph type="dt" sz="half" idx="10"/>
          </p:nvPr>
        </p:nvSpPr>
        <p:spPr/>
        <p:txBody>
          <a:bodyPr/>
          <a:lstStyle/>
          <a:p>
            <a:fld id="{56DD84F7-6E7D-42E4-9129-953A9AD03183}" type="datetime1">
              <a:rPr lang="en-US" smtClean="0"/>
              <a:t>4/22/2026</a:t>
            </a:fld>
            <a:endParaRPr lang="en-US"/>
          </a:p>
        </p:txBody>
      </p:sp>
      <p:sp>
        <p:nvSpPr>
          <p:cNvPr id="5" name="Footer Placeholder 4">
            <a:extLst>
              <a:ext uri="{FF2B5EF4-FFF2-40B4-BE49-F238E27FC236}">
                <a16:creationId xmlns:a16="http://schemas.microsoft.com/office/drawing/2014/main" id="{B2F3B875-6CBD-4C2C-9DB1-9B8A6885B12F}"/>
              </a:ext>
            </a:extLst>
          </p:cNvPr>
          <p:cNvSpPr>
            <a:spLocks noGrp="1"/>
          </p:cNvSpPr>
          <p:nvPr>
            <p:ph type="ftr" sz="quarter" idx="11"/>
          </p:nvPr>
        </p:nvSpPr>
        <p:spPr/>
        <p:txBody>
          <a:bodyPr/>
          <a:lstStyle/>
          <a:p>
            <a:r>
              <a:rPr lang="en-US"/>
              <a:t>7/18/2023</a:t>
            </a:r>
          </a:p>
        </p:txBody>
      </p:sp>
      <p:sp>
        <p:nvSpPr>
          <p:cNvPr id="6" name="Slide Number Placeholder 5">
            <a:extLst>
              <a:ext uri="{FF2B5EF4-FFF2-40B4-BE49-F238E27FC236}">
                <a16:creationId xmlns:a16="http://schemas.microsoft.com/office/drawing/2014/main" id="{5E20C7DE-A7C6-4EB9-9C05-C04EB7DF9D7B}"/>
              </a:ext>
            </a:extLst>
          </p:cNvPr>
          <p:cNvSpPr>
            <a:spLocks noGrp="1"/>
          </p:cNvSpPr>
          <p:nvPr>
            <p:ph type="sldNum" sz="quarter" idx="12"/>
          </p:nvPr>
        </p:nvSpPr>
        <p:spPr/>
        <p:txBody>
          <a:bodyPr/>
          <a:lstStyle/>
          <a:p>
            <a:fld id="{7DF20DF4-10A0-42CD-B2A0-16B7BE0BC784}" type="slidenum">
              <a:rPr lang="en-US" smtClean="0"/>
              <a:t>‹#›</a:t>
            </a:fld>
            <a:endParaRPr lang="en-US"/>
          </a:p>
        </p:txBody>
      </p:sp>
    </p:spTree>
    <p:extLst>
      <p:ext uri="{BB962C8B-B14F-4D97-AF65-F5344CB8AC3E}">
        <p14:creationId xmlns:p14="http://schemas.microsoft.com/office/powerpoint/2010/main" val="5528160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E44BA-6B53-4642-96BB-80BD93BDF76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E2290B1-B00A-4450-BEF4-AF11017C757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F32011D-1B34-48F7-AA03-E99DCDBC828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C3D6C5D-444C-4A8A-B1F7-1B76519A0273}"/>
              </a:ext>
            </a:extLst>
          </p:cNvPr>
          <p:cNvSpPr>
            <a:spLocks noGrp="1"/>
          </p:cNvSpPr>
          <p:nvPr>
            <p:ph type="dt" sz="half" idx="10"/>
          </p:nvPr>
        </p:nvSpPr>
        <p:spPr/>
        <p:txBody>
          <a:bodyPr/>
          <a:lstStyle/>
          <a:p>
            <a:fld id="{BD7A4E32-EBBC-4626-AE41-025911B7266F}" type="datetime1">
              <a:rPr lang="en-US" smtClean="0"/>
              <a:t>4/22/2026</a:t>
            </a:fld>
            <a:endParaRPr lang="en-US"/>
          </a:p>
        </p:txBody>
      </p:sp>
      <p:sp>
        <p:nvSpPr>
          <p:cNvPr id="6" name="Footer Placeholder 5">
            <a:extLst>
              <a:ext uri="{FF2B5EF4-FFF2-40B4-BE49-F238E27FC236}">
                <a16:creationId xmlns:a16="http://schemas.microsoft.com/office/drawing/2014/main" id="{2CF9E5F4-4B78-4966-BB65-491EB5940C56}"/>
              </a:ext>
            </a:extLst>
          </p:cNvPr>
          <p:cNvSpPr>
            <a:spLocks noGrp="1"/>
          </p:cNvSpPr>
          <p:nvPr>
            <p:ph type="ftr" sz="quarter" idx="11"/>
          </p:nvPr>
        </p:nvSpPr>
        <p:spPr/>
        <p:txBody>
          <a:bodyPr/>
          <a:lstStyle/>
          <a:p>
            <a:r>
              <a:rPr lang="en-US"/>
              <a:t>7/18/2023</a:t>
            </a:r>
          </a:p>
        </p:txBody>
      </p:sp>
      <p:sp>
        <p:nvSpPr>
          <p:cNvPr id="7" name="Slide Number Placeholder 6">
            <a:extLst>
              <a:ext uri="{FF2B5EF4-FFF2-40B4-BE49-F238E27FC236}">
                <a16:creationId xmlns:a16="http://schemas.microsoft.com/office/drawing/2014/main" id="{9A4DDE83-AC45-4D1A-93E2-403442E2FB90}"/>
              </a:ext>
            </a:extLst>
          </p:cNvPr>
          <p:cNvSpPr>
            <a:spLocks noGrp="1"/>
          </p:cNvSpPr>
          <p:nvPr>
            <p:ph type="sldNum" sz="quarter" idx="12"/>
          </p:nvPr>
        </p:nvSpPr>
        <p:spPr/>
        <p:txBody>
          <a:bodyPr/>
          <a:lstStyle/>
          <a:p>
            <a:fld id="{7DF20DF4-10A0-42CD-B2A0-16B7BE0BC784}" type="slidenum">
              <a:rPr lang="en-US" smtClean="0"/>
              <a:t>‹#›</a:t>
            </a:fld>
            <a:endParaRPr lang="en-US"/>
          </a:p>
        </p:txBody>
      </p:sp>
    </p:spTree>
    <p:extLst>
      <p:ext uri="{BB962C8B-B14F-4D97-AF65-F5344CB8AC3E}">
        <p14:creationId xmlns:p14="http://schemas.microsoft.com/office/powerpoint/2010/main" val="26767210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291E2-CAA4-4E6C-BA1A-EEF38257C96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448401B-4CE0-475B-9F4C-5731B06AC8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EDB0061-5204-4A12-868E-8CC0284F077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4DBBDC0-AB23-4085-944A-B65E7782C85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6EE30B3-A16C-439E-9945-592FC0328D1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B55E7A0-AC00-4849-A40E-BE9A31CE4300}"/>
              </a:ext>
            </a:extLst>
          </p:cNvPr>
          <p:cNvSpPr>
            <a:spLocks noGrp="1"/>
          </p:cNvSpPr>
          <p:nvPr>
            <p:ph type="dt" sz="half" idx="10"/>
          </p:nvPr>
        </p:nvSpPr>
        <p:spPr/>
        <p:txBody>
          <a:bodyPr/>
          <a:lstStyle/>
          <a:p>
            <a:fld id="{5B2227CC-2F6C-4D9B-9B95-87D4B8CCF65E}" type="datetime1">
              <a:rPr lang="en-US" smtClean="0"/>
              <a:t>4/22/2026</a:t>
            </a:fld>
            <a:endParaRPr lang="en-US"/>
          </a:p>
        </p:txBody>
      </p:sp>
      <p:sp>
        <p:nvSpPr>
          <p:cNvPr id="8" name="Footer Placeholder 7">
            <a:extLst>
              <a:ext uri="{FF2B5EF4-FFF2-40B4-BE49-F238E27FC236}">
                <a16:creationId xmlns:a16="http://schemas.microsoft.com/office/drawing/2014/main" id="{6990A1C2-8249-44C1-9C03-ADE6F94A9D35}"/>
              </a:ext>
            </a:extLst>
          </p:cNvPr>
          <p:cNvSpPr>
            <a:spLocks noGrp="1"/>
          </p:cNvSpPr>
          <p:nvPr>
            <p:ph type="ftr" sz="quarter" idx="11"/>
          </p:nvPr>
        </p:nvSpPr>
        <p:spPr/>
        <p:txBody>
          <a:bodyPr/>
          <a:lstStyle/>
          <a:p>
            <a:r>
              <a:rPr lang="en-US"/>
              <a:t>7/18/2023</a:t>
            </a:r>
          </a:p>
        </p:txBody>
      </p:sp>
      <p:sp>
        <p:nvSpPr>
          <p:cNvPr id="9" name="Slide Number Placeholder 8">
            <a:extLst>
              <a:ext uri="{FF2B5EF4-FFF2-40B4-BE49-F238E27FC236}">
                <a16:creationId xmlns:a16="http://schemas.microsoft.com/office/drawing/2014/main" id="{F4D82662-7C20-4C6C-83C0-BA5CFE2B35D6}"/>
              </a:ext>
            </a:extLst>
          </p:cNvPr>
          <p:cNvSpPr>
            <a:spLocks noGrp="1"/>
          </p:cNvSpPr>
          <p:nvPr>
            <p:ph type="sldNum" sz="quarter" idx="12"/>
          </p:nvPr>
        </p:nvSpPr>
        <p:spPr/>
        <p:txBody>
          <a:bodyPr/>
          <a:lstStyle/>
          <a:p>
            <a:fld id="{7DF20DF4-10A0-42CD-B2A0-16B7BE0BC784}" type="slidenum">
              <a:rPr lang="en-US" smtClean="0"/>
              <a:t>‹#›</a:t>
            </a:fld>
            <a:endParaRPr lang="en-US"/>
          </a:p>
        </p:txBody>
      </p:sp>
    </p:spTree>
    <p:extLst>
      <p:ext uri="{BB962C8B-B14F-4D97-AF65-F5344CB8AC3E}">
        <p14:creationId xmlns:p14="http://schemas.microsoft.com/office/powerpoint/2010/main" val="2758667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FFE24-AA07-450E-8191-0CB5E8E1CC8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F2F2E1-5366-4163-924E-12E13A4127C2}"/>
              </a:ext>
            </a:extLst>
          </p:cNvPr>
          <p:cNvSpPr>
            <a:spLocks noGrp="1"/>
          </p:cNvSpPr>
          <p:nvPr>
            <p:ph type="dt" sz="half" idx="10"/>
          </p:nvPr>
        </p:nvSpPr>
        <p:spPr/>
        <p:txBody>
          <a:bodyPr/>
          <a:lstStyle/>
          <a:p>
            <a:fld id="{76AE8D2E-12EC-4F45-AC3C-903A3EBD1D9A}" type="datetime1">
              <a:rPr lang="en-US" smtClean="0"/>
              <a:t>4/22/2026</a:t>
            </a:fld>
            <a:endParaRPr lang="en-US"/>
          </a:p>
        </p:txBody>
      </p:sp>
      <p:sp>
        <p:nvSpPr>
          <p:cNvPr id="4" name="Footer Placeholder 3">
            <a:extLst>
              <a:ext uri="{FF2B5EF4-FFF2-40B4-BE49-F238E27FC236}">
                <a16:creationId xmlns:a16="http://schemas.microsoft.com/office/drawing/2014/main" id="{D6211FF4-DD16-4D7E-9364-453BBC910496}"/>
              </a:ext>
            </a:extLst>
          </p:cNvPr>
          <p:cNvSpPr>
            <a:spLocks noGrp="1"/>
          </p:cNvSpPr>
          <p:nvPr>
            <p:ph type="ftr" sz="quarter" idx="11"/>
          </p:nvPr>
        </p:nvSpPr>
        <p:spPr/>
        <p:txBody>
          <a:bodyPr/>
          <a:lstStyle/>
          <a:p>
            <a:r>
              <a:rPr lang="en-US"/>
              <a:t>7/18/2023</a:t>
            </a:r>
          </a:p>
        </p:txBody>
      </p:sp>
      <p:sp>
        <p:nvSpPr>
          <p:cNvPr id="5" name="Slide Number Placeholder 4">
            <a:extLst>
              <a:ext uri="{FF2B5EF4-FFF2-40B4-BE49-F238E27FC236}">
                <a16:creationId xmlns:a16="http://schemas.microsoft.com/office/drawing/2014/main" id="{0837CC74-AFF7-4378-8926-C6ABEA18976F}"/>
              </a:ext>
            </a:extLst>
          </p:cNvPr>
          <p:cNvSpPr>
            <a:spLocks noGrp="1"/>
          </p:cNvSpPr>
          <p:nvPr>
            <p:ph type="sldNum" sz="quarter" idx="12"/>
          </p:nvPr>
        </p:nvSpPr>
        <p:spPr/>
        <p:txBody>
          <a:bodyPr/>
          <a:lstStyle/>
          <a:p>
            <a:fld id="{7DF20DF4-10A0-42CD-B2A0-16B7BE0BC784}" type="slidenum">
              <a:rPr lang="en-US" smtClean="0"/>
              <a:t>‹#›</a:t>
            </a:fld>
            <a:endParaRPr lang="en-US"/>
          </a:p>
        </p:txBody>
      </p:sp>
    </p:spTree>
    <p:extLst>
      <p:ext uri="{BB962C8B-B14F-4D97-AF65-F5344CB8AC3E}">
        <p14:creationId xmlns:p14="http://schemas.microsoft.com/office/powerpoint/2010/main" val="11367730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5CDCDB2-2C23-45E0-8647-E647B1214195}"/>
              </a:ext>
            </a:extLst>
          </p:cNvPr>
          <p:cNvSpPr>
            <a:spLocks noGrp="1"/>
          </p:cNvSpPr>
          <p:nvPr>
            <p:ph type="dt" sz="half" idx="10"/>
          </p:nvPr>
        </p:nvSpPr>
        <p:spPr/>
        <p:txBody>
          <a:bodyPr/>
          <a:lstStyle/>
          <a:p>
            <a:fld id="{742918D4-6B88-4F8D-BC3E-FE073A0D2832}" type="datetime1">
              <a:rPr lang="en-US" smtClean="0"/>
              <a:t>4/22/2026</a:t>
            </a:fld>
            <a:endParaRPr lang="en-US"/>
          </a:p>
        </p:txBody>
      </p:sp>
      <p:sp>
        <p:nvSpPr>
          <p:cNvPr id="3" name="Footer Placeholder 2">
            <a:extLst>
              <a:ext uri="{FF2B5EF4-FFF2-40B4-BE49-F238E27FC236}">
                <a16:creationId xmlns:a16="http://schemas.microsoft.com/office/drawing/2014/main" id="{F62CBE08-340B-4214-BABA-49CE463F1893}"/>
              </a:ext>
            </a:extLst>
          </p:cNvPr>
          <p:cNvSpPr>
            <a:spLocks noGrp="1"/>
          </p:cNvSpPr>
          <p:nvPr>
            <p:ph type="ftr" sz="quarter" idx="11"/>
          </p:nvPr>
        </p:nvSpPr>
        <p:spPr/>
        <p:txBody>
          <a:bodyPr/>
          <a:lstStyle/>
          <a:p>
            <a:r>
              <a:rPr lang="en-US"/>
              <a:t>7/18/2023</a:t>
            </a:r>
          </a:p>
        </p:txBody>
      </p:sp>
      <p:sp>
        <p:nvSpPr>
          <p:cNvPr id="4" name="Slide Number Placeholder 3">
            <a:extLst>
              <a:ext uri="{FF2B5EF4-FFF2-40B4-BE49-F238E27FC236}">
                <a16:creationId xmlns:a16="http://schemas.microsoft.com/office/drawing/2014/main" id="{99C9330F-6246-4FE6-B74F-DED334C0F0EB}"/>
              </a:ext>
            </a:extLst>
          </p:cNvPr>
          <p:cNvSpPr>
            <a:spLocks noGrp="1"/>
          </p:cNvSpPr>
          <p:nvPr>
            <p:ph type="sldNum" sz="quarter" idx="12"/>
          </p:nvPr>
        </p:nvSpPr>
        <p:spPr/>
        <p:txBody>
          <a:bodyPr/>
          <a:lstStyle/>
          <a:p>
            <a:fld id="{7DF20DF4-10A0-42CD-B2A0-16B7BE0BC784}" type="slidenum">
              <a:rPr lang="en-US" smtClean="0"/>
              <a:t>‹#›</a:t>
            </a:fld>
            <a:endParaRPr lang="en-US"/>
          </a:p>
        </p:txBody>
      </p:sp>
    </p:spTree>
    <p:extLst>
      <p:ext uri="{BB962C8B-B14F-4D97-AF65-F5344CB8AC3E}">
        <p14:creationId xmlns:p14="http://schemas.microsoft.com/office/powerpoint/2010/main" val="8977517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EDED7-1695-430E-B59A-82F9F829DBF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E6B0BEF-3112-4749-9EE8-43BAC5D8FC2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90011EE-FC42-44DC-97D6-E779BF14D2B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3ADEF2C-0BC6-456E-B86B-BED238B8B3BF}"/>
              </a:ext>
            </a:extLst>
          </p:cNvPr>
          <p:cNvSpPr>
            <a:spLocks noGrp="1"/>
          </p:cNvSpPr>
          <p:nvPr>
            <p:ph type="dt" sz="half" idx="10"/>
          </p:nvPr>
        </p:nvSpPr>
        <p:spPr/>
        <p:txBody>
          <a:bodyPr/>
          <a:lstStyle/>
          <a:p>
            <a:fld id="{7863931E-95E7-4054-A399-91E63BB7209E}" type="datetime1">
              <a:rPr lang="en-US" smtClean="0"/>
              <a:t>4/22/2026</a:t>
            </a:fld>
            <a:endParaRPr lang="en-US"/>
          </a:p>
        </p:txBody>
      </p:sp>
      <p:sp>
        <p:nvSpPr>
          <p:cNvPr id="6" name="Footer Placeholder 5">
            <a:extLst>
              <a:ext uri="{FF2B5EF4-FFF2-40B4-BE49-F238E27FC236}">
                <a16:creationId xmlns:a16="http://schemas.microsoft.com/office/drawing/2014/main" id="{7553D5DB-DD93-4A97-881A-018614104AB6}"/>
              </a:ext>
            </a:extLst>
          </p:cNvPr>
          <p:cNvSpPr>
            <a:spLocks noGrp="1"/>
          </p:cNvSpPr>
          <p:nvPr>
            <p:ph type="ftr" sz="quarter" idx="11"/>
          </p:nvPr>
        </p:nvSpPr>
        <p:spPr/>
        <p:txBody>
          <a:bodyPr/>
          <a:lstStyle/>
          <a:p>
            <a:r>
              <a:rPr lang="en-US"/>
              <a:t>7/18/2023</a:t>
            </a:r>
          </a:p>
        </p:txBody>
      </p:sp>
      <p:sp>
        <p:nvSpPr>
          <p:cNvPr id="7" name="Slide Number Placeholder 6">
            <a:extLst>
              <a:ext uri="{FF2B5EF4-FFF2-40B4-BE49-F238E27FC236}">
                <a16:creationId xmlns:a16="http://schemas.microsoft.com/office/drawing/2014/main" id="{23D93403-E382-49F3-9068-7BBA90773864}"/>
              </a:ext>
            </a:extLst>
          </p:cNvPr>
          <p:cNvSpPr>
            <a:spLocks noGrp="1"/>
          </p:cNvSpPr>
          <p:nvPr>
            <p:ph type="sldNum" sz="quarter" idx="12"/>
          </p:nvPr>
        </p:nvSpPr>
        <p:spPr/>
        <p:txBody>
          <a:bodyPr/>
          <a:lstStyle/>
          <a:p>
            <a:fld id="{7DF20DF4-10A0-42CD-B2A0-16B7BE0BC784}" type="slidenum">
              <a:rPr lang="en-US" smtClean="0"/>
              <a:t>‹#›</a:t>
            </a:fld>
            <a:endParaRPr lang="en-US"/>
          </a:p>
        </p:txBody>
      </p:sp>
    </p:spTree>
    <p:extLst>
      <p:ext uri="{BB962C8B-B14F-4D97-AF65-F5344CB8AC3E}">
        <p14:creationId xmlns:p14="http://schemas.microsoft.com/office/powerpoint/2010/main" val="35025672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1B567-8A21-441C-9DB0-8E87DC2D724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206501-ECD5-47D7-A1A9-53DE8A12702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13DB213-9362-4C57-BE5E-2640744793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54A043B-43D8-4A3A-962C-596985B84AF3}"/>
              </a:ext>
            </a:extLst>
          </p:cNvPr>
          <p:cNvSpPr>
            <a:spLocks noGrp="1"/>
          </p:cNvSpPr>
          <p:nvPr>
            <p:ph type="dt" sz="half" idx="10"/>
          </p:nvPr>
        </p:nvSpPr>
        <p:spPr/>
        <p:txBody>
          <a:bodyPr/>
          <a:lstStyle/>
          <a:p>
            <a:fld id="{240D6FD5-7672-4D58-A93B-BDA3CBAD8DDA}" type="datetime1">
              <a:rPr lang="en-US" smtClean="0"/>
              <a:t>4/22/2026</a:t>
            </a:fld>
            <a:endParaRPr lang="en-US"/>
          </a:p>
        </p:txBody>
      </p:sp>
      <p:sp>
        <p:nvSpPr>
          <p:cNvPr id="6" name="Footer Placeholder 5">
            <a:extLst>
              <a:ext uri="{FF2B5EF4-FFF2-40B4-BE49-F238E27FC236}">
                <a16:creationId xmlns:a16="http://schemas.microsoft.com/office/drawing/2014/main" id="{4CCFE920-DB5A-4273-92F8-69A9E72EC47D}"/>
              </a:ext>
            </a:extLst>
          </p:cNvPr>
          <p:cNvSpPr>
            <a:spLocks noGrp="1"/>
          </p:cNvSpPr>
          <p:nvPr>
            <p:ph type="ftr" sz="quarter" idx="11"/>
          </p:nvPr>
        </p:nvSpPr>
        <p:spPr/>
        <p:txBody>
          <a:bodyPr/>
          <a:lstStyle/>
          <a:p>
            <a:r>
              <a:rPr lang="en-US"/>
              <a:t>7/18/2023</a:t>
            </a:r>
          </a:p>
        </p:txBody>
      </p:sp>
      <p:sp>
        <p:nvSpPr>
          <p:cNvPr id="7" name="Slide Number Placeholder 6">
            <a:extLst>
              <a:ext uri="{FF2B5EF4-FFF2-40B4-BE49-F238E27FC236}">
                <a16:creationId xmlns:a16="http://schemas.microsoft.com/office/drawing/2014/main" id="{8FEA23D9-37D2-40B3-910D-179F87338D00}"/>
              </a:ext>
            </a:extLst>
          </p:cNvPr>
          <p:cNvSpPr>
            <a:spLocks noGrp="1"/>
          </p:cNvSpPr>
          <p:nvPr>
            <p:ph type="sldNum" sz="quarter" idx="12"/>
          </p:nvPr>
        </p:nvSpPr>
        <p:spPr/>
        <p:txBody>
          <a:bodyPr/>
          <a:lstStyle/>
          <a:p>
            <a:fld id="{7DF20DF4-10A0-42CD-B2A0-16B7BE0BC784}" type="slidenum">
              <a:rPr lang="en-US" smtClean="0"/>
              <a:t>‹#›</a:t>
            </a:fld>
            <a:endParaRPr lang="en-US"/>
          </a:p>
        </p:txBody>
      </p:sp>
    </p:spTree>
    <p:extLst>
      <p:ext uri="{BB962C8B-B14F-4D97-AF65-F5344CB8AC3E}">
        <p14:creationId xmlns:p14="http://schemas.microsoft.com/office/powerpoint/2010/main" val="2739502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45C0C-82E0-4A31-8661-F1608F57A97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08D4A6D-8FC4-4F10-843E-CCDDD28707E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EDC27C-6AB5-47C0-AA5F-62AD33BF3BB1}"/>
              </a:ext>
            </a:extLst>
          </p:cNvPr>
          <p:cNvSpPr>
            <a:spLocks noGrp="1"/>
          </p:cNvSpPr>
          <p:nvPr>
            <p:ph type="dt" sz="half" idx="10"/>
          </p:nvPr>
        </p:nvSpPr>
        <p:spPr/>
        <p:txBody>
          <a:bodyPr/>
          <a:lstStyle/>
          <a:p>
            <a:fld id="{633C1644-F7D1-4268-BB31-2C2C878AA366}" type="datetime1">
              <a:rPr lang="en-US" smtClean="0"/>
              <a:t>4/22/2026</a:t>
            </a:fld>
            <a:endParaRPr lang="en-US"/>
          </a:p>
        </p:txBody>
      </p:sp>
      <p:sp>
        <p:nvSpPr>
          <p:cNvPr id="5" name="Footer Placeholder 4">
            <a:extLst>
              <a:ext uri="{FF2B5EF4-FFF2-40B4-BE49-F238E27FC236}">
                <a16:creationId xmlns:a16="http://schemas.microsoft.com/office/drawing/2014/main" id="{D00139CF-48ED-45FD-B4C2-9CDEAF6F73C9}"/>
              </a:ext>
            </a:extLst>
          </p:cNvPr>
          <p:cNvSpPr>
            <a:spLocks noGrp="1"/>
          </p:cNvSpPr>
          <p:nvPr>
            <p:ph type="ftr" sz="quarter" idx="11"/>
          </p:nvPr>
        </p:nvSpPr>
        <p:spPr/>
        <p:txBody>
          <a:bodyPr/>
          <a:lstStyle/>
          <a:p>
            <a:r>
              <a:rPr lang="en-US"/>
              <a:t>7/18/2023</a:t>
            </a:r>
          </a:p>
        </p:txBody>
      </p:sp>
      <p:sp>
        <p:nvSpPr>
          <p:cNvPr id="6" name="Slide Number Placeholder 5">
            <a:extLst>
              <a:ext uri="{FF2B5EF4-FFF2-40B4-BE49-F238E27FC236}">
                <a16:creationId xmlns:a16="http://schemas.microsoft.com/office/drawing/2014/main" id="{2CD0EB76-A884-4C2B-95F2-5C5DA3E49F51}"/>
              </a:ext>
            </a:extLst>
          </p:cNvPr>
          <p:cNvSpPr>
            <a:spLocks noGrp="1"/>
          </p:cNvSpPr>
          <p:nvPr>
            <p:ph type="sldNum" sz="quarter" idx="12"/>
          </p:nvPr>
        </p:nvSpPr>
        <p:spPr/>
        <p:txBody>
          <a:bodyPr/>
          <a:lstStyle/>
          <a:p>
            <a:fld id="{7DF20DF4-10A0-42CD-B2A0-16B7BE0BC784}" type="slidenum">
              <a:rPr lang="en-US" smtClean="0"/>
              <a:t>‹#›</a:t>
            </a:fld>
            <a:endParaRPr lang="en-US"/>
          </a:p>
        </p:txBody>
      </p:sp>
    </p:spTree>
    <p:extLst>
      <p:ext uri="{BB962C8B-B14F-4D97-AF65-F5344CB8AC3E}">
        <p14:creationId xmlns:p14="http://schemas.microsoft.com/office/powerpoint/2010/main" val="2123147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23327CB-78BB-4A18-B5ED-D729D370153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8841689-E033-4D95-BC97-59C4160F8F8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75AF42-A4D6-4BE5-ACAF-F69CD1DD1348}"/>
              </a:ext>
            </a:extLst>
          </p:cNvPr>
          <p:cNvSpPr>
            <a:spLocks noGrp="1"/>
          </p:cNvSpPr>
          <p:nvPr>
            <p:ph type="dt" sz="half" idx="10"/>
          </p:nvPr>
        </p:nvSpPr>
        <p:spPr/>
        <p:txBody>
          <a:bodyPr/>
          <a:lstStyle/>
          <a:p>
            <a:fld id="{C77AB0FD-E00A-4161-83D3-D353FCAEDD95}" type="datetime1">
              <a:rPr lang="en-US" smtClean="0"/>
              <a:t>4/22/2026</a:t>
            </a:fld>
            <a:endParaRPr lang="en-US"/>
          </a:p>
        </p:txBody>
      </p:sp>
      <p:sp>
        <p:nvSpPr>
          <p:cNvPr id="5" name="Footer Placeholder 4">
            <a:extLst>
              <a:ext uri="{FF2B5EF4-FFF2-40B4-BE49-F238E27FC236}">
                <a16:creationId xmlns:a16="http://schemas.microsoft.com/office/drawing/2014/main" id="{06042925-9014-4558-83D6-FA7FB25A3A9E}"/>
              </a:ext>
            </a:extLst>
          </p:cNvPr>
          <p:cNvSpPr>
            <a:spLocks noGrp="1"/>
          </p:cNvSpPr>
          <p:nvPr>
            <p:ph type="ftr" sz="quarter" idx="11"/>
          </p:nvPr>
        </p:nvSpPr>
        <p:spPr/>
        <p:txBody>
          <a:bodyPr/>
          <a:lstStyle/>
          <a:p>
            <a:r>
              <a:rPr lang="en-US"/>
              <a:t>7/18/2023</a:t>
            </a:r>
          </a:p>
        </p:txBody>
      </p:sp>
      <p:sp>
        <p:nvSpPr>
          <p:cNvPr id="6" name="Slide Number Placeholder 5">
            <a:extLst>
              <a:ext uri="{FF2B5EF4-FFF2-40B4-BE49-F238E27FC236}">
                <a16:creationId xmlns:a16="http://schemas.microsoft.com/office/drawing/2014/main" id="{2DE3BAAE-198E-4E51-9F38-6A42486F23C1}"/>
              </a:ext>
            </a:extLst>
          </p:cNvPr>
          <p:cNvSpPr>
            <a:spLocks noGrp="1"/>
          </p:cNvSpPr>
          <p:nvPr>
            <p:ph type="sldNum" sz="quarter" idx="12"/>
          </p:nvPr>
        </p:nvSpPr>
        <p:spPr/>
        <p:txBody>
          <a:bodyPr/>
          <a:lstStyle/>
          <a:p>
            <a:fld id="{7DF20DF4-10A0-42CD-B2A0-16B7BE0BC784}" type="slidenum">
              <a:rPr lang="en-US" smtClean="0"/>
              <a:t>‹#›</a:t>
            </a:fld>
            <a:endParaRPr lang="en-US"/>
          </a:p>
        </p:txBody>
      </p:sp>
    </p:spTree>
    <p:extLst>
      <p:ext uri="{BB962C8B-B14F-4D97-AF65-F5344CB8AC3E}">
        <p14:creationId xmlns:p14="http://schemas.microsoft.com/office/powerpoint/2010/main" val="2554094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524000" y="1122362"/>
            <a:ext cx="9144000" cy="2387601"/>
          </a:xfrm>
          <a:prstGeom prst="rect">
            <a:avLst/>
          </a:prstGeom>
        </p:spPr>
        <p:txBody>
          <a:bodyPr anchor="b"/>
          <a:lstStyle>
            <a:lvl1pPr algn="ctr">
              <a:defRPr sz="6000"/>
            </a:lvl1pPr>
          </a:lstStyle>
          <a:p>
            <a:r>
              <a:t>Title Text</a:t>
            </a:r>
          </a:p>
        </p:txBody>
      </p:sp>
      <p:sp>
        <p:nvSpPr>
          <p:cNvPr id="12" name="Body Level One…"/>
          <p:cNvSpPr txBox="1">
            <a:spLocks noGrp="1"/>
          </p:cNvSpPr>
          <p:nvPr>
            <p:ph type="body" sz="quarter" idx="1"/>
          </p:nvPr>
        </p:nvSpPr>
        <p:spPr>
          <a:xfrm>
            <a:off x="1524000" y="3602037"/>
            <a:ext cx="9144000" cy="1655763"/>
          </a:xfrm>
          <a:prstGeom prst="rect">
            <a:avLst/>
          </a:prstGeom>
        </p:spPr>
        <p:txBody>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671471252"/>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0" name="Title Text"/>
          <p:cNvSpPr txBox="1">
            <a:spLocks noGrp="1"/>
          </p:cNvSpPr>
          <p:nvPr>
            <p:ph type="title"/>
          </p:nvPr>
        </p:nvSpPr>
        <p:spPr>
          <a:prstGeom prst="rect">
            <a:avLst/>
          </a:prstGeom>
        </p:spPr>
        <p:txBody>
          <a:bodyPr/>
          <a:lstStyle/>
          <a:p>
            <a:r>
              <a:t>Title Text</a:t>
            </a:r>
          </a:p>
        </p:txBody>
      </p:sp>
      <p:sp>
        <p:nvSpPr>
          <p:cNvPr id="21"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ustDataLst>
      <p:tags r:id="rId1"/>
    </p:custDataLst>
    <p:extLst>
      <p:ext uri="{BB962C8B-B14F-4D97-AF65-F5344CB8AC3E}">
        <p14:creationId xmlns:p14="http://schemas.microsoft.com/office/powerpoint/2010/main" val="3510184198"/>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29" name="Title Text"/>
          <p:cNvSpPr txBox="1">
            <a:spLocks noGrp="1"/>
          </p:cNvSpPr>
          <p:nvPr>
            <p:ph type="title"/>
          </p:nvPr>
        </p:nvSpPr>
        <p:spPr>
          <a:xfrm>
            <a:off x="831850" y="1709738"/>
            <a:ext cx="10515600" cy="2852737"/>
          </a:xfrm>
          <a:prstGeom prst="rect">
            <a:avLst/>
          </a:prstGeom>
        </p:spPr>
        <p:txBody>
          <a:bodyPr anchor="b"/>
          <a:lstStyle>
            <a:lvl1pPr>
              <a:defRPr sz="6000"/>
            </a:lvl1pPr>
          </a:lstStyle>
          <a:p>
            <a:r>
              <a:t>Title Text</a:t>
            </a:r>
          </a:p>
        </p:txBody>
      </p:sp>
      <p:sp>
        <p:nvSpPr>
          <p:cNvPr id="30" name="Body Level One…"/>
          <p:cNvSpPr txBox="1">
            <a:spLocks noGrp="1"/>
          </p:cNvSpPr>
          <p:nvPr>
            <p:ph type="body" sz="quarter" idx="1"/>
          </p:nvPr>
        </p:nvSpPr>
        <p:spPr>
          <a:xfrm>
            <a:off x="831850" y="4589462"/>
            <a:ext cx="10515600" cy="1500188"/>
          </a:xfrm>
          <a:prstGeom prst="rect">
            <a:avLst/>
          </a:prstGeom>
        </p:spPr>
        <p:txBody>
          <a:bodyPr/>
          <a:lstStyle>
            <a:lvl1pPr marL="0" indent="0">
              <a:buSzTx/>
              <a:buFontTx/>
              <a:buNone/>
              <a:defRPr sz="2400">
                <a:solidFill>
                  <a:srgbClr val="888888"/>
                </a:solidFill>
              </a:defRPr>
            </a:lvl1pPr>
            <a:lvl2pPr marL="0" indent="457200">
              <a:buSzTx/>
              <a:buFontTx/>
              <a:buNone/>
              <a:defRPr sz="2400">
                <a:solidFill>
                  <a:srgbClr val="888888"/>
                </a:solidFill>
              </a:defRPr>
            </a:lvl2pPr>
            <a:lvl3pPr marL="0" indent="914400">
              <a:buSzTx/>
              <a:buFontTx/>
              <a:buNone/>
              <a:defRPr sz="2400">
                <a:solidFill>
                  <a:srgbClr val="888888"/>
                </a:solidFill>
              </a:defRPr>
            </a:lvl3pPr>
            <a:lvl4pPr marL="0" indent="1371600">
              <a:buSzTx/>
              <a:buFontTx/>
              <a:buNone/>
              <a:defRPr sz="2400">
                <a:solidFill>
                  <a:srgbClr val="888888"/>
                </a:solidFill>
              </a:defRPr>
            </a:lvl4pPr>
            <a:lvl5pPr marL="0" indent="1828800">
              <a:buSzTx/>
              <a:buFontTx/>
              <a:buNone/>
              <a:defRPr sz="24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448745735"/>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38" name="Title Text"/>
          <p:cNvSpPr txBox="1">
            <a:spLocks noGrp="1"/>
          </p:cNvSpPr>
          <p:nvPr>
            <p:ph type="title"/>
          </p:nvPr>
        </p:nvSpPr>
        <p:spPr>
          <a:prstGeom prst="rect">
            <a:avLst/>
          </a:prstGeom>
        </p:spPr>
        <p:txBody>
          <a:bodyPr/>
          <a:lstStyle/>
          <a:p>
            <a:r>
              <a:t>Title Text</a:t>
            </a:r>
          </a:p>
        </p:txBody>
      </p:sp>
      <p:sp>
        <p:nvSpPr>
          <p:cNvPr id="39" name="Body Level One…"/>
          <p:cNvSpPr txBox="1">
            <a:spLocks noGrp="1"/>
          </p:cNvSpPr>
          <p:nvPr>
            <p:ph type="body" sz="half" idx="1"/>
          </p:nvPr>
        </p:nvSpPr>
        <p:spPr>
          <a:xfrm>
            <a:off x="838200" y="1825625"/>
            <a:ext cx="5181600" cy="435133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833452116"/>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47" name="Title Text"/>
          <p:cNvSpPr txBox="1">
            <a:spLocks noGrp="1"/>
          </p:cNvSpPr>
          <p:nvPr>
            <p:ph type="title"/>
          </p:nvPr>
        </p:nvSpPr>
        <p:spPr>
          <a:xfrm>
            <a:off x="839787" y="365125"/>
            <a:ext cx="10515601" cy="1325563"/>
          </a:xfrm>
          <a:prstGeom prst="rect">
            <a:avLst/>
          </a:prstGeom>
        </p:spPr>
        <p:txBody>
          <a:bodyPr/>
          <a:lstStyle/>
          <a:p>
            <a:r>
              <a:t>Title Text</a:t>
            </a:r>
          </a:p>
        </p:txBody>
      </p:sp>
      <p:sp>
        <p:nvSpPr>
          <p:cNvPr id="48" name="Body Level One…"/>
          <p:cNvSpPr txBox="1">
            <a:spLocks noGrp="1"/>
          </p:cNvSpPr>
          <p:nvPr>
            <p:ph type="body" sz="quarter" idx="1"/>
          </p:nvPr>
        </p:nvSpPr>
        <p:spPr>
          <a:xfrm>
            <a:off x="839787" y="1681163"/>
            <a:ext cx="5157789" cy="823913"/>
          </a:xfrm>
          <a:prstGeom prst="rect">
            <a:avLst/>
          </a:prstGeom>
        </p:spPr>
        <p:txBody>
          <a:bodyPr anchor="b"/>
          <a:lstStyle>
            <a:lvl1pPr marL="0" indent="0">
              <a:buSzTx/>
              <a:buFontTx/>
              <a:buNone/>
              <a:defRPr sz="2400" b="1"/>
            </a:lvl1pPr>
            <a:lvl2pPr marL="0" indent="457200">
              <a:buSzTx/>
              <a:buFontTx/>
              <a:buNone/>
              <a:defRPr sz="2400" b="1"/>
            </a:lvl2pPr>
            <a:lvl3pPr marL="0" indent="914400">
              <a:buSzTx/>
              <a:buFontTx/>
              <a:buNone/>
              <a:defRPr sz="2400" b="1"/>
            </a:lvl3pPr>
            <a:lvl4pPr marL="0" indent="1371600">
              <a:buSzTx/>
              <a:buFontTx/>
              <a:buNone/>
              <a:defRPr sz="2400" b="1"/>
            </a:lvl4pPr>
            <a:lvl5pPr marL="0" indent="1828800">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49" name="Text Placeholder 4"/>
          <p:cNvSpPr>
            <a:spLocks noGrp="1"/>
          </p:cNvSpPr>
          <p:nvPr>
            <p:ph type="body" sz="quarter" idx="21"/>
          </p:nvPr>
        </p:nvSpPr>
        <p:spPr>
          <a:xfrm>
            <a:off x="6172200" y="1681163"/>
            <a:ext cx="5183188" cy="823913"/>
          </a:xfrm>
          <a:prstGeom prst="rect">
            <a:avLst/>
          </a:prstGeom>
        </p:spPr>
        <p:txBody>
          <a:bodyPr anchor="b"/>
          <a:lstStyle/>
          <a:p>
            <a:pPr marL="0" indent="0">
              <a:buSzTx/>
              <a:buFontTx/>
              <a:buNone/>
              <a:defRPr sz="2400" b="1"/>
            </a:pPr>
            <a:endParaRPr/>
          </a:p>
        </p:txBody>
      </p:sp>
      <p:sp>
        <p:nvSpPr>
          <p:cNvPr id="5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696804836"/>
      </p:ext>
    </p:extLst>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57" name="Title Text"/>
          <p:cNvSpPr txBox="1">
            <a:spLocks noGrp="1"/>
          </p:cNvSpPr>
          <p:nvPr>
            <p:ph type="title"/>
          </p:nvPr>
        </p:nvSpPr>
        <p:spPr>
          <a:prstGeom prst="rect">
            <a:avLst/>
          </a:prstGeom>
        </p:spPr>
        <p:txBody>
          <a:bodyPr/>
          <a:lstStyle/>
          <a:p>
            <a:r>
              <a:t>Title Text</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812698391"/>
      </p:ext>
    </p:extLst>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6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216018967"/>
      </p:ext>
    </p:extLst>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72" name="Title Text"/>
          <p:cNvSpPr txBox="1">
            <a:spLocks noGrp="1"/>
          </p:cNvSpPr>
          <p:nvPr>
            <p:ph type="title"/>
          </p:nvPr>
        </p:nvSpPr>
        <p:spPr>
          <a:xfrm>
            <a:off x="839787" y="457200"/>
            <a:ext cx="3932239" cy="1600200"/>
          </a:xfrm>
          <a:prstGeom prst="rect">
            <a:avLst/>
          </a:prstGeom>
        </p:spPr>
        <p:txBody>
          <a:bodyPr anchor="b"/>
          <a:lstStyle>
            <a:lvl1pPr>
              <a:defRPr sz="3200"/>
            </a:lvl1pPr>
          </a:lstStyle>
          <a:p>
            <a:r>
              <a:t>Title Text</a:t>
            </a:r>
          </a:p>
        </p:txBody>
      </p:sp>
      <p:sp>
        <p:nvSpPr>
          <p:cNvPr id="73" name="Body Level One…"/>
          <p:cNvSpPr txBox="1">
            <a:spLocks noGrp="1"/>
          </p:cNvSpPr>
          <p:nvPr>
            <p:ph type="body" sz="half" idx="1"/>
          </p:nvPr>
        </p:nvSpPr>
        <p:spPr>
          <a:xfrm>
            <a:off x="5183187" y="987425"/>
            <a:ext cx="6172201"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r>
              <a:t>Body Level One</a:t>
            </a:r>
          </a:p>
          <a:p>
            <a:pPr lvl="1"/>
            <a:r>
              <a:t>Body Level Two</a:t>
            </a:r>
          </a:p>
          <a:p>
            <a:pPr lvl="2"/>
            <a:r>
              <a:t>Body Level Three</a:t>
            </a:r>
          </a:p>
          <a:p>
            <a:pPr lvl="3"/>
            <a:r>
              <a:t>Body Level Four</a:t>
            </a:r>
          </a:p>
          <a:p>
            <a:pPr lvl="4"/>
            <a:r>
              <a:t>Body Level Five</a:t>
            </a:r>
          </a:p>
        </p:txBody>
      </p:sp>
      <p:sp>
        <p:nvSpPr>
          <p:cNvPr id="74" name="Text Placeholder 3"/>
          <p:cNvSpPr>
            <a:spLocks noGrp="1"/>
          </p:cNvSpPr>
          <p:nvPr>
            <p:ph type="body" sz="quarter" idx="21"/>
          </p:nvPr>
        </p:nvSpPr>
        <p:spPr>
          <a:xfrm>
            <a:off x="839787" y="2057400"/>
            <a:ext cx="3932239" cy="3811588"/>
          </a:xfrm>
          <a:prstGeom prst="rect">
            <a:avLst/>
          </a:prstGeom>
        </p:spPr>
        <p:txBody>
          <a:bodyPr/>
          <a:lstStyle/>
          <a:p>
            <a:pPr marL="0" indent="0">
              <a:buSzTx/>
              <a:buFontTx/>
              <a:buNone/>
              <a:defRPr sz="1600"/>
            </a:pPr>
            <a:endParaRPr/>
          </a:p>
        </p:txBody>
      </p:sp>
      <p:sp>
        <p:nvSpPr>
          <p:cNvPr id="7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608011010"/>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82" name="Title Text"/>
          <p:cNvSpPr txBox="1">
            <a:spLocks noGrp="1"/>
          </p:cNvSpPr>
          <p:nvPr>
            <p:ph type="title"/>
          </p:nvPr>
        </p:nvSpPr>
        <p:spPr>
          <a:xfrm>
            <a:off x="839787" y="457200"/>
            <a:ext cx="3932239" cy="1600200"/>
          </a:xfrm>
          <a:prstGeom prst="rect">
            <a:avLst/>
          </a:prstGeom>
        </p:spPr>
        <p:txBody>
          <a:bodyPr anchor="b"/>
          <a:lstStyle>
            <a:lvl1pPr>
              <a:defRPr sz="3200"/>
            </a:lvl1pPr>
          </a:lstStyle>
          <a:p>
            <a:r>
              <a:t>Title Text</a:t>
            </a:r>
          </a:p>
        </p:txBody>
      </p:sp>
      <p:sp>
        <p:nvSpPr>
          <p:cNvPr id="83" name="Picture Placeholder 2"/>
          <p:cNvSpPr>
            <a:spLocks noGrp="1"/>
          </p:cNvSpPr>
          <p:nvPr>
            <p:ph type="pic" sz="half" idx="21"/>
          </p:nvPr>
        </p:nvSpPr>
        <p:spPr>
          <a:xfrm>
            <a:off x="5183187" y="987425"/>
            <a:ext cx="6172201" cy="4873625"/>
          </a:xfrm>
          <a:prstGeom prst="rect">
            <a:avLst/>
          </a:prstGeom>
        </p:spPr>
        <p:txBody>
          <a:bodyPr lIns="91439" rIns="91439">
            <a:noAutofit/>
          </a:bodyPr>
          <a:lstStyle/>
          <a:p>
            <a:endParaRPr/>
          </a:p>
        </p:txBody>
      </p:sp>
      <p:sp>
        <p:nvSpPr>
          <p:cNvPr id="84" name="Body Level One…"/>
          <p:cNvSpPr txBox="1">
            <a:spLocks noGrp="1"/>
          </p:cNvSpPr>
          <p:nvPr>
            <p:ph type="body" sz="quarter" idx="1"/>
          </p:nvPr>
        </p:nvSpPr>
        <p:spPr>
          <a:xfrm>
            <a:off x="839787" y="2057400"/>
            <a:ext cx="3932239"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r>
              <a:t>Body Level One</a:t>
            </a:r>
          </a:p>
          <a:p>
            <a:pPr lvl="1"/>
            <a:r>
              <a:t>Body Level Two</a:t>
            </a:r>
          </a:p>
          <a:p>
            <a:pPr lvl="2"/>
            <a:r>
              <a:t>Body Level Three</a:t>
            </a:r>
          </a:p>
          <a:p>
            <a:pPr lvl="3"/>
            <a:r>
              <a:t>Body Level Four</a:t>
            </a:r>
          </a:p>
          <a:p>
            <a:pPr lvl="4"/>
            <a:r>
              <a:t>Body Level Five</a:t>
            </a:r>
          </a:p>
        </p:txBody>
      </p:sp>
      <p:sp>
        <p:nvSpPr>
          <p:cNvPr id="8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526228513"/>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2192000" cy="3429000"/>
          </a:xfrm>
          <a:custGeom>
            <a:avLst/>
            <a:gdLst/>
            <a:ahLst/>
            <a:cxnLst/>
            <a:rect l="l" t="t" r="r" b="b"/>
            <a:pathLst>
              <a:path w="12192000" h="3429000">
                <a:moveTo>
                  <a:pt x="12192000" y="0"/>
                </a:moveTo>
                <a:lnTo>
                  <a:pt x="0" y="0"/>
                </a:lnTo>
                <a:lnTo>
                  <a:pt x="0" y="3429000"/>
                </a:lnTo>
                <a:lnTo>
                  <a:pt x="12192000" y="3429000"/>
                </a:lnTo>
                <a:lnTo>
                  <a:pt x="12192000" y="0"/>
                </a:lnTo>
                <a:close/>
              </a:path>
            </a:pathLst>
          </a:custGeom>
          <a:solidFill>
            <a:srgbClr val="BD5716"/>
          </a:solidFill>
        </p:spPr>
        <p:txBody>
          <a:bodyPr wrap="square" lIns="0" tIns="0" rIns="0" bIns="0" rtlCol="0"/>
          <a:lstStyle/>
          <a:p>
            <a:endParaRPr/>
          </a:p>
        </p:txBody>
      </p:sp>
      <p:sp>
        <p:nvSpPr>
          <p:cNvPr id="2" name="Holder 2"/>
          <p:cNvSpPr>
            <a:spLocks noGrp="1"/>
          </p:cNvSpPr>
          <p:nvPr>
            <p:ph type="ctrTitle"/>
          </p:nvPr>
        </p:nvSpPr>
        <p:spPr>
          <a:xfrm>
            <a:off x="963982" y="2752130"/>
            <a:ext cx="10264035" cy="513079"/>
          </a:xfrm>
          <a:prstGeom prst="rect">
            <a:avLst/>
          </a:prstGeom>
        </p:spPr>
        <p:txBody>
          <a:bodyPr wrap="square" lIns="0" tIns="0" rIns="0" bIns="0">
            <a:spAutoFit/>
          </a:bodyPr>
          <a:lstStyle>
            <a:lvl1pPr>
              <a:defRPr sz="3200" b="0" i="0">
                <a:solidFill>
                  <a:schemeClr val="bg1"/>
                </a:solidFill>
                <a:latin typeface="Calibri"/>
                <a:cs typeface="Calibri"/>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sz="1600" b="0" i="0">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r>
              <a:rPr lang="en-US"/>
              <a:t>7/18/2023</a:t>
            </a:r>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FDFAF577-605C-4907-B6F4-621CDA04DCD5}" type="datetime1">
              <a:rPr lang="en-US" smtClean="0"/>
              <a:t>4/22/2026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0" i="0">
                <a:solidFill>
                  <a:schemeClr val="bg1"/>
                </a:solidFill>
                <a:latin typeface="Calibri"/>
                <a:cs typeface="Calibri"/>
              </a:defRPr>
            </a:lvl1pPr>
          </a:lstStyle>
          <a:p>
            <a:endParaRPr/>
          </a:p>
        </p:txBody>
      </p:sp>
      <p:sp>
        <p:nvSpPr>
          <p:cNvPr id="3" name="Holder 3"/>
          <p:cNvSpPr>
            <a:spLocks noGrp="1"/>
          </p:cNvSpPr>
          <p:nvPr>
            <p:ph type="body" idx="1"/>
          </p:nvPr>
        </p:nvSpPr>
        <p:spPr/>
        <p:txBody>
          <a:bodyPr lIns="0" tIns="0" rIns="0" bIns="0"/>
          <a:lstStyle>
            <a:lvl1pPr>
              <a:defRPr sz="1600" b="0" i="0">
                <a:solidFill>
                  <a:schemeClr val="tx1"/>
                </a:solidFill>
                <a:latin typeface="Calibri"/>
                <a:cs typeface="Calibri"/>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r>
              <a:rPr lang="en-US"/>
              <a:t>7/18/2023</a:t>
            </a:r>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F6B12436-444B-4745-A705-371A6095F2EF}" type="datetime1">
              <a:rPr lang="en-US" smtClean="0"/>
              <a:t>4/22/2026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0" i="0">
                <a:solidFill>
                  <a:schemeClr val="bg1"/>
                </a:solidFill>
                <a:latin typeface="Calibri"/>
                <a:cs typeface="Calibri"/>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r>
              <a:rPr lang="en-US"/>
              <a:t>7/18/2023</a:t>
            </a:r>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483154FD-A55C-4F8B-AF25-C1DCAF409399}" type="datetime1">
              <a:rPr lang="en-US" smtClean="0"/>
              <a:t>4/22/2026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00" b="0" i="0">
                <a:solidFill>
                  <a:schemeClr val="bg1"/>
                </a:solidFill>
                <a:latin typeface="Calibri"/>
                <a:cs typeface="Calibri"/>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r>
              <a:rPr lang="en-US"/>
              <a:t>7/18/2023</a:t>
            </a:r>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68D1BA3C-1D93-46CE-8729-28762FA3B302}" type="datetime1">
              <a:rPr lang="en-US" smtClean="0"/>
              <a:t>4/22/2026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r>
              <a:rPr lang="en-US"/>
              <a:t>7/18/2023</a:t>
            </a:r>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FCF93F7D-4760-4BE1-BC18-70E7D784CD80}" type="datetime1">
              <a:rPr lang="en-US" smtClean="0"/>
              <a:t>4/22/2026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524000" y="1122362"/>
            <a:ext cx="9144000" cy="2387601"/>
          </a:xfrm>
          <a:prstGeom prst="rect">
            <a:avLst/>
          </a:prstGeom>
        </p:spPr>
        <p:txBody>
          <a:bodyPr anchor="b"/>
          <a:lstStyle>
            <a:lvl1pPr algn="ctr">
              <a:defRPr sz="6000"/>
            </a:lvl1pPr>
          </a:lstStyle>
          <a:p>
            <a:r>
              <a:t>Title Text</a:t>
            </a:r>
          </a:p>
        </p:txBody>
      </p:sp>
      <p:sp>
        <p:nvSpPr>
          <p:cNvPr id="12" name="Body Level One…"/>
          <p:cNvSpPr txBox="1">
            <a:spLocks noGrp="1"/>
          </p:cNvSpPr>
          <p:nvPr>
            <p:ph type="body" sz="quarter" idx="1"/>
          </p:nvPr>
        </p:nvSpPr>
        <p:spPr>
          <a:xfrm>
            <a:off x="1524000" y="3602037"/>
            <a:ext cx="9144000" cy="1655763"/>
          </a:xfrm>
          <a:prstGeom prst="rect">
            <a:avLst/>
          </a:prstGeom>
        </p:spPr>
        <p:txBody>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56747596"/>
      </p:ext>
    </p:extLst>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BBB602-7506-464B-814E-CAD5C2DFA8F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15FADCF-95D7-4475-AB87-9D0C3EDF7FB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E50ACEF-BDC1-4ADF-BEF3-647EF40180FD}"/>
              </a:ext>
            </a:extLst>
          </p:cNvPr>
          <p:cNvSpPr>
            <a:spLocks noGrp="1"/>
          </p:cNvSpPr>
          <p:nvPr>
            <p:ph type="dt" sz="half" idx="10"/>
          </p:nvPr>
        </p:nvSpPr>
        <p:spPr/>
        <p:txBody>
          <a:bodyPr/>
          <a:lstStyle/>
          <a:p>
            <a:fld id="{8586A700-A130-4161-94ED-FF7E8273F2CE}" type="datetimeFigureOut">
              <a:rPr lang="en-US" smtClean="0"/>
              <a:t>4/22/2026</a:t>
            </a:fld>
            <a:endParaRPr lang="en-US"/>
          </a:p>
        </p:txBody>
      </p:sp>
      <p:sp>
        <p:nvSpPr>
          <p:cNvPr id="5" name="Footer Placeholder 4">
            <a:extLst>
              <a:ext uri="{FF2B5EF4-FFF2-40B4-BE49-F238E27FC236}">
                <a16:creationId xmlns:a16="http://schemas.microsoft.com/office/drawing/2014/main" id="{8558C1B8-56E8-44AB-8406-B4034C7EF2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2637332-A7AD-45E5-AF2F-6AEA27DE5CC8}"/>
              </a:ext>
            </a:extLst>
          </p:cNvPr>
          <p:cNvSpPr>
            <a:spLocks noGrp="1"/>
          </p:cNvSpPr>
          <p:nvPr>
            <p:ph type="sldNum" sz="quarter" idx="12"/>
          </p:nvPr>
        </p:nvSpPr>
        <p:spPr/>
        <p:txBody>
          <a:bodyPr/>
          <a:lstStyle/>
          <a:p>
            <a:fld id="{7DF20DF4-10A0-42CD-B2A0-16B7BE0BC784}" type="slidenum">
              <a:rPr lang="en-US" smtClean="0"/>
              <a:t>‹#›</a:t>
            </a:fld>
            <a:endParaRPr lang="en-US"/>
          </a:p>
        </p:txBody>
      </p:sp>
    </p:spTree>
    <p:extLst>
      <p:ext uri="{BB962C8B-B14F-4D97-AF65-F5344CB8AC3E}">
        <p14:creationId xmlns:p14="http://schemas.microsoft.com/office/powerpoint/2010/main" val="255486193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11540D-E09B-422B-B158-8B428AB271A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07157CB-C0C2-4A6E-8DE5-D2F25A20968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F791A8-A8D0-476D-9A94-0CFDF86A754A}"/>
              </a:ext>
            </a:extLst>
          </p:cNvPr>
          <p:cNvSpPr>
            <a:spLocks noGrp="1"/>
          </p:cNvSpPr>
          <p:nvPr>
            <p:ph type="dt" sz="half" idx="10"/>
          </p:nvPr>
        </p:nvSpPr>
        <p:spPr/>
        <p:txBody>
          <a:bodyPr/>
          <a:lstStyle/>
          <a:p>
            <a:fld id="{8586A700-A130-4161-94ED-FF7E8273F2CE}" type="datetimeFigureOut">
              <a:rPr lang="en-US" smtClean="0"/>
              <a:t>4/22/2026</a:t>
            </a:fld>
            <a:endParaRPr lang="en-US"/>
          </a:p>
        </p:txBody>
      </p:sp>
      <p:sp>
        <p:nvSpPr>
          <p:cNvPr id="5" name="Footer Placeholder 4">
            <a:extLst>
              <a:ext uri="{FF2B5EF4-FFF2-40B4-BE49-F238E27FC236}">
                <a16:creationId xmlns:a16="http://schemas.microsoft.com/office/drawing/2014/main" id="{5072C6B9-C73E-4CE3-B5F2-1B80AFF06D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CD3CBD-7C53-4FB8-AE3A-234252F287CB}"/>
              </a:ext>
            </a:extLst>
          </p:cNvPr>
          <p:cNvSpPr>
            <a:spLocks noGrp="1"/>
          </p:cNvSpPr>
          <p:nvPr>
            <p:ph type="sldNum" sz="quarter" idx="12"/>
          </p:nvPr>
        </p:nvSpPr>
        <p:spPr/>
        <p:txBody>
          <a:bodyPr/>
          <a:lstStyle/>
          <a:p>
            <a:fld id="{7DF20DF4-10A0-42CD-B2A0-16B7BE0BC784}" type="slidenum">
              <a:rPr lang="en-US" smtClean="0"/>
              <a:t>‹#›</a:t>
            </a:fld>
            <a:endParaRPr lang="en-US"/>
          </a:p>
        </p:txBody>
      </p:sp>
    </p:spTree>
    <p:extLst>
      <p:ext uri="{BB962C8B-B14F-4D97-AF65-F5344CB8AC3E}">
        <p14:creationId xmlns:p14="http://schemas.microsoft.com/office/powerpoint/2010/main" val="242718720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F27ED-8E66-4442-925D-DF3F2995E12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C6AED38-3415-4FEA-9F10-EE58575FBCA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79E3515-76E9-432E-94F7-2BEC4543CBE3}"/>
              </a:ext>
            </a:extLst>
          </p:cNvPr>
          <p:cNvSpPr>
            <a:spLocks noGrp="1"/>
          </p:cNvSpPr>
          <p:nvPr>
            <p:ph type="dt" sz="half" idx="10"/>
          </p:nvPr>
        </p:nvSpPr>
        <p:spPr/>
        <p:txBody>
          <a:bodyPr/>
          <a:lstStyle/>
          <a:p>
            <a:fld id="{8586A700-A130-4161-94ED-FF7E8273F2CE}" type="datetimeFigureOut">
              <a:rPr lang="en-US" smtClean="0"/>
              <a:t>4/22/2026</a:t>
            </a:fld>
            <a:endParaRPr lang="en-US"/>
          </a:p>
        </p:txBody>
      </p:sp>
      <p:sp>
        <p:nvSpPr>
          <p:cNvPr id="5" name="Footer Placeholder 4">
            <a:extLst>
              <a:ext uri="{FF2B5EF4-FFF2-40B4-BE49-F238E27FC236}">
                <a16:creationId xmlns:a16="http://schemas.microsoft.com/office/drawing/2014/main" id="{B2F3B875-6CBD-4C2C-9DB1-9B8A6885B12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E20C7DE-A7C6-4EB9-9C05-C04EB7DF9D7B}"/>
              </a:ext>
            </a:extLst>
          </p:cNvPr>
          <p:cNvSpPr>
            <a:spLocks noGrp="1"/>
          </p:cNvSpPr>
          <p:nvPr>
            <p:ph type="sldNum" sz="quarter" idx="12"/>
          </p:nvPr>
        </p:nvSpPr>
        <p:spPr/>
        <p:txBody>
          <a:bodyPr/>
          <a:lstStyle/>
          <a:p>
            <a:fld id="{7DF20DF4-10A0-42CD-B2A0-16B7BE0BC784}" type="slidenum">
              <a:rPr lang="en-US" smtClean="0"/>
              <a:t>‹#›</a:t>
            </a:fld>
            <a:endParaRPr lang="en-US"/>
          </a:p>
        </p:txBody>
      </p:sp>
    </p:spTree>
    <p:extLst>
      <p:ext uri="{BB962C8B-B14F-4D97-AF65-F5344CB8AC3E}">
        <p14:creationId xmlns:p14="http://schemas.microsoft.com/office/powerpoint/2010/main" val="65932917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E44BA-6B53-4642-96BB-80BD93BDF76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E2290B1-B00A-4450-BEF4-AF11017C757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F32011D-1B34-48F7-AA03-E99DCDBC828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C3D6C5D-444C-4A8A-B1F7-1B76519A0273}"/>
              </a:ext>
            </a:extLst>
          </p:cNvPr>
          <p:cNvSpPr>
            <a:spLocks noGrp="1"/>
          </p:cNvSpPr>
          <p:nvPr>
            <p:ph type="dt" sz="half" idx="10"/>
          </p:nvPr>
        </p:nvSpPr>
        <p:spPr/>
        <p:txBody>
          <a:bodyPr/>
          <a:lstStyle/>
          <a:p>
            <a:fld id="{8586A700-A130-4161-94ED-FF7E8273F2CE}" type="datetimeFigureOut">
              <a:rPr lang="en-US" smtClean="0"/>
              <a:t>4/22/2026</a:t>
            </a:fld>
            <a:endParaRPr lang="en-US"/>
          </a:p>
        </p:txBody>
      </p:sp>
      <p:sp>
        <p:nvSpPr>
          <p:cNvPr id="6" name="Footer Placeholder 5">
            <a:extLst>
              <a:ext uri="{FF2B5EF4-FFF2-40B4-BE49-F238E27FC236}">
                <a16:creationId xmlns:a16="http://schemas.microsoft.com/office/drawing/2014/main" id="{2CF9E5F4-4B78-4966-BB65-491EB5940C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A4DDE83-AC45-4D1A-93E2-403442E2FB90}"/>
              </a:ext>
            </a:extLst>
          </p:cNvPr>
          <p:cNvSpPr>
            <a:spLocks noGrp="1"/>
          </p:cNvSpPr>
          <p:nvPr>
            <p:ph type="sldNum" sz="quarter" idx="12"/>
          </p:nvPr>
        </p:nvSpPr>
        <p:spPr/>
        <p:txBody>
          <a:bodyPr/>
          <a:lstStyle/>
          <a:p>
            <a:fld id="{7DF20DF4-10A0-42CD-B2A0-16B7BE0BC784}" type="slidenum">
              <a:rPr lang="en-US" smtClean="0"/>
              <a:t>‹#›</a:t>
            </a:fld>
            <a:endParaRPr lang="en-US"/>
          </a:p>
        </p:txBody>
      </p:sp>
    </p:spTree>
    <p:extLst>
      <p:ext uri="{BB962C8B-B14F-4D97-AF65-F5344CB8AC3E}">
        <p14:creationId xmlns:p14="http://schemas.microsoft.com/office/powerpoint/2010/main" val="18228761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291E2-CAA4-4E6C-BA1A-EEF38257C96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448401B-4CE0-475B-9F4C-5731B06AC82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EDB0061-5204-4A12-868E-8CC0284F077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4DBBDC0-AB23-4085-944A-B65E7782C85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6EE30B3-A16C-439E-9945-592FC0328D1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B55E7A0-AC00-4849-A40E-BE9A31CE4300}"/>
              </a:ext>
            </a:extLst>
          </p:cNvPr>
          <p:cNvSpPr>
            <a:spLocks noGrp="1"/>
          </p:cNvSpPr>
          <p:nvPr>
            <p:ph type="dt" sz="half" idx="10"/>
          </p:nvPr>
        </p:nvSpPr>
        <p:spPr/>
        <p:txBody>
          <a:bodyPr/>
          <a:lstStyle/>
          <a:p>
            <a:fld id="{8586A700-A130-4161-94ED-FF7E8273F2CE}" type="datetimeFigureOut">
              <a:rPr lang="en-US" smtClean="0"/>
              <a:t>4/22/2026</a:t>
            </a:fld>
            <a:endParaRPr lang="en-US"/>
          </a:p>
        </p:txBody>
      </p:sp>
      <p:sp>
        <p:nvSpPr>
          <p:cNvPr id="8" name="Footer Placeholder 7">
            <a:extLst>
              <a:ext uri="{FF2B5EF4-FFF2-40B4-BE49-F238E27FC236}">
                <a16:creationId xmlns:a16="http://schemas.microsoft.com/office/drawing/2014/main" id="{6990A1C2-8249-44C1-9C03-ADE6F94A9D3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4D82662-7C20-4C6C-83C0-BA5CFE2B35D6}"/>
              </a:ext>
            </a:extLst>
          </p:cNvPr>
          <p:cNvSpPr>
            <a:spLocks noGrp="1"/>
          </p:cNvSpPr>
          <p:nvPr>
            <p:ph type="sldNum" sz="quarter" idx="12"/>
          </p:nvPr>
        </p:nvSpPr>
        <p:spPr/>
        <p:txBody>
          <a:bodyPr/>
          <a:lstStyle/>
          <a:p>
            <a:fld id="{7DF20DF4-10A0-42CD-B2A0-16B7BE0BC784}" type="slidenum">
              <a:rPr lang="en-US" smtClean="0"/>
              <a:t>‹#›</a:t>
            </a:fld>
            <a:endParaRPr lang="en-US"/>
          </a:p>
        </p:txBody>
      </p:sp>
    </p:spTree>
    <p:extLst>
      <p:ext uri="{BB962C8B-B14F-4D97-AF65-F5344CB8AC3E}">
        <p14:creationId xmlns:p14="http://schemas.microsoft.com/office/powerpoint/2010/main" val="4596409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FFE24-AA07-450E-8191-0CB5E8E1CC8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F2F2E1-5366-4163-924E-12E13A4127C2}"/>
              </a:ext>
            </a:extLst>
          </p:cNvPr>
          <p:cNvSpPr>
            <a:spLocks noGrp="1"/>
          </p:cNvSpPr>
          <p:nvPr>
            <p:ph type="dt" sz="half" idx="10"/>
          </p:nvPr>
        </p:nvSpPr>
        <p:spPr/>
        <p:txBody>
          <a:bodyPr/>
          <a:lstStyle/>
          <a:p>
            <a:fld id="{8586A700-A130-4161-94ED-FF7E8273F2CE}" type="datetimeFigureOut">
              <a:rPr lang="en-US" smtClean="0"/>
              <a:t>4/22/2026</a:t>
            </a:fld>
            <a:endParaRPr lang="en-US"/>
          </a:p>
        </p:txBody>
      </p:sp>
      <p:sp>
        <p:nvSpPr>
          <p:cNvPr id="4" name="Footer Placeholder 3">
            <a:extLst>
              <a:ext uri="{FF2B5EF4-FFF2-40B4-BE49-F238E27FC236}">
                <a16:creationId xmlns:a16="http://schemas.microsoft.com/office/drawing/2014/main" id="{D6211FF4-DD16-4D7E-9364-453BBC91049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837CC74-AFF7-4378-8926-C6ABEA18976F}"/>
              </a:ext>
            </a:extLst>
          </p:cNvPr>
          <p:cNvSpPr>
            <a:spLocks noGrp="1"/>
          </p:cNvSpPr>
          <p:nvPr>
            <p:ph type="sldNum" sz="quarter" idx="12"/>
          </p:nvPr>
        </p:nvSpPr>
        <p:spPr/>
        <p:txBody>
          <a:bodyPr/>
          <a:lstStyle/>
          <a:p>
            <a:fld id="{7DF20DF4-10A0-42CD-B2A0-16B7BE0BC784}" type="slidenum">
              <a:rPr lang="en-US" smtClean="0"/>
              <a:t>‹#›</a:t>
            </a:fld>
            <a:endParaRPr lang="en-US"/>
          </a:p>
        </p:txBody>
      </p:sp>
    </p:spTree>
    <p:extLst>
      <p:ext uri="{BB962C8B-B14F-4D97-AF65-F5344CB8AC3E}">
        <p14:creationId xmlns:p14="http://schemas.microsoft.com/office/powerpoint/2010/main" val="226335226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5CDCDB2-2C23-45E0-8647-E647B1214195}"/>
              </a:ext>
            </a:extLst>
          </p:cNvPr>
          <p:cNvSpPr>
            <a:spLocks noGrp="1"/>
          </p:cNvSpPr>
          <p:nvPr>
            <p:ph type="dt" sz="half" idx="10"/>
          </p:nvPr>
        </p:nvSpPr>
        <p:spPr/>
        <p:txBody>
          <a:bodyPr/>
          <a:lstStyle/>
          <a:p>
            <a:fld id="{8586A700-A130-4161-94ED-FF7E8273F2CE}" type="datetimeFigureOut">
              <a:rPr lang="en-US" smtClean="0"/>
              <a:t>4/22/2026</a:t>
            </a:fld>
            <a:endParaRPr lang="en-US"/>
          </a:p>
        </p:txBody>
      </p:sp>
      <p:sp>
        <p:nvSpPr>
          <p:cNvPr id="3" name="Footer Placeholder 2">
            <a:extLst>
              <a:ext uri="{FF2B5EF4-FFF2-40B4-BE49-F238E27FC236}">
                <a16:creationId xmlns:a16="http://schemas.microsoft.com/office/drawing/2014/main" id="{F62CBE08-340B-4214-BABA-49CE463F189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9C9330F-6246-4FE6-B74F-DED334C0F0EB}"/>
              </a:ext>
            </a:extLst>
          </p:cNvPr>
          <p:cNvSpPr>
            <a:spLocks noGrp="1"/>
          </p:cNvSpPr>
          <p:nvPr>
            <p:ph type="sldNum" sz="quarter" idx="12"/>
          </p:nvPr>
        </p:nvSpPr>
        <p:spPr/>
        <p:txBody>
          <a:bodyPr/>
          <a:lstStyle/>
          <a:p>
            <a:fld id="{7DF20DF4-10A0-42CD-B2A0-16B7BE0BC784}" type="slidenum">
              <a:rPr lang="en-US" smtClean="0"/>
              <a:t>‹#›</a:t>
            </a:fld>
            <a:endParaRPr lang="en-US"/>
          </a:p>
        </p:txBody>
      </p:sp>
    </p:spTree>
    <p:extLst>
      <p:ext uri="{BB962C8B-B14F-4D97-AF65-F5344CB8AC3E}">
        <p14:creationId xmlns:p14="http://schemas.microsoft.com/office/powerpoint/2010/main" val="400937272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DEDED7-1695-430E-B59A-82F9F829DBF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E6B0BEF-3112-4749-9EE8-43BAC5D8FC2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90011EE-FC42-44DC-97D6-E779BF14D2B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3ADEF2C-0BC6-456E-B86B-BED238B8B3BF}"/>
              </a:ext>
            </a:extLst>
          </p:cNvPr>
          <p:cNvSpPr>
            <a:spLocks noGrp="1"/>
          </p:cNvSpPr>
          <p:nvPr>
            <p:ph type="dt" sz="half" idx="10"/>
          </p:nvPr>
        </p:nvSpPr>
        <p:spPr/>
        <p:txBody>
          <a:bodyPr/>
          <a:lstStyle/>
          <a:p>
            <a:fld id="{8586A700-A130-4161-94ED-FF7E8273F2CE}" type="datetimeFigureOut">
              <a:rPr lang="en-US" smtClean="0"/>
              <a:t>4/22/2026</a:t>
            </a:fld>
            <a:endParaRPr lang="en-US"/>
          </a:p>
        </p:txBody>
      </p:sp>
      <p:sp>
        <p:nvSpPr>
          <p:cNvPr id="6" name="Footer Placeholder 5">
            <a:extLst>
              <a:ext uri="{FF2B5EF4-FFF2-40B4-BE49-F238E27FC236}">
                <a16:creationId xmlns:a16="http://schemas.microsoft.com/office/drawing/2014/main" id="{7553D5DB-DD93-4A97-881A-018614104A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3D93403-E382-49F3-9068-7BBA90773864}"/>
              </a:ext>
            </a:extLst>
          </p:cNvPr>
          <p:cNvSpPr>
            <a:spLocks noGrp="1"/>
          </p:cNvSpPr>
          <p:nvPr>
            <p:ph type="sldNum" sz="quarter" idx="12"/>
          </p:nvPr>
        </p:nvSpPr>
        <p:spPr/>
        <p:txBody>
          <a:bodyPr/>
          <a:lstStyle/>
          <a:p>
            <a:fld id="{7DF20DF4-10A0-42CD-B2A0-16B7BE0BC784}" type="slidenum">
              <a:rPr lang="en-US" smtClean="0"/>
              <a:t>‹#›</a:t>
            </a:fld>
            <a:endParaRPr lang="en-US"/>
          </a:p>
        </p:txBody>
      </p:sp>
    </p:spTree>
    <p:extLst>
      <p:ext uri="{BB962C8B-B14F-4D97-AF65-F5344CB8AC3E}">
        <p14:creationId xmlns:p14="http://schemas.microsoft.com/office/powerpoint/2010/main" val="37327171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1B567-8A21-441C-9DB0-8E87DC2D724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4206501-ECD5-47D7-A1A9-53DE8A12702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13DB213-9362-4C57-BE5E-26407447938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54A043B-43D8-4A3A-962C-596985B84AF3}"/>
              </a:ext>
            </a:extLst>
          </p:cNvPr>
          <p:cNvSpPr>
            <a:spLocks noGrp="1"/>
          </p:cNvSpPr>
          <p:nvPr>
            <p:ph type="dt" sz="half" idx="10"/>
          </p:nvPr>
        </p:nvSpPr>
        <p:spPr/>
        <p:txBody>
          <a:bodyPr/>
          <a:lstStyle/>
          <a:p>
            <a:fld id="{8586A700-A130-4161-94ED-FF7E8273F2CE}" type="datetimeFigureOut">
              <a:rPr lang="en-US" smtClean="0"/>
              <a:t>4/22/2026</a:t>
            </a:fld>
            <a:endParaRPr lang="en-US"/>
          </a:p>
        </p:txBody>
      </p:sp>
      <p:sp>
        <p:nvSpPr>
          <p:cNvPr id="6" name="Footer Placeholder 5">
            <a:extLst>
              <a:ext uri="{FF2B5EF4-FFF2-40B4-BE49-F238E27FC236}">
                <a16:creationId xmlns:a16="http://schemas.microsoft.com/office/drawing/2014/main" id="{4CCFE920-DB5A-4273-92F8-69A9E72EC47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FEA23D9-37D2-40B3-910D-179F87338D00}"/>
              </a:ext>
            </a:extLst>
          </p:cNvPr>
          <p:cNvSpPr>
            <a:spLocks noGrp="1"/>
          </p:cNvSpPr>
          <p:nvPr>
            <p:ph type="sldNum" sz="quarter" idx="12"/>
          </p:nvPr>
        </p:nvSpPr>
        <p:spPr/>
        <p:txBody>
          <a:bodyPr/>
          <a:lstStyle/>
          <a:p>
            <a:fld id="{7DF20DF4-10A0-42CD-B2A0-16B7BE0BC784}" type="slidenum">
              <a:rPr lang="en-US" smtClean="0"/>
              <a:t>‹#›</a:t>
            </a:fld>
            <a:endParaRPr lang="en-US"/>
          </a:p>
        </p:txBody>
      </p:sp>
    </p:spTree>
    <p:extLst>
      <p:ext uri="{BB962C8B-B14F-4D97-AF65-F5344CB8AC3E}">
        <p14:creationId xmlns:p14="http://schemas.microsoft.com/office/powerpoint/2010/main" val="215191549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45C0C-82E0-4A31-8661-F1608F57A97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08D4A6D-8FC4-4F10-843E-CCDDD28707E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AEDC27C-6AB5-47C0-AA5F-62AD33BF3BB1}"/>
              </a:ext>
            </a:extLst>
          </p:cNvPr>
          <p:cNvSpPr>
            <a:spLocks noGrp="1"/>
          </p:cNvSpPr>
          <p:nvPr>
            <p:ph type="dt" sz="half" idx="10"/>
          </p:nvPr>
        </p:nvSpPr>
        <p:spPr/>
        <p:txBody>
          <a:bodyPr/>
          <a:lstStyle/>
          <a:p>
            <a:fld id="{8586A700-A130-4161-94ED-FF7E8273F2CE}" type="datetimeFigureOut">
              <a:rPr lang="en-US" smtClean="0"/>
              <a:t>4/22/2026</a:t>
            </a:fld>
            <a:endParaRPr lang="en-US"/>
          </a:p>
        </p:txBody>
      </p:sp>
      <p:sp>
        <p:nvSpPr>
          <p:cNvPr id="5" name="Footer Placeholder 4">
            <a:extLst>
              <a:ext uri="{FF2B5EF4-FFF2-40B4-BE49-F238E27FC236}">
                <a16:creationId xmlns:a16="http://schemas.microsoft.com/office/drawing/2014/main" id="{D00139CF-48ED-45FD-B4C2-9CDEAF6F73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D0EB76-A884-4C2B-95F2-5C5DA3E49F51}"/>
              </a:ext>
            </a:extLst>
          </p:cNvPr>
          <p:cNvSpPr>
            <a:spLocks noGrp="1"/>
          </p:cNvSpPr>
          <p:nvPr>
            <p:ph type="sldNum" sz="quarter" idx="12"/>
          </p:nvPr>
        </p:nvSpPr>
        <p:spPr/>
        <p:txBody>
          <a:bodyPr/>
          <a:lstStyle/>
          <a:p>
            <a:fld id="{7DF20DF4-10A0-42CD-B2A0-16B7BE0BC784}" type="slidenum">
              <a:rPr lang="en-US" smtClean="0"/>
              <a:t>‹#›</a:t>
            </a:fld>
            <a:endParaRPr lang="en-US"/>
          </a:p>
        </p:txBody>
      </p:sp>
    </p:spTree>
    <p:extLst>
      <p:ext uri="{BB962C8B-B14F-4D97-AF65-F5344CB8AC3E}">
        <p14:creationId xmlns:p14="http://schemas.microsoft.com/office/powerpoint/2010/main" val="384081598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23327CB-78BB-4A18-B5ED-D729D370153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8841689-E033-4D95-BC97-59C4160F8F8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75AF42-A4D6-4BE5-ACAF-F69CD1DD1348}"/>
              </a:ext>
            </a:extLst>
          </p:cNvPr>
          <p:cNvSpPr>
            <a:spLocks noGrp="1"/>
          </p:cNvSpPr>
          <p:nvPr>
            <p:ph type="dt" sz="half" idx="10"/>
          </p:nvPr>
        </p:nvSpPr>
        <p:spPr/>
        <p:txBody>
          <a:bodyPr/>
          <a:lstStyle/>
          <a:p>
            <a:fld id="{8586A700-A130-4161-94ED-FF7E8273F2CE}" type="datetimeFigureOut">
              <a:rPr lang="en-US" smtClean="0"/>
              <a:t>4/22/2026</a:t>
            </a:fld>
            <a:endParaRPr lang="en-US"/>
          </a:p>
        </p:txBody>
      </p:sp>
      <p:sp>
        <p:nvSpPr>
          <p:cNvPr id="5" name="Footer Placeholder 4">
            <a:extLst>
              <a:ext uri="{FF2B5EF4-FFF2-40B4-BE49-F238E27FC236}">
                <a16:creationId xmlns:a16="http://schemas.microsoft.com/office/drawing/2014/main" id="{06042925-9014-4558-83D6-FA7FB25A3A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DE3BAAE-198E-4E51-9F38-6A42486F23C1}"/>
              </a:ext>
            </a:extLst>
          </p:cNvPr>
          <p:cNvSpPr>
            <a:spLocks noGrp="1"/>
          </p:cNvSpPr>
          <p:nvPr>
            <p:ph type="sldNum" sz="quarter" idx="12"/>
          </p:nvPr>
        </p:nvSpPr>
        <p:spPr/>
        <p:txBody>
          <a:bodyPr/>
          <a:lstStyle/>
          <a:p>
            <a:fld id="{7DF20DF4-10A0-42CD-B2A0-16B7BE0BC784}" type="slidenum">
              <a:rPr lang="en-US" smtClean="0"/>
              <a:t>‹#›</a:t>
            </a:fld>
            <a:endParaRPr lang="en-US"/>
          </a:p>
        </p:txBody>
      </p:sp>
    </p:spTree>
    <p:extLst>
      <p:ext uri="{BB962C8B-B14F-4D97-AF65-F5344CB8AC3E}">
        <p14:creationId xmlns:p14="http://schemas.microsoft.com/office/powerpoint/2010/main" val="158888642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1524000" y="1122362"/>
            <a:ext cx="9144000" cy="2387601"/>
          </a:xfrm>
          <a:prstGeom prst="rect">
            <a:avLst/>
          </a:prstGeom>
        </p:spPr>
        <p:txBody>
          <a:bodyPr anchor="b"/>
          <a:lstStyle>
            <a:lvl1pPr algn="ctr">
              <a:defRPr sz="6000"/>
            </a:lvl1pPr>
          </a:lstStyle>
          <a:p>
            <a:r>
              <a:t>Title Text</a:t>
            </a:r>
          </a:p>
        </p:txBody>
      </p:sp>
      <p:sp>
        <p:nvSpPr>
          <p:cNvPr id="12" name="Body Level One…"/>
          <p:cNvSpPr txBox="1">
            <a:spLocks noGrp="1"/>
          </p:cNvSpPr>
          <p:nvPr>
            <p:ph type="body" sz="quarter" idx="1"/>
          </p:nvPr>
        </p:nvSpPr>
        <p:spPr>
          <a:xfrm>
            <a:off x="1524000" y="3602037"/>
            <a:ext cx="9144000" cy="1655763"/>
          </a:xfrm>
          <a:prstGeom prst="rect">
            <a:avLst/>
          </a:prstGeom>
        </p:spPr>
        <p:txBody>
          <a:bodyPr/>
          <a:lstStyle>
            <a:lvl1pPr marL="0" indent="0" algn="ctr">
              <a:buSzTx/>
              <a:buFontTx/>
              <a:buNone/>
              <a:defRPr sz="2400"/>
            </a:lvl1pPr>
            <a:lvl2pPr marL="0" indent="457200" algn="ctr">
              <a:buSzTx/>
              <a:buFontTx/>
              <a:buNone/>
              <a:defRPr sz="2400"/>
            </a:lvl2pPr>
            <a:lvl3pPr marL="0" indent="914400" algn="ctr">
              <a:buSzTx/>
              <a:buFontTx/>
              <a:buNone/>
              <a:defRPr sz="2400"/>
            </a:lvl3pPr>
            <a:lvl4pPr marL="0" indent="1371600" algn="ctr">
              <a:buSzTx/>
              <a:buFontTx/>
              <a:buNone/>
              <a:defRPr sz="2400"/>
            </a:lvl4pPr>
            <a:lvl5pPr marL="0" indent="1828800" algn="ctr">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13"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028382585"/>
      </p:ext>
    </p:extLst>
  </p:cSld>
  <p:clrMapOvr>
    <a:masterClrMapping/>
  </p:clrMapOvr>
  <p:transition spd="med"/>
</p:sldLayout>
</file>

<file path=ppt/slideLayouts/slideLayout39.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0" name="Title Text"/>
          <p:cNvSpPr txBox="1">
            <a:spLocks noGrp="1"/>
          </p:cNvSpPr>
          <p:nvPr>
            <p:ph type="title"/>
          </p:nvPr>
        </p:nvSpPr>
        <p:spPr>
          <a:prstGeom prst="rect">
            <a:avLst/>
          </a:prstGeom>
        </p:spPr>
        <p:txBody>
          <a:bodyPr/>
          <a:lstStyle/>
          <a:p>
            <a:r>
              <a:t>Title Text</a:t>
            </a:r>
          </a:p>
        </p:txBody>
      </p:sp>
      <p:sp>
        <p:nvSpPr>
          <p:cNvPr id="21"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22"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655139494"/>
      </p:ext>
    </p:extLst>
  </p:cSld>
  <p:clrMapOvr>
    <a:masterClrMapping/>
  </p:clrMapOvr>
  <p:transition spd="med"/>
</p:sldLayout>
</file>

<file path=ppt/slideLayouts/slideLayout40.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29" name="Title Text"/>
          <p:cNvSpPr txBox="1">
            <a:spLocks noGrp="1"/>
          </p:cNvSpPr>
          <p:nvPr>
            <p:ph type="title"/>
          </p:nvPr>
        </p:nvSpPr>
        <p:spPr>
          <a:xfrm>
            <a:off x="831850" y="1709738"/>
            <a:ext cx="10515600" cy="2852737"/>
          </a:xfrm>
          <a:prstGeom prst="rect">
            <a:avLst/>
          </a:prstGeom>
        </p:spPr>
        <p:txBody>
          <a:bodyPr anchor="b"/>
          <a:lstStyle>
            <a:lvl1pPr>
              <a:defRPr sz="6000"/>
            </a:lvl1pPr>
          </a:lstStyle>
          <a:p>
            <a:r>
              <a:t>Title Text</a:t>
            </a:r>
          </a:p>
        </p:txBody>
      </p:sp>
      <p:sp>
        <p:nvSpPr>
          <p:cNvPr id="30" name="Body Level One…"/>
          <p:cNvSpPr txBox="1">
            <a:spLocks noGrp="1"/>
          </p:cNvSpPr>
          <p:nvPr>
            <p:ph type="body" sz="quarter" idx="1"/>
          </p:nvPr>
        </p:nvSpPr>
        <p:spPr>
          <a:xfrm>
            <a:off x="831850" y="4589462"/>
            <a:ext cx="10515600" cy="1500188"/>
          </a:xfrm>
          <a:prstGeom prst="rect">
            <a:avLst/>
          </a:prstGeom>
        </p:spPr>
        <p:txBody>
          <a:bodyPr/>
          <a:lstStyle>
            <a:lvl1pPr marL="0" indent="0">
              <a:buSzTx/>
              <a:buFontTx/>
              <a:buNone/>
              <a:defRPr sz="2400">
                <a:solidFill>
                  <a:srgbClr val="888888"/>
                </a:solidFill>
              </a:defRPr>
            </a:lvl1pPr>
            <a:lvl2pPr marL="0" indent="457200">
              <a:buSzTx/>
              <a:buFontTx/>
              <a:buNone/>
              <a:defRPr sz="2400">
                <a:solidFill>
                  <a:srgbClr val="888888"/>
                </a:solidFill>
              </a:defRPr>
            </a:lvl2pPr>
            <a:lvl3pPr marL="0" indent="914400">
              <a:buSzTx/>
              <a:buFontTx/>
              <a:buNone/>
              <a:defRPr sz="2400">
                <a:solidFill>
                  <a:srgbClr val="888888"/>
                </a:solidFill>
              </a:defRPr>
            </a:lvl3pPr>
            <a:lvl4pPr marL="0" indent="1371600">
              <a:buSzTx/>
              <a:buFontTx/>
              <a:buNone/>
              <a:defRPr sz="2400">
                <a:solidFill>
                  <a:srgbClr val="888888"/>
                </a:solidFill>
              </a:defRPr>
            </a:lvl4pPr>
            <a:lvl5pPr marL="0" indent="1828800">
              <a:buSzTx/>
              <a:buFontTx/>
              <a:buNone/>
              <a:defRPr sz="2400">
                <a:solidFill>
                  <a:srgbClr val="888888"/>
                </a:solidFill>
              </a:defRPr>
            </a:lvl5pPr>
          </a:lstStyle>
          <a:p>
            <a:r>
              <a:t>Body Level One</a:t>
            </a:r>
          </a:p>
          <a:p>
            <a:pPr lvl="1"/>
            <a:r>
              <a:t>Body Level Two</a:t>
            </a:r>
          </a:p>
          <a:p>
            <a:pPr lvl="2"/>
            <a:r>
              <a:t>Body Level Three</a:t>
            </a:r>
          </a:p>
          <a:p>
            <a:pPr lvl="3"/>
            <a:r>
              <a:t>Body Level Four</a:t>
            </a:r>
          </a:p>
          <a:p>
            <a:pPr lvl="4"/>
            <a:r>
              <a:t>Body Level Five</a:t>
            </a:r>
          </a:p>
        </p:txBody>
      </p:sp>
      <p:sp>
        <p:nvSpPr>
          <p:cNvPr id="3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013781702"/>
      </p:ext>
    </p:extLst>
  </p:cSld>
  <p:clrMapOvr>
    <a:masterClrMapping/>
  </p:clrMapOvr>
  <p:transition spd="med"/>
</p:sldLayout>
</file>

<file path=ppt/slideLayouts/slideLayout41.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38" name="Title Text"/>
          <p:cNvSpPr txBox="1">
            <a:spLocks noGrp="1"/>
          </p:cNvSpPr>
          <p:nvPr>
            <p:ph type="title"/>
          </p:nvPr>
        </p:nvSpPr>
        <p:spPr>
          <a:prstGeom prst="rect">
            <a:avLst/>
          </a:prstGeom>
        </p:spPr>
        <p:txBody>
          <a:bodyPr/>
          <a:lstStyle/>
          <a:p>
            <a:r>
              <a:t>Title Text</a:t>
            </a:r>
          </a:p>
        </p:txBody>
      </p:sp>
      <p:sp>
        <p:nvSpPr>
          <p:cNvPr id="39" name="Body Level One…"/>
          <p:cNvSpPr txBox="1">
            <a:spLocks noGrp="1"/>
          </p:cNvSpPr>
          <p:nvPr>
            <p:ph type="body" sz="half" idx="1"/>
          </p:nvPr>
        </p:nvSpPr>
        <p:spPr>
          <a:xfrm>
            <a:off x="838200" y="1825625"/>
            <a:ext cx="5181600" cy="435133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422843825"/>
      </p:ext>
    </p:extLst>
  </p:cSld>
  <p:clrMapOvr>
    <a:masterClrMapping/>
  </p:clrMapOvr>
  <p:transition spd="med"/>
</p:sldLayout>
</file>

<file path=ppt/slideLayouts/slideLayout42.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47" name="Title Text"/>
          <p:cNvSpPr txBox="1">
            <a:spLocks noGrp="1"/>
          </p:cNvSpPr>
          <p:nvPr>
            <p:ph type="title"/>
          </p:nvPr>
        </p:nvSpPr>
        <p:spPr>
          <a:xfrm>
            <a:off x="839787" y="365125"/>
            <a:ext cx="10515601" cy="1325563"/>
          </a:xfrm>
          <a:prstGeom prst="rect">
            <a:avLst/>
          </a:prstGeom>
        </p:spPr>
        <p:txBody>
          <a:bodyPr/>
          <a:lstStyle/>
          <a:p>
            <a:r>
              <a:t>Title Text</a:t>
            </a:r>
          </a:p>
        </p:txBody>
      </p:sp>
      <p:sp>
        <p:nvSpPr>
          <p:cNvPr id="48" name="Body Level One…"/>
          <p:cNvSpPr txBox="1">
            <a:spLocks noGrp="1"/>
          </p:cNvSpPr>
          <p:nvPr>
            <p:ph type="body" sz="quarter" idx="1"/>
          </p:nvPr>
        </p:nvSpPr>
        <p:spPr>
          <a:xfrm>
            <a:off x="839787" y="1681163"/>
            <a:ext cx="5157789" cy="823913"/>
          </a:xfrm>
          <a:prstGeom prst="rect">
            <a:avLst/>
          </a:prstGeom>
        </p:spPr>
        <p:txBody>
          <a:bodyPr anchor="b"/>
          <a:lstStyle>
            <a:lvl1pPr marL="0" indent="0">
              <a:buSzTx/>
              <a:buFontTx/>
              <a:buNone/>
              <a:defRPr sz="2400" b="1"/>
            </a:lvl1pPr>
            <a:lvl2pPr marL="0" indent="457200">
              <a:buSzTx/>
              <a:buFontTx/>
              <a:buNone/>
              <a:defRPr sz="2400" b="1"/>
            </a:lvl2pPr>
            <a:lvl3pPr marL="0" indent="914400">
              <a:buSzTx/>
              <a:buFontTx/>
              <a:buNone/>
              <a:defRPr sz="2400" b="1"/>
            </a:lvl3pPr>
            <a:lvl4pPr marL="0" indent="1371600">
              <a:buSzTx/>
              <a:buFontTx/>
              <a:buNone/>
              <a:defRPr sz="2400" b="1"/>
            </a:lvl4pPr>
            <a:lvl5pPr marL="0" indent="1828800">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49" name="Text Placeholder 4"/>
          <p:cNvSpPr>
            <a:spLocks noGrp="1"/>
          </p:cNvSpPr>
          <p:nvPr>
            <p:ph type="body" sz="quarter" idx="21"/>
          </p:nvPr>
        </p:nvSpPr>
        <p:spPr>
          <a:xfrm>
            <a:off x="6172200" y="1681163"/>
            <a:ext cx="5183188" cy="823913"/>
          </a:xfrm>
          <a:prstGeom prst="rect">
            <a:avLst/>
          </a:prstGeom>
        </p:spPr>
        <p:txBody>
          <a:bodyPr anchor="b"/>
          <a:lstStyle/>
          <a:p>
            <a:pPr marL="0" indent="0">
              <a:buSzTx/>
              <a:buFontTx/>
              <a:buNone/>
              <a:defRPr sz="2400" b="1"/>
            </a:pPr>
            <a:endParaRPr/>
          </a:p>
        </p:txBody>
      </p:sp>
      <p:sp>
        <p:nvSpPr>
          <p:cNvPr id="50"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661307638"/>
      </p:ext>
    </p:extLst>
  </p:cSld>
  <p:clrMapOvr>
    <a:masterClrMapping/>
  </p:clrMapOvr>
  <p:transition spd="med"/>
</p:sldLayout>
</file>

<file path=ppt/slideLayouts/slideLayout43.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57" name="Title Text"/>
          <p:cNvSpPr txBox="1">
            <a:spLocks noGrp="1"/>
          </p:cNvSpPr>
          <p:nvPr>
            <p:ph type="title"/>
          </p:nvPr>
        </p:nvSpPr>
        <p:spPr>
          <a:prstGeom prst="rect">
            <a:avLst/>
          </a:prstGeom>
        </p:spPr>
        <p:txBody>
          <a:bodyPr/>
          <a:lstStyle/>
          <a:p>
            <a:r>
              <a:t>Title Text</a:t>
            </a:r>
          </a:p>
        </p:txBody>
      </p:sp>
      <p:sp>
        <p:nvSpPr>
          <p:cNvPr id="58"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947137895"/>
      </p:ext>
    </p:extLst>
  </p:cSld>
  <p:clrMapOvr>
    <a:masterClrMapping/>
  </p:clrMapOvr>
  <p:transition spd="med"/>
</p:sldLayout>
</file>

<file path=ppt/slideLayouts/slideLayout44.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6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75581842"/>
      </p:ext>
    </p:extLst>
  </p:cSld>
  <p:clrMapOvr>
    <a:masterClrMapping/>
  </p:clrMapOvr>
  <p:transition spd="med"/>
</p:sldLayout>
</file>

<file path=ppt/slideLayouts/slideLayout45.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72" name="Title Text"/>
          <p:cNvSpPr txBox="1">
            <a:spLocks noGrp="1"/>
          </p:cNvSpPr>
          <p:nvPr>
            <p:ph type="title"/>
          </p:nvPr>
        </p:nvSpPr>
        <p:spPr>
          <a:xfrm>
            <a:off x="839787" y="457200"/>
            <a:ext cx="3932239" cy="1600200"/>
          </a:xfrm>
          <a:prstGeom prst="rect">
            <a:avLst/>
          </a:prstGeom>
        </p:spPr>
        <p:txBody>
          <a:bodyPr anchor="b"/>
          <a:lstStyle>
            <a:lvl1pPr>
              <a:defRPr sz="3200"/>
            </a:lvl1pPr>
          </a:lstStyle>
          <a:p>
            <a:r>
              <a:t>Title Text</a:t>
            </a:r>
          </a:p>
        </p:txBody>
      </p:sp>
      <p:sp>
        <p:nvSpPr>
          <p:cNvPr id="73" name="Body Level One…"/>
          <p:cNvSpPr txBox="1">
            <a:spLocks noGrp="1"/>
          </p:cNvSpPr>
          <p:nvPr>
            <p:ph type="body" sz="half" idx="1"/>
          </p:nvPr>
        </p:nvSpPr>
        <p:spPr>
          <a:xfrm>
            <a:off x="5183187" y="987425"/>
            <a:ext cx="6172201"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r>
              <a:t>Body Level One</a:t>
            </a:r>
          </a:p>
          <a:p>
            <a:pPr lvl="1"/>
            <a:r>
              <a:t>Body Level Two</a:t>
            </a:r>
          </a:p>
          <a:p>
            <a:pPr lvl="2"/>
            <a:r>
              <a:t>Body Level Three</a:t>
            </a:r>
          </a:p>
          <a:p>
            <a:pPr lvl="3"/>
            <a:r>
              <a:t>Body Level Four</a:t>
            </a:r>
          </a:p>
          <a:p>
            <a:pPr lvl="4"/>
            <a:r>
              <a:t>Body Level Five</a:t>
            </a:r>
          </a:p>
        </p:txBody>
      </p:sp>
      <p:sp>
        <p:nvSpPr>
          <p:cNvPr id="74" name="Text Placeholder 3"/>
          <p:cNvSpPr>
            <a:spLocks noGrp="1"/>
          </p:cNvSpPr>
          <p:nvPr>
            <p:ph type="body" sz="quarter" idx="21"/>
          </p:nvPr>
        </p:nvSpPr>
        <p:spPr>
          <a:xfrm>
            <a:off x="839787" y="2057400"/>
            <a:ext cx="3932239" cy="3811588"/>
          </a:xfrm>
          <a:prstGeom prst="rect">
            <a:avLst/>
          </a:prstGeom>
        </p:spPr>
        <p:txBody>
          <a:bodyPr/>
          <a:lstStyle/>
          <a:p>
            <a:pPr marL="0" indent="0">
              <a:buSzTx/>
              <a:buFontTx/>
              <a:buNone/>
              <a:defRPr sz="1600"/>
            </a:pPr>
            <a:endParaRPr/>
          </a:p>
        </p:txBody>
      </p:sp>
      <p:sp>
        <p:nvSpPr>
          <p:cNvPr id="7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646561349"/>
      </p:ext>
    </p:extLst>
  </p:cSld>
  <p:clrMapOvr>
    <a:masterClrMapping/>
  </p:clrMapOvr>
  <p:transition spd="med"/>
</p:sldLayout>
</file>

<file path=ppt/slideLayouts/slideLayout46.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82" name="Title Text"/>
          <p:cNvSpPr txBox="1">
            <a:spLocks noGrp="1"/>
          </p:cNvSpPr>
          <p:nvPr>
            <p:ph type="title"/>
          </p:nvPr>
        </p:nvSpPr>
        <p:spPr>
          <a:xfrm>
            <a:off x="839787" y="457200"/>
            <a:ext cx="3932239" cy="1600200"/>
          </a:xfrm>
          <a:prstGeom prst="rect">
            <a:avLst/>
          </a:prstGeom>
        </p:spPr>
        <p:txBody>
          <a:bodyPr anchor="b"/>
          <a:lstStyle>
            <a:lvl1pPr>
              <a:defRPr sz="3200"/>
            </a:lvl1pPr>
          </a:lstStyle>
          <a:p>
            <a:r>
              <a:t>Title Text</a:t>
            </a:r>
          </a:p>
        </p:txBody>
      </p:sp>
      <p:sp>
        <p:nvSpPr>
          <p:cNvPr id="83" name="Picture Placeholder 2"/>
          <p:cNvSpPr>
            <a:spLocks noGrp="1"/>
          </p:cNvSpPr>
          <p:nvPr>
            <p:ph type="pic" sz="half" idx="21"/>
          </p:nvPr>
        </p:nvSpPr>
        <p:spPr>
          <a:xfrm>
            <a:off x="5183187" y="987425"/>
            <a:ext cx="6172201" cy="4873625"/>
          </a:xfrm>
          <a:prstGeom prst="rect">
            <a:avLst/>
          </a:prstGeom>
        </p:spPr>
        <p:txBody>
          <a:bodyPr lIns="91439" rIns="91439">
            <a:noAutofit/>
          </a:bodyPr>
          <a:lstStyle/>
          <a:p>
            <a:endParaRPr/>
          </a:p>
        </p:txBody>
      </p:sp>
      <p:sp>
        <p:nvSpPr>
          <p:cNvPr id="84" name="Body Level One…"/>
          <p:cNvSpPr txBox="1">
            <a:spLocks noGrp="1"/>
          </p:cNvSpPr>
          <p:nvPr>
            <p:ph type="body" sz="quarter" idx="1"/>
          </p:nvPr>
        </p:nvSpPr>
        <p:spPr>
          <a:xfrm>
            <a:off x="839787" y="2057400"/>
            <a:ext cx="3932239" cy="3811588"/>
          </a:xfrm>
          <a:prstGeom prst="rect">
            <a:avLst/>
          </a:prstGeom>
        </p:spPr>
        <p:txBody>
          <a:bodyPr/>
          <a:lstStyle>
            <a:lvl1pPr marL="0" indent="0">
              <a:buSzTx/>
              <a:buFontTx/>
              <a:buNone/>
              <a:defRPr sz="1600"/>
            </a:lvl1pPr>
            <a:lvl2pPr marL="0" indent="457200">
              <a:buSzTx/>
              <a:buFontTx/>
              <a:buNone/>
              <a:defRPr sz="1600"/>
            </a:lvl2pPr>
            <a:lvl3pPr marL="0" indent="914400">
              <a:buSzTx/>
              <a:buFontTx/>
              <a:buNone/>
              <a:defRPr sz="1600"/>
            </a:lvl3pPr>
            <a:lvl4pPr marL="0" indent="1371600">
              <a:buSzTx/>
              <a:buFontTx/>
              <a:buNone/>
              <a:defRPr sz="1600"/>
            </a:lvl4pPr>
            <a:lvl5pPr marL="0" indent="1828800">
              <a:buSzTx/>
              <a:buFontTx/>
              <a:buNone/>
              <a:defRPr sz="1600"/>
            </a:lvl5pPr>
          </a:lstStyle>
          <a:p>
            <a:r>
              <a:t>Body Level One</a:t>
            </a:r>
          </a:p>
          <a:p>
            <a:pPr lvl="1"/>
            <a:r>
              <a:t>Body Level Two</a:t>
            </a:r>
          </a:p>
          <a:p>
            <a:pPr lvl="2"/>
            <a:r>
              <a:t>Body Level Three</a:t>
            </a:r>
          </a:p>
          <a:p>
            <a:pPr lvl="3"/>
            <a:r>
              <a:t>Body Level Four</a:t>
            </a:r>
          </a:p>
          <a:p>
            <a:pPr lvl="4"/>
            <a:r>
              <a:t>Body Level Five</a:t>
            </a:r>
          </a:p>
        </p:txBody>
      </p:sp>
      <p:sp>
        <p:nvSpPr>
          <p:cNvPr id="85"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840350972"/>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10"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3.xml"/><Relationship Id="rId7" Type="http://schemas.openxmlformats.org/officeDocument/2006/relationships/theme" Target="../theme/theme3.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5" Type="http://schemas.openxmlformats.org/officeDocument/2006/relationships/slideLayout" Target="../slideLayouts/slideLayout25.xml"/><Relationship Id="rId4" Type="http://schemas.openxmlformats.org/officeDocument/2006/relationships/slideLayout" Target="../slideLayouts/slideLayout2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12" Type="http://schemas.openxmlformats.org/officeDocument/2006/relationships/theme" Target="../theme/theme4.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11" Type="http://schemas.openxmlformats.org/officeDocument/2006/relationships/slideLayout" Target="../slideLayouts/slideLayout37.xml"/><Relationship Id="rId5" Type="http://schemas.openxmlformats.org/officeDocument/2006/relationships/slideLayout" Target="../slideLayouts/slideLayout31.xml"/><Relationship Id="rId10" Type="http://schemas.openxmlformats.org/officeDocument/2006/relationships/slideLayout" Target="../slideLayouts/slideLayout36.xml"/><Relationship Id="rId4" Type="http://schemas.openxmlformats.org/officeDocument/2006/relationships/slideLayout" Target="../slideLayouts/slideLayout30.xml"/><Relationship Id="rId9" Type="http://schemas.openxmlformats.org/officeDocument/2006/relationships/slideLayout" Target="../slideLayouts/slideLayout3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5.xml"/><Relationship Id="rId3" Type="http://schemas.openxmlformats.org/officeDocument/2006/relationships/slideLayout" Target="../slideLayouts/slideLayout40.xml"/><Relationship Id="rId7" Type="http://schemas.openxmlformats.org/officeDocument/2006/relationships/slideLayout" Target="../slideLayouts/slideLayout44.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5" Type="http://schemas.openxmlformats.org/officeDocument/2006/relationships/slideLayout" Target="../slideLayouts/slideLayout42.xml"/><Relationship Id="rId10" Type="http://schemas.openxmlformats.org/officeDocument/2006/relationships/theme" Target="../theme/theme5.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3EB7EC0-ACF9-457F-9795-91D3AEE1ED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B17EE8B-2173-43D8-83D0-3F3FDE124DE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6A477C-5289-4C60-A08F-1CEDF0738BD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7539D6-4213-4408-97CC-24FE0D8BC8D2}" type="datetime1">
              <a:rPr lang="en-US" smtClean="0"/>
              <a:t>4/22/2026</a:t>
            </a:fld>
            <a:endParaRPr lang="en-US"/>
          </a:p>
        </p:txBody>
      </p:sp>
      <p:sp>
        <p:nvSpPr>
          <p:cNvPr id="5" name="Footer Placeholder 4">
            <a:extLst>
              <a:ext uri="{FF2B5EF4-FFF2-40B4-BE49-F238E27FC236}">
                <a16:creationId xmlns:a16="http://schemas.microsoft.com/office/drawing/2014/main" id="{14328506-C39B-4D16-BC6B-A2162AE2C2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7/18/2023</a:t>
            </a:r>
          </a:p>
        </p:txBody>
      </p:sp>
      <p:sp>
        <p:nvSpPr>
          <p:cNvPr id="6" name="Slide Number Placeholder 5">
            <a:extLst>
              <a:ext uri="{FF2B5EF4-FFF2-40B4-BE49-F238E27FC236}">
                <a16:creationId xmlns:a16="http://schemas.microsoft.com/office/drawing/2014/main" id="{62FB25E2-D2B2-4E41-BFEF-C08C85FAF4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F20DF4-10A0-42CD-B2A0-16B7BE0BC784}" type="slidenum">
              <a:rPr lang="en-US" smtClean="0"/>
              <a:t>‹#›</a:t>
            </a:fld>
            <a:endParaRPr lang="en-US"/>
          </a:p>
        </p:txBody>
      </p:sp>
    </p:spTree>
    <p:extLst>
      <p:ext uri="{BB962C8B-B14F-4D97-AF65-F5344CB8AC3E}">
        <p14:creationId xmlns:p14="http://schemas.microsoft.com/office/powerpoint/2010/main" val="24965531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838200" y="365125"/>
            <a:ext cx="10515600" cy="13255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p>
            <a:r>
              <a:t>Title Text</a:t>
            </a:r>
          </a:p>
        </p:txBody>
      </p:sp>
      <p:sp>
        <p:nvSpPr>
          <p:cNvPr id="3" name="Body Level One…"/>
          <p:cNvSpPr txBox="1">
            <a:spLocks noGrp="1"/>
          </p:cNvSpPr>
          <p:nvPr>
            <p:ph type="body" idx="1"/>
          </p:nvPr>
        </p:nvSpPr>
        <p:spPr>
          <a:xfrm>
            <a:off x="838200" y="1825625"/>
            <a:ext cx="10515600" cy="43513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095176" y="6414760"/>
            <a:ext cx="258624" cy="248305"/>
          </a:xfrm>
          <a:prstGeom prst="rect">
            <a:avLst/>
          </a:prstGeom>
          <a:ln w="12700">
            <a:miter lim="400000"/>
          </a:ln>
        </p:spPr>
        <p:txBody>
          <a:bodyPr wrap="none" lIns="45719" rIns="45719" anchor="ctr">
            <a:spAutoFit/>
          </a:bodyPr>
          <a:lstStyle>
            <a:lvl1pPr algn="r">
              <a:defRPr sz="1200">
                <a:solidFill>
                  <a:srgbClr val="888888"/>
                </a:solidFill>
              </a:defRPr>
            </a:lvl1pPr>
          </a:lstStyle>
          <a:p>
            <a:fld id="{86CB4B4D-7CA3-9044-876B-883B54F8677D}" type="slidenum">
              <a:t>‹#›</a:t>
            </a:fld>
            <a:endParaRPr/>
          </a:p>
        </p:txBody>
      </p:sp>
    </p:spTree>
    <p:extLst>
      <p:ext uri="{BB962C8B-B14F-4D97-AF65-F5344CB8AC3E}">
        <p14:creationId xmlns:p14="http://schemas.microsoft.com/office/powerpoint/2010/main" val="2725159857"/>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66" r:id="rId6"/>
    <p:sldLayoutId id="2147483667" r:id="rId7"/>
    <p:sldLayoutId id="2147483668" r:id="rId8"/>
    <p:sldLayoutId id="2147483669" r:id="rId9"/>
  </p:sldLayoutIdLst>
  <p:transition spd="med"/>
  <p:hf sldNum="0" hdr="0" dt="0"/>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1523" y="0"/>
            <a:ext cx="12190730" cy="1262380"/>
          </a:xfrm>
          <a:custGeom>
            <a:avLst/>
            <a:gdLst/>
            <a:ahLst/>
            <a:cxnLst/>
            <a:rect l="l" t="t" r="r" b="b"/>
            <a:pathLst>
              <a:path w="12190730" h="1262380">
                <a:moveTo>
                  <a:pt x="12190488" y="0"/>
                </a:moveTo>
                <a:lnTo>
                  <a:pt x="0" y="0"/>
                </a:lnTo>
                <a:lnTo>
                  <a:pt x="0" y="1261872"/>
                </a:lnTo>
                <a:lnTo>
                  <a:pt x="12190488" y="1261872"/>
                </a:lnTo>
                <a:lnTo>
                  <a:pt x="12190488" y="0"/>
                </a:lnTo>
                <a:close/>
              </a:path>
            </a:pathLst>
          </a:custGeom>
          <a:solidFill>
            <a:srgbClr val="BD5716"/>
          </a:solidFill>
        </p:spPr>
        <p:txBody>
          <a:bodyPr wrap="square" lIns="0" tIns="0" rIns="0" bIns="0" rtlCol="0"/>
          <a:lstStyle/>
          <a:p>
            <a:endParaRPr/>
          </a:p>
        </p:txBody>
      </p:sp>
      <p:sp>
        <p:nvSpPr>
          <p:cNvPr id="2" name="Holder 2"/>
          <p:cNvSpPr>
            <a:spLocks noGrp="1"/>
          </p:cNvSpPr>
          <p:nvPr>
            <p:ph type="title"/>
          </p:nvPr>
        </p:nvSpPr>
        <p:spPr>
          <a:xfrm>
            <a:off x="1875787" y="361864"/>
            <a:ext cx="8277859" cy="528320"/>
          </a:xfrm>
          <a:prstGeom prst="rect">
            <a:avLst/>
          </a:prstGeom>
        </p:spPr>
        <p:txBody>
          <a:bodyPr wrap="square" lIns="0" tIns="0" rIns="0" bIns="0">
            <a:spAutoFit/>
          </a:bodyPr>
          <a:lstStyle>
            <a:lvl1pPr>
              <a:defRPr sz="3200" b="0" i="0">
                <a:solidFill>
                  <a:schemeClr val="bg1"/>
                </a:solidFill>
                <a:latin typeface="Calibri"/>
                <a:cs typeface="Calibri"/>
              </a:defRPr>
            </a:lvl1pPr>
          </a:lstStyle>
          <a:p>
            <a:endParaRPr/>
          </a:p>
        </p:txBody>
      </p:sp>
      <p:sp>
        <p:nvSpPr>
          <p:cNvPr id="3" name="Holder 3"/>
          <p:cNvSpPr>
            <a:spLocks noGrp="1"/>
          </p:cNvSpPr>
          <p:nvPr>
            <p:ph type="body" idx="1"/>
          </p:nvPr>
        </p:nvSpPr>
        <p:spPr>
          <a:xfrm>
            <a:off x="4669396" y="1593630"/>
            <a:ext cx="6504305" cy="3927475"/>
          </a:xfrm>
          <a:prstGeom prst="rect">
            <a:avLst/>
          </a:prstGeom>
        </p:spPr>
        <p:txBody>
          <a:bodyPr wrap="square" lIns="0" tIns="0" rIns="0" bIns="0">
            <a:spAutoFit/>
          </a:bodyPr>
          <a:lstStyle>
            <a:lvl1pPr>
              <a:defRPr sz="1600" b="0" i="0">
                <a:solidFill>
                  <a:schemeClr val="tx1"/>
                </a:solidFill>
                <a:latin typeface="Calibri"/>
                <a:cs typeface="Calibri"/>
              </a:defRPr>
            </a:lvl1pPr>
          </a:lstStyle>
          <a:p>
            <a:endParaRPr/>
          </a:p>
        </p:txBody>
      </p:sp>
      <p:sp>
        <p:nvSpPr>
          <p:cNvPr id="4" name="Holder 4"/>
          <p:cNvSpPr>
            <a:spLocks noGrp="1"/>
          </p:cNvSpPr>
          <p:nvPr>
            <p:ph type="ftr" sz="quarter" idx="5"/>
          </p:nvPr>
        </p:nvSpPr>
        <p:spPr>
          <a:xfrm>
            <a:off x="4145280" y="6377940"/>
            <a:ext cx="3901440" cy="342900"/>
          </a:xfrm>
          <a:prstGeom prst="rect">
            <a:avLst/>
          </a:prstGeom>
        </p:spPr>
        <p:txBody>
          <a:bodyPr wrap="square" lIns="0" tIns="0" rIns="0" bIns="0">
            <a:spAutoFit/>
          </a:bodyPr>
          <a:lstStyle>
            <a:lvl1pPr algn="ctr">
              <a:defRPr>
                <a:solidFill>
                  <a:schemeClr val="tx1">
                    <a:tint val="75000"/>
                  </a:schemeClr>
                </a:solidFill>
              </a:defRPr>
            </a:lvl1pPr>
          </a:lstStyle>
          <a:p>
            <a:r>
              <a:rPr lang="en-US"/>
              <a:t>7/18/2023</a:t>
            </a:r>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9ABB7B33-E616-4566-B48A-EF3E6B68ECDB}" type="datetime1">
              <a:rPr lang="en-US" smtClean="0"/>
              <a:t>4/22/2026</a:t>
            </a:fld>
            <a:endParaRPr lang="en-US"/>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88" r:id="rId6"/>
  </p:sldLayoutIdLst>
  <p:hf sldNum="0" hdr="0" dt="0"/>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3EB7EC0-ACF9-457F-9795-91D3AEE1ED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B17EE8B-2173-43D8-83D0-3F3FDE124DE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6A477C-5289-4C60-A08F-1CEDF0738BD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86A700-A130-4161-94ED-FF7E8273F2CE}" type="datetimeFigureOut">
              <a:rPr lang="en-US" smtClean="0"/>
              <a:t>4/22/2026</a:t>
            </a:fld>
            <a:endParaRPr lang="en-US"/>
          </a:p>
        </p:txBody>
      </p:sp>
      <p:sp>
        <p:nvSpPr>
          <p:cNvPr id="5" name="Footer Placeholder 4">
            <a:extLst>
              <a:ext uri="{FF2B5EF4-FFF2-40B4-BE49-F238E27FC236}">
                <a16:creationId xmlns:a16="http://schemas.microsoft.com/office/drawing/2014/main" id="{14328506-C39B-4D16-BC6B-A2162AE2C2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2FB25E2-D2B2-4E41-BFEF-C08C85FAF4A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F20DF4-10A0-42CD-B2A0-16B7BE0BC784}" type="slidenum">
              <a:rPr lang="en-US" smtClean="0"/>
              <a:t>‹#›</a:t>
            </a:fld>
            <a:endParaRPr lang="en-US"/>
          </a:p>
        </p:txBody>
      </p:sp>
    </p:spTree>
    <p:extLst>
      <p:ext uri="{BB962C8B-B14F-4D97-AF65-F5344CB8AC3E}">
        <p14:creationId xmlns:p14="http://schemas.microsoft.com/office/powerpoint/2010/main" val="1237504338"/>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838200" y="365125"/>
            <a:ext cx="10515600" cy="1325563"/>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chor="ctr">
            <a:normAutofit/>
          </a:bodyPr>
          <a:lstStyle/>
          <a:p>
            <a:r>
              <a:t>Title Text</a:t>
            </a:r>
          </a:p>
        </p:txBody>
      </p:sp>
      <p:sp>
        <p:nvSpPr>
          <p:cNvPr id="3" name="Body Level One…"/>
          <p:cNvSpPr txBox="1">
            <a:spLocks noGrp="1"/>
          </p:cNvSpPr>
          <p:nvPr>
            <p:ph type="body" idx="1"/>
          </p:nvPr>
        </p:nvSpPr>
        <p:spPr>
          <a:xfrm>
            <a:off x="838200" y="1825625"/>
            <a:ext cx="10515600" cy="4351338"/>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rIns="45719">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095176" y="6414760"/>
            <a:ext cx="258624" cy="248305"/>
          </a:xfrm>
          <a:prstGeom prst="rect">
            <a:avLst/>
          </a:prstGeom>
          <a:ln w="12700">
            <a:miter lim="400000"/>
          </a:ln>
        </p:spPr>
        <p:txBody>
          <a:bodyPr wrap="none" lIns="45719" rIns="45719" anchor="ctr">
            <a:spAutoFit/>
          </a:bodyPr>
          <a:lstStyle>
            <a:lvl1pPr algn="r">
              <a:defRPr sz="1200">
                <a:solidFill>
                  <a:srgbClr val="888888"/>
                </a:solidFill>
              </a:defRPr>
            </a:lvl1pPr>
          </a:lstStyle>
          <a:p>
            <a:fld id="{86CB4B4D-7CA3-9044-876B-883B54F8677D}" type="slidenum">
              <a:t>‹#›</a:t>
            </a:fld>
            <a:endParaRPr/>
          </a:p>
        </p:txBody>
      </p:sp>
    </p:spTree>
    <p:extLst>
      <p:ext uri="{BB962C8B-B14F-4D97-AF65-F5344CB8AC3E}">
        <p14:creationId xmlns:p14="http://schemas.microsoft.com/office/powerpoint/2010/main" val="3943407955"/>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Lst>
  <p:transition spd="med"/>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slideLayout" Target="../slideLayouts/slideLayout1.xml"/><Relationship Id="rId1" Type="http://schemas.openxmlformats.org/officeDocument/2006/relationships/tags" Target="../tags/tag5.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6.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8.xml"/><Relationship Id="rId1" Type="http://schemas.openxmlformats.org/officeDocument/2006/relationships/tags" Target="../tags/tag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8.xml"/><Relationship Id="rId1" Type="http://schemas.openxmlformats.org/officeDocument/2006/relationships/tags" Target="../tags/tag8.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9.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notesSlide" Target="../notesSlides/notesSlide6.xml"/><Relationship Id="rId7" Type="http://schemas.openxmlformats.org/officeDocument/2006/relationships/image" Target="../media/image5.png"/><Relationship Id="rId2" Type="http://schemas.openxmlformats.org/officeDocument/2006/relationships/slideLayout" Target="../slideLayouts/slideLayout13.xml"/><Relationship Id="rId1" Type="http://schemas.openxmlformats.org/officeDocument/2006/relationships/tags" Target="../tags/tag10.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8.xml"/><Relationship Id="rId1" Type="http://schemas.openxmlformats.org/officeDocument/2006/relationships/tags" Target="../tags/tag1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2.xml"/><Relationship Id="rId1" Type="http://schemas.openxmlformats.org/officeDocument/2006/relationships/tags" Target="../tags/tag1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8.xml"/><Relationship Id="rId1" Type="http://schemas.openxmlformats.org/officeDocument/2006/relationships/tags" Target="../tags/tag13.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8.xml"/><Relationship Id="rId1" Type="http://schemas.openxmlformats.org/officeDocument/2006/relationships/tags" Target="../tags/tag14.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8" Type="http://schemas.openxmlformats.org/officeDocument/2006/relationships/hyperlink" Target="https://mtc.dor.state.ma.us/mtc/_/" TargetMode="External"/><Relationship Id="rId3" Type="http://schemas.openxmlformats.org/officeDocument/2006/relationships/image" Target="../media/image2.png"/><Relationship Id="rId7" Type="http://schemas.openxmlformats.org/officeDocument/2006/relationships/hyperlink" Target="https://www.mass.gov/forms/statutorily-excluded-employers-opt-in-request-form" TargetMode="External"/><Relationship Id="rId2" Type="http://schemas.openxmlformats.org/officeDocument/2006/relationships/slideLayout" Target="../slideLayouts/slideLayout18.xml"/><Relationship Id="rId1" Type="http://schemas.openxmlformats.org/officeDocument/2006/relationships/tags" Target="../tags/tag15.xml"/><Relationship Id="rId6" Type="http://schemas.openxmlformats.org/officeDocument/2006/relationships/hyperlink" Target="https://www.mass.gov/doc/self-employed-notice-of-election/download" TargetMode="External"/><Relationship Id="rId5" Type="http://schemas.openxmlformats.org/officeDocument/2006/relationships/image" Target="../media/image4.png"/><Relationship Id="rId4" Type="http://schemas.openxmlformats.org/officeDocument/2006/relationships/image" Target="../media/image3.png"/><Relationship Id="rId9" Type="http://schemas.openxmlformats.org/officeDocument/2006/relationships/hyperlink" Target="https://www.mass.gov/info-details/opt-in-and-contribute-to-paid-family-and-medical-leave-as-a-self-employed-individual"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18.xml"/><Relationship Id="rId1" Type="http://schemas.openxmlformats.org/officeDocument/2006/relationships/tags" Target="../tags/tag16.xml"/><Relationship Id="rId6" Type="http://schemas.openxmlformats.org/officeDocument/2006/relationships/hyperlink" Target="https://www.mass.gov/forms/report-employer-pfml-notification-failure" TargetMode="External"/><Relationship Id="rId5" Type="http://schemas.openxmlformats.org/officeDocument/2006/relationships/image" Target="../media/image4.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ags" Target="../tags/tag1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jpe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3.xml"/><Relationship Id="rId1" Type="http://schemas.openxmlformats.org/officeDocument/2006/relationships/tags" Target="../tags/tag18.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2.xml"/><Relationship Id="rId1" Type="http://schemas.openxmlformats.org/officeDocument/2006/relationships/tags" Target="../tags/tag19.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4.xml"/><Relationship Id="rId7" Type="http://schemas.openxmlformats.org/officeDocument/2006/relationships/hyperlink" Target="https://www.mass.gov/info-details/check-eligibility-for-unemployment-benefits#:~:text=Have%20earned%20at%20least%3A,would%20be%20eligible%20to%20collect" TargetMode="External"/><Relationship Id="rId2" Type="http://schemas.openxmlformats.org/officeDocument/2006/relationships/slideLayout" Target="../slideLayouts/slideLayout22.xml"/><Relationship Id="rId1" Type="http://schemas.openxmlformats.org/officeDocument/2006/relationships/tags" Target="../tags/tag20.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6.xml"/><Relationship Id="rId1" Type="http://schemas.openxmlformats.org/officeDocument/2006/relationships/tags" Target="../tags/tag21.xml"/><Relationship Id="rId6" Type="http://schemas.openxmlformats.org/officeDocument/2006/relationships/hyperlink" Target="https://calculator.digital.mass.gov/pfml/yourbenefits/" TargetMode="External"/><Relationship Id="rId5" Type="http://schemas.openxmlformats.org/officeDocument/2006/relationships/hyperlink" Target="https://www.mass.gov/info-details/how-pfml-weekly-benefit-amounts-are-calculated-andor-changed" TargetMode="Externa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6.xml"/><Relationship Id="rId1" Type="http://schemas.openxmlformats.org/officeDocument/2006/relationships/tags" Target="../tags/tag22.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xml"/><Relationship Id="rId1" Type="http://schemas.openxmlformats.org/officeDocument/2006/relationships/tags" Target="../tags/tag23.xml"/><Relationship Id="rId4" Type="http://schemas.openxmlformats.org/officeDocument/2006/relationships/image" Target="../media/image1.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8.xml"/><Relationship Id="rId7" Type="http://schemas.openxmlformats.org/officeDocument/2006/relationships/hyperlink" Target="tel:+18333447365" TargetMode="External"/><Relationship Id="rId2" Type="http://schemas.openxmlformats.org/officeDocument/2006/relationships/slideLayout" Target="../slideLayouts/slideLayout13.xml"/><Relationship Id="rId1" Type="http://schemas.openxmlformats.org/officeDocument/2006/relationships/tags" Target="../tags/tag24.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8" Type="http://schemas.openxmlformats.org/officeDocument/2006/relationships/hyperlink" Target="https://www.mass.gov/info-details/required-documents-for-your-paid-family-and-medical-leave-pfml-application#for-all-applications:-documents-to-prove-your-identity-" TargetMode="External"/><Relationship Id="rId3" Type="http://schemas.openxmlformats.org/officeDocument/2006/relationships/notesSlide" Target="../notesSlides/notesSlide19.xml"/><Relationship Id="rId7" Type="http://schemas.openxmlformats.org/officeDocument/2006/relationships/hyperlink" Target="https://paidleave.mass.gov/oauth-start/" TargetMode="External"/><Relationship Id="rId2" Type="http://schemas.openxmlformats.org/officeDocument/2006/relationships/slideLayout" Target="../slideLayouts/slideLayout2.xml"/><Relationship Id="rId1" Type="http://schemas.openxmlformats.org/officeDocument/2006/relationships/tags" Target="../tags/tag25.xml"/><Relationship Id="rId6" Type="http://schemas.openxmlformats.org/officeDocument/2006/relationships/image" Target="../media/image4.png"/><Relationship Id="rId11" Type="http://schemas.openxmlformats.org/officeDocument/2006/relationships/hyperlink" Target="https://www.mass.gov/doc/certification-of-your-family-members-serious-health-condition-form/download" TargetMode="External"/><Relationship Id="rId5" Type="http://schemas.openxmlformats.org/officeDocument/2006/relationships/image" Target="../media/image3.png"/><Relationship Id="rId10" Type="http://schemas.openxmlformats.org/officeDocument/2006/relationships/hyperlink" Target="https://www.mass.gov/info-details/required-documents-for-your-paid-family-and-medical-leave-pfml-application#for-family-leave-applications-" TargetMode="External"/><Relationship Id="rId4" Type="http://schemas.openxmlformats.org/officeDocument/2006/relationships/image" Target="../media/image2.png"/><Relationship Id="rId9" Type="http://schemas.openxmlformats.org/officeDocument/2006/relationships/hyperlink" Target="https://www.mass.gov/doc/certification-of-your-serious-health-condition-form/download" TargetMode="Externa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5.xml"/><Relationship Id="rId1" Type="http://schemas.openxmlformats.org/officeDocument/2006/relationships/tags" Target="../tags/tag26.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5.xml"/><Relationship Id="rId1" Type="http://schemas.openxmlformats.org/officeDocument/2006/relationships/tags" Target="../tags/tag2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3.xml"/><Relationship Id="rId1" Type="http://schemas.openxmlformats.org/officeDocument/2006/relationships/tags" Target="../tags/tag28.xml"/><Relationship Id="rId6" Type="http://schemas.openxmlformats.org/officeDocument/2006/relationships/hyperlink" Target="http://www.mass.gov/service-details/finding-legal-help" TargetMode="External"/><Relationship Id="rId5" Type="http://schemas.openxmlformats.org/officeDocument/2006/relationships/hyperlink" Target="https://www.mass.gov/how-to/appealing-a-paid-family-or-medical-leave-decision" TargetMode="External"/><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xml"/><Relationship Id="rId1" Type="http://schemas.openxmlformats.org/officeDocument/2006/relationships/tags" Target="../tags/tag29.xml"/><Relationship Id="rId4" Type="http://schemas.openxmlformats.org/officeDocument/2006/relationships/image" Target="../media/image1.jpe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4.xml"/><Relationship Id="rId7"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ags" Target="../tags/tag30.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8.sv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3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3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notesSlide" Target="../notesSlides/notesSlide27.xml"/><Relationship Id="rId7" Type="http://schemas.openxmlformats.org/officeDocument/2006/relationships/image" Target="../media/image4.png"/><Relationship Id="rId2" Type="http://schemas.openxmlformats.org/officeDocument/2006/relationships/slideLayout" Target="../slideLayouts/slideLayout13.xml"/><Relationship Id="rId1" Type="http://schemas.openxmlformats.org/officeDocument/2006/relationships/tags" Target="../tags/tag33.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9.svg"/></Relationships>
</file>

<file path=ppt/slides/_rels/slide32.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notesSlide" Target="../notesSlides/notesSlide28.xml"/><Relationship Id="rId7" Type="http://schemas.openxmlformats.org/officeDocument/2006/relationships/image" Target="../media/image11.svg"/><Relationship Id="rId2" Type="http://schemas.openxmlformats.org/officeDocument/2006/relationships/slideLayout" Target="../slideLayouts/slideLayout13.xml"/><Relationship Id="rId1" Type="http://schemas.openxmlformats.org/officeDocument/2006/relationships/tags" Target="../tags/tag34.xml"/><Relationship Id="rId6" Type="http://schemas.openxmlformats.org/officeDocument/2006/relationships/image" Target="../media/image3.png"/><Relationship Id="rId5" Type="http://schemas.openxmlformats.org/officeDocument/2006/relationships/image" Target="../media/image9.svg"/><Relationship Id="rId10" Type="http://schemas.openxmlformats.org/officeDocument/2006/relationships/image" Target="../media/image4.png"/><Relationship Id="rId4" Type="http://schemas.openxmlformats.org/officeDocument/2006/relationships/image" Target="../media/image2.png"/><Relationship Id="rId9" Type="http://schemas.openxmlformats.org/officeDocument/2006/relationships/image" Target="../media/image8.svg"/></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29.xml"/><Relationship Id="rId7" Type="http://schemas.openxmlformats.org/officeDocument/2006/relationships/image" Target="../media/image4.png"/><Relationship Id="rId2" Type="http://schemas.openxmlformats.org/officeDocument/2006/relationships/slideLayout" Target="../slideLayouts/slideLayout39.xml"/><Relationship Id="rId1" Type="http://schemas.openxmlformats.org/officeDocument/2006/relationships/tags" Target="../tags/tag35.xml"/><Relationship Id="rId6" Type="http://schemas.openxmlformats.org/officeDocument/2006/relationships/image" Target="../media/image3.png"/><Relationship Id="rId5" Type="http://schemas.openxmlformats.org/officeDocument/2006/relationships/hyperlink" Target="http://mass.gov/pfml"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51410D-E0B0-109C-CE0C-1E8E50B164C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05E81FC-FA82-FB5D-4DFA-9B5163B0FC4A}"/>
              </a:ext>
            </a:extLst>
          </p:cNvPr>
          <p:cNvSpPr>
            <a:spLocks noGrp="1"/>
          </p:cNvSpPr>
          <p:nvPr>
            <p:ph type="ctrTitle"/>
          </p:nvPr>
        </p:nvSpPr>
        <p:spPr>
          <a:xfrm>
            <a:off x="1427285" y="2235200"/>
            <a:ext cx="9144000" cy="2387600"/>
          </a:xfrm>
        </p:spPr>
        <p:txBody>
          <a:bodyPr>
            <a:noAutofit/>
          </a:bodyPr>
          <a:lstStyle/>
          <a:p>
            <a:r>
              <a:rPr lang="en-US" sz="4400" b="1" dirty="0">
                <a:solidFill>
                  <a:srgbClr val="BE5817"/>
                </a:solidFill>
                <a:effectLst>
                  <a:outerShdw blurRad="38100" dist="38100" dir="2700000" algn="tl">
                    <a:srgbClr val="000000">
                      <a:alpha val="43137"/>
                    </a:srgbClr>
                  </a:outerShdw>
                </a:effectLst>
              </a:rPr>
              <a:t>Paid Family and Medical Leave in Massachusetts</a:t>
            </a:r>
            <a:br>
              <a:rPr lang="en-US" sz="4400" b="1" dirty="0">
                <a:solidFill>
                  <a:srgbClr val="BE5817"/>
                </a:solidFill>
              </a:rPr>
            </a:br>
            <a:br>
              <a:rPr lang="en-US" sz="4400" b="1" dirty="0">
                <a:solidFill>
                  <a:srgbClr val="BE5817"/>
                </a:solidFill>
              </a:rPr>
            </a:br>
            <a:r>
              <a:rPr lang="en-US" sz="3600" b="1" dirty="0"/>
              <a:t>October 21, 2025</a:t>
            </a:r>
          </a:p>
        </p:txBody>
      </p:sp>
      <p:pic>
        <p:nvPicPr>
          <p:cNvPr id="102" name="Picture 14" descr="MA Department of Family and Medical Leave logo.">
            <a:extLst>
              <a:ext uri="{FF2B5EF4-FFF2-40B4-BE49-F238E27FC236}">
                <a16:creationId xmlns:a16="http://schemas.microsoft.com/office/drawing/2014/main" id="{02F58DDC-24C5-FD55-96B1-E130BA9D40F7}"/>
              </a:ext>
            </a:extLst>
          </p:cNvPr>
          <p:cNvPicPr>
            <a:picLocks noChangeAspect="1"/>
          </p:cNvPicPr>
          <p:nvPr/>
        </p:nvPicPr>
        <p:blipFill>
          <a:blip r:embed="rId3"/>
          <a:stretch>
            <a:fillRect/>
          </a:stretch>
        </p:blipFill>
        <p:spPr>
          <a:xfrm>
            <a:off x="122070" y="92059"/>
            <a:ext cx="4221413" cy="1155158"/>
          </a:xfrm>
          <a:prstGeom prst="rect">
            <a:avLst/>
          </a:prstGeom>
          <a:ln w="12700">
            <a:miter lim="400000"/>
          </a:ln>
        </p:spPr>
      </p:pic>
      <p:sp>
        <p:nvSpPr>
          <p:cNvPr id="3" name="TextBox 2">
            <a:extLst>
              <a:ext uri="{FF2B5EF4-FFF2-40B4-BE49-F238E27FC236}">
                <a16:creationId xmlns:a16="http://schemas.microsoft.com/office/drawing/2014/main" id="{FBB914F8-C233-951E-DFE6-70EA5B7E78D4}"/>
              </a:ext>
            </a:extLst>
          </p:cNvPr>
          <p:cNvSpPr txBox="1"/>
          <p:nvPr/>
        </p:nvSpPr>
        <p:spPr>
          <a:xfrm>
            <a:off x="122070" y="5325607"/>
            <a:ext cx="12067157" cy="135267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pPr>
              <a:lnSpc>
                <a:spcPct val="90000"/>
              </a:lnSpc>
              <a:spcBef>
                <a:spcPts val="900"/>
              </a:spcBef>
              <a:tabLst>
                <a:tab pos="6858000" algn="l"/>
              </a:tabLst>
            </a:pPr>
            <a:r>
              <a:rPr lang="en-US" sz="2400" dirty="0">
                <a:ea typeface="+mj-lt"/>
                <a:cs typeface="+mj-lt"/>
              </a:rPr>
              <a:t>Mary Tibma, Manager of Stakeholder Engagement	</a:t>
            </a:r>
            <a:r>
              <a:rPr lang="en-US" sz="2400" dirty="0">
                <a:solidFill>
                  <a:srgbClr val="0070C0"/>
                </a:solidFill>
                <a:ea typeface="+mj-lt"/>
                <a:cs typeface="+mj-lt"/>
              </a:rPr>
              <a:t>Mary.B.Tibma@mass.gov</a:t>
            </a:r>
          </a:p>
          <a:p>
            <a:pPr>
              <a:lnSpc>
                <a:spcPct val="90000"/>
              </a:lnSpc>
              <a:spcBef>
                <a:spcPts val="900"/>
              </a:spcBef>
              <a:tabLst>
                <a:tab pos="8115300" algn="l"/>
              </a:tabLst>
            </a:pPr>
            <a:r>
              <a:rPr lang="en-US" sz="2400" dirty="0">
                <a:ea typeface="+mj-lt"/>
                <a:cs typeface="+mj-lt"/>
              </a:rPr>
              <a:t>Stephen Crowder, Communications &amp; Stakeholder Engagement	</a:t>
            </a:r>
            <a:r>
              <a:rPr lang="en-US" sz="2400" dirty="0">
                <a:solidFill>
                  <a:srgbClr val="0070C0"/>
                </a:solidFill>
                <a:ea typeface="+mj-lt"/>
                <a:cs typeface="+mj-lt"/>
              </a:rPr>
              <a:t>Stephen.Crowder@mass.gov</a:t>
            </a:r>
            <a:endParaRPr lang="en-US" sz="2400" dirty="0">
              <a:solidFill>
                <a:srgbClr val="0070C0"/>
              </a:solidFill>
            </a:endParaRPr>
          </a:p>
          <a:p>
            <a:pPr>
              <a:lnSpc>
                <a:spcPct val="90000"/>
              </a:lnSpc>
              <a:spcBef>
                <a:spcPts val="900"/>
              </a:spcBef>
            </a:pPr>
            <a:endParaRPr lang="en-US" dirty="0">
              <a:solidFill>
                <a:srgbClr val="0070C0"/>
              </a:solidFill>
            </a:endParaRPr>
          </a:p>
        </p:txBody>
      </p:sp>
    </p:spTree>
    <p:custDataLst>
      <p:tags r:id="rId1"/>
    </p:custDataLst>
    <p:extLst>
      <p:ext uri="{BB962C8B-B14F-4D97-AF65-F5344CB8AC3E}">
        <p14:creationId xmlns:p14="http://schemas.microsoft.com/office/powerpoint/2010/main" val="16622757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 name="Rectangle 3">
            <a:extLst>
              <a:ext uri="{C183D7F6-B498-43B3-948B-1728B52AA6E4}">
                <adec:decorative xmlns:adec="http://schemas.microsoft.com/office/drawing/2017/decorative" val="1"/>
              </a:ext>
            </a:extLst>
          </p:cNvPr>
          <p:cNvSpPr/>
          <p:nvPr/>
        </p:nvSpPr>
        <p:spPr>
          <a:xfrm>
            <a:off x="1237" y="4540"/>
            <a:ext cx="12190763" cy="1263806"/>
          </a:xfrm>
          <a:prstGeom prst="rect">
            <a:avLst/>
          </a:prstGeom>
          <a:solidFill>
            <a:srgbClr val="BE5817"/>
          </a:solidFill>
          <a:ln w="12700">
            <a:miter lim="400000"/>
          </a:ln>
        </p:spPr>
        <p:txBody>
          <a:bodyPr lIns="45719" rIns="45719" anchor="ctr"/>
          <a:lstStyle/>
          <a:p>
            <a:pPr algn="ctr" defTabSz="457200">
              <a:defRPr>
                <a:solidFill>
                  <a:srgbClr val="FFFFFF"/>
                </a:solidFill>
              </a:defRPr>
            </a:pPr>
            <a:endParaRPr/>
          </a:p>
        </p:txBody>
      </p:sp>
      <p:sp>
        <p:nvSpPr>
          <p:cNvPr id="472" name="Title 4"/>
          <p:cNvSpPr txBox="1">
            <a:spLocks noGrp="1"/>
          </p:cNvSpPr>
          <p:nvPr>
            <p:ph type="title" idx="4294967295"/>
          </p:nvPr>
        </p:nvSpPr>
        <p:spPr>
          <a:xfrm>
            <a:off x="1826118" y="313277"/>
            <a:ext cx="9799864" cy="646331"/>
          </a:xfrm>
          <a:prstGeom prst="rect">
            <a:avLst/>
          </a:prstGeom>
          <a:noFill/>
          <a:ln w="12700">
            <a:noFill/>
            <a:prstDash/>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rot="0" spcFirstLastPara="0" vertOverflow="overflow" horzOverflow="overflow" vert="horz" wrap="square" lIns="45719" tIns="45720" rIns="45719" bIns="45720" numCol="1" spcCol="0" rtlCol="0" fromWordArt="0" anchor="ctr"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3200">
                <a:solidFill>
                  <a:srgbClr val="FFFFFF"/>
                </a:solidFill>
                <a:latin typeface="Arial"/>
                <a:ea typeface="Arial"/>
                <a:cs typeface="Arial"/>
                <a:sym typeface="Arial"/>
              </a:defRPr>
            </a:pPr>
            <a:r>
              <a:rPr kumimoji="0" lang="en-US" sz="3600" b="1" i="0" u="none" strike="noStrike" kern="1200" cap="none" spc="0" normalizeH="0" baseline="0" noProof="0" dirty="0">
                <a:ln>
                  <a:noFill/>
                </a:ln>
                <a:solidFill>
                  <a:srgbClr val="FFFFFF"/>
                </a:solidFill>
                <a:effectLst/>
                <a:uLnTx/>
                <a:uFillTx/>
                <a:latin typeface="Calibri" panose="020F0502020204030204" pitchFamily="34" charset="0"/>
                <a:ea typeface="Calibri" panose="020F0502020204030204" pitchFamily="34" charset="0"/>
                <a:cs typeface="Calibri" panose="020F0502020204030204" pitchFamily="34" charset="0"/>
                <a:sym typeface="Arial"/>
              </a:rPr>
              <a:t>Housekeeping  </a:t>
            </a:r>
          </a:p>
        </p:txBody>
      </p:sp>
      <p:sp>
        <p:nvSpPr>
          <p:cNvPr id="4" name="TextBox 3">
            <a:extLst>
              <a:ext uri="{FF2B5EF4-FFF2-40B4-BE49-F238E27FC236}">
                <a16:creationId xmlns:a16="http://schemas.microsoft.com/office/drawing/2014/main" id="{48722795-D84C-54CB-12AA-CF6ABC6852F4}"/>
              </a:ext>
            </a:extLst>
          </p:cNvPr>
          <p:cNvSpPr txBox="1"/>
          <p:nvPr/>
        </p:nvSpPr>
        <p:spPr>
          <a:xfrm>
            <a:off x="548384" y="1830703"/>
            <a:ext cx="11311922" cy="2677656"/>
          </a:xfrm>
          <a:prstGeom prst="rect">
            <a:avLst/>
          </a:prstGeom>
          <a:noFill/>
        </p:spPr>
        <p:txBody>
          <a:bodyPr wrap="square" lIns="91440" tIns="45720" rIns="91440" bIns="45720" rtlCol="0" anchor="t">
            <a:spAutoFit/>
          </a:bodyPr>
          <a:lstStyle/>
          <a:p>
            <a:pPr marL="12700">
              <a:spcBef>
                <a:spcPts val="100"/>
              </a:spcBef>
            </a:pPr>
            <a:r>
              <a:rPr lang="en-US" sz="2400" b="1" dirty="0"/>
              <a:t>Thank you for attending today’s meeting, please note:</a:t>
            </a:r>
            <a:endParaRPr lang="en-US" sz="2400" dirty="0">
              <a:ea typeface="Calibri"/>
              <a:cs typeface="Calibri"/>
            </a:endParaRPr>
          </a:p>
          <a:p>
            <a:pPr>
              <a:spcBef>
                <a:spcPts val="20"/>
              </a:spcBef>
            </a:pPr>
            <a:endParaRPr lang="en-US" sz="2400" dirty="0">
              <a:ea typeface="Calibri"/>
              <a:cs typeface="Calibri"/>
            </a:endParaRPr>
          </a:p>
          <a:p>
            <a:pPr marL="297815" indent="-285115">
              <a:buFont typeface="Arial,Sans-Serif"/>
              <a:buChar char="•"/>
            </a:pPr>
            <a:r>
              <a:rPr lang="en-US" sz="2400" dirty="0"/>
              <a:t>These slides will also be available at the conclusion of the meeting.</a:t>
            </a:r>
          </a:p>
          <a:p>
            <a:pPr marL="297815" indent="-285115">
              <a:buFont typeface="Arial,Sans-Serif"/>
              <a:buChar char="•"/>
            </a:pPr>
            <a:endParaRPr lang="en-US" sz="2400" dirty="0">
              <a:ea typeface="Calibri"/>
              <a:cs typeface="Calibri"/>
            </a:endParaRPr>
          </a:p>
          <a:p>
            <a:pPr marL="297815" indent="-285115">
              <a:buFont typeface="Arial,Sans-Serif"/>
              <a:buChar char="•"/>
            </a:pPr>
            <a:r>
              <a:rPr lang="en-US" sz="2400" dirty="0">
                <a:ea typeface="Calibri"/>
                <a:cs typeface="Calibri"/>
              </a:rPr>
              <a:t>This information is accurate at the time it is presented but may change later.</a:t>
            </a:r>
          </a:p>
          <a:p>
            <a:pPr>
              <a:spcBef>
                <a:spcPts val="20"/>
              </a:spcBef>
            </a:pPr>
            <a:endParaRPr lang="en-US" sz="2400" dirty="0">
              <a:ea typeface="Calibri"/>
              <a:cs typeface="Calibri"/>
            </a:endParaRPr>
          </a:p>
          <a:p>
            <a:pPr marL="297815" indent="-285115">
              <a:buFont typeface="Arial,Sans-Serif"/>
              <a:buChar char="•"/>
            </a:pPr>
            <a:r>
              <a:rPr lang="en-US" sz="2400" dirty="0"/>
              <a:t>Please note that we cannot provide information or guidance about a specific case</a:t>
            </a:r>
            <a:r>
              <a:rPr lang="en-US" sz="2000" dirty="0"/>
              <a:t>.</a:t>
            </a:r>
          </a:p>
        </p:txBody>
      </p:sp>
      <p:pic>
        <p:nvPicPr>
          <p:cNvPr id="473" name="Picture 5">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48384" y="155198"/>
            <a:ext cx="984793" cy="990987"/>
          </a:xfrm>
          <a:prstGeom prst="rect">
            <a:avLst/>
          </a:prstGeom>
          <a:ln w="12700">
            <a:miter lim="400000"/>
          </a:ln>
        </p:spPr>
      </p:pic>
      <p:sp>
        <p:nvSpPr>
          <p:cNvPr id="474" name="Rectangle 6">
            <a:extLst>
              <a:ext uri="{C183D7F6-B498-43B3-948B-1728B52AA6E4}">
                <adec:decorative xmlns:adec="http://schemas.microsoft.com/office/drawing/2017/decorative" val="1"/>
              </a:ext>
            </a:extLst>
          </p:cNvPr>
          <p:cNvSpPr/>
          <p:nvPr/>
        </p:nvSpPr>
        <p:spPr>
          <a:xfrm>
            <a:off x="-1" y="5941488"/>
            <a:ext cx="12192001" cy="910166"/>
          </a:xfrm>
          <a:prstGeom prst="rect">
            <a:avLst/>
          </a:prstGeom>
          <a:solidFill>
            <a:srgbClr val="D9D9D9"/>
          </a:solidFill>
          <a:ln w="12700">
            <a:solidFill>
              <a:srgbClr val="D9D9D9"/>
            </a:solidFill>
            <a:miter/>
          </a:ln>
        </p:spPr>
        <p:txBody>
          <a:bodyPr lIns="45719" tIns="45720" rIns="45719" bIns="45720" anchor="ctr"/>
          <a:lstStyle/>
          <a:p>
            <a:pPr algn="ctr">
              <a:defRPr>
                <a:solidFill>
                  <a:srgbClr val="FFFFFF"/>
                </a:solidFill>
              </a:defRPr>
            </a:pPr>
            <a:endParaRPr lang="en-US" b="1">
              <a:solidFill>
                <a:srgbClr val="C00000"/>
              </a:solidFill>
              <a:cs typeface="Calibri"/>
            </a:endParaRPr>
          </a:p>
        </p:txBody>
      </p:sp>
      <p:pic>
        <p:nvPicPr>
          <p:cNvPr id="475" name="Picture 7">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40464" y="6127872"/>
            <a:ext cx="1971309" cy="538460"/>
          </a:xfrm>
          <a:prstGeom prst="rect">
            <a:avLst/>
          </a:prstGeom>
          <a:ln w="12700">
            <a:miter lim="400000"/>
          </a:ln>
        </p:spPr>
      </p:pic>
      <p:pic>
        <p:nvPicPr>
          <p:cNvPr id="476" name="Picture 8" descr="Paid Family Medical Leave Massachusetts logo.">
            <a:extLst>
              <a:ext uri="{C183D7F6-B498-43B3-948B-1728B52AA6E4}">
                <adec:decorative xmlns:adec="http://schemas.microsoft.com/office/drawing/2017/decorative" val="0"/>
              </a:ext>
            </a:extLst>
          </p:cNvPr>
          <p:cNvPicPr>
            <a:picLocks noChangeAspect="1"/>
          </p:cNvPicPr>
          <p:nvPr/>
        </p:nvPicPr>
        <p:blipFill>
          <a:blip r:embed="rId6"/>
          <a:stretch>
            <a:fillRect/>
          </a:stretch>
        </p:blipFill>
        <p:spPr>
          <a:xfrm>
            <a:off x="9803383" y="6139636"/>
            <a:ext cx="1474217" cy="535903"/>
          </a:xfrm>
          <a:prstGeom prst="rect">
            <a:avLst/>
          </a:prstGeom>
          <a:ln w="12700">
            <a:miter lim="400000"/>
          </a:ln>
        </p:spPr>
      </p:pic>
    </p:spTree>
    <p:custDataLst>
      <p:tags r:id="rId1"/>
    </p:custDataLst>
    <p:extLst>
      <p:ext uri="{BB962C8B-B14F-4D97-AF65-F5344CB8AC3E}">
        <p14:creationId xmlns:p14="http://schemas.microsoft.com/office/powerpoint/2010/main" val="36881607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9" name="Picture 14">
            <a:extLs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21856" y="255345"/>
            <a:ext cx="4121627" cy="1127944"/>
          </a:xfrm>
          <a:prstGeom prst="rect">
            <a:avLst/>
          </a:prstGeom>
          <a:ln w="12700">
            <a:miter lim="400000"/>
          </a:ln>
        </p:spPr>
      </p:pic>
      <p:sp>
        <p:nvSpPr>
          <p:cNvPr id="230" name="Subtitle 2"/>
          <p:cNvSpPr txBox="1">
            <a:spLocks noGrp="1"/>
          </p:cNvSpPr>
          <p:nvPr>
            <p:ph type="title" idx="4294967295"/>
          </p:nvPr>
        </p:nvSpPr>
        <p:spPr>
          <a:xfrm>
            <a:off x="925048" y="2929365"/>
            <a:ext cx="10822926" cy="911115"/>
          </a:xfrm>
          <a:prstGeom prst="rect">
            <a:avLst/>
          </a:prstGeom>
          <a:noFill/>
          <a:ln w="12700">
            <a:noFill/>
            <a:prstDash/>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rot="0" spcFirstLastPara="0" vertOverflow="overflow" horzOverflow="overflow" vert="horz" wrap="square" lIns="45719" tIns="45720" rIns="45719" bIns="45720" numCol="1" spcCol="0" rtlCol="0" fromWordArt="0" anchor="t" anchorCtr="0" forceAA="0" compatLnSpc="1">
            <a:prstTxWarp prst="textNoShape">
              <a:avLst/>
            </a:prstTxWarp>
            <a:noAutofit/>
          </a:bodyPr>
          <a:lstStyle>
            <a:lvl1pPr>
              <a:lnSpc>
                <a:spcPct val="90000"/>
              </a:lnSpc>
              <a:spcBef>
                <a:spcPts val="1000"/>
              </a:spcBef>
              <a:defRPr sz="3800" b="1">
                <a:solidFill>
                  <a:srgbClr val="BE5817"/>
                </a:solidFill>
                <a:latin typeface="Arial"/>
                <a:ea typeface="Arial"/>
                <a:cs typeface="Arial"/>
                <a:sym typeface="Arial"/>
              </a:defRPr>
            </a:lvl1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US" sz="4800" b="1" i="0" u="none" strike="noStrike" kern="1200" cap="none" spc="0" normalizeH="0" baseline="0" noProof="0" dirty="0">
                <a:ln>
                  <a:noFill/>
                </a:ln>
                <a:solidFill>
                  <a:schemeClr val="accent2">
                    <a:lumMod val="75000"/>
                  </a:schemeClr>
                </a:solidFill>
                <a:effectLst/>
                <a:uLnTx/>
                <a:uFillTx/>
                <a:latin typeface="Calibri"/>
                <a:ea typeface="Arial"/>
                <a:cs typeface="Arial"/>
                <a:sym typeface="Arial"/>
              </a:rPr>
              <a:t>Overview of PFML </a:t>
            </a:r>
          </a:p>
        </p:txBody>
      </p:sp>
    </p:spTree>
    <p:custDataLst>
      <p:tags r:id="rId1"/>
    </p:custDataLst>
    <p:extLst>
      <p:ext uri="{BB962C8B-B14F-4D97-AF65-F5344CB8AC3E}">
        <p14:creationId xmlns:p14="http://schemas.microsoft.com/office/powerpoint/2010/main" val="29077315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 name="Rectangle 3">
            <a:extLst>
              <a:ext uri="{C183D7F6-B498-43B3-948B-1728B52AA6E4}">
                <adec:decorative xmlns:adec="http://schemas.microsoft.com/office/drawing/2017/decorative" val="1"/>
              </a:ext>
            </a:extLst>
          </p:cNvPr>
          <p:cNvSpPr/>
          <p:nvPr/>
        </p:nvSpPr>
        <p:spPr>
          <a:xfrm>
            <a:off x="1237" y="4540"/>
            <a:ext cx="12190763" cy="1263806"/>
          </a:xfrm>
          <a:prstGeom prst="rect">
            <a:avLst/>
          </a:prstGeom>
          <a:solidFill>
            <a:srgbClr val="BE5817"/>
          </a:solidFill>
          <a:ln w="12700">
            <a:miter lim="400000"/>
          </a:ln>
        </p:spPr>
        <p:txBody>
          <a:bodyPr lIns="45719" rIns="45719" anchor="ctr"/>
          <a:lstStyle/>
          <a:p>
            <a:pPr algn="ctr" defTabSz="457200">
              <a:defRPr>
                <a:solidFill>
                  <a:srgbClr val="FFFFFF"/>
                </a:solidFill>
              </a:defRPr>
            </a:pPr>
            <a:endParaRPr/>
          </a:p>
        </p:txBody>
      </p:sp>
      <p:sp>
        <p:nvSpPr>
          <p:cNvPr id="472" name="Title 4"/>
          <p:cNvSpPr txBox="1">
            <a:spLocks noGrp="1"/>
          </p:cNvSpPr>
          <p:nvPr>
            <p:ph type="title" idx="4294967295"/>
          </p:nvPr>
        </p:nvSpPr>
        <p:spPr>
          <a:xfrm>
            <a:off x="1843752" y="223007"/>
            <a:ext cx="9799864" cy="646331"/>
          </a:xfrm>
          <a:prstGeom prst="rect">
            <a:avLst/>
          </a:prstGeom>
          <a:noFill/>
          <a:ln w="12700">
            <a:noFill/>
            <a:prstDash/>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rot="0" spcFirstLastPara="0" vertOverflow="overflow" horzOverflow="overflow" vert="horz" wrap="square" lIns="45719" tIns="45720" rIns="45719" bIns="45720" numCol="1" spcCol="0" rtlCol="0" fromWordArt="0" anchor="ctr"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3200">
                <a:solidFill>
                  <a:srgbClr val="FFFFFF"/>
                </a:solidFill>
                <a:latin typeface="Arial"/>
                <a:ea typeface="Arial"/>
                <a:cs typeface="Arial"/>
                <a:sym typeface="Arial"/>
              </a:defRPr>
            </a:pPr>
            <a:r>
              <a:rPr kumimoji="0" lang="en-US" sz="3600" b="1" i="0" u="none" strike="noStrike" kern="1200" cap="none" spc="0" normalizeH="0" baseline="0" noProof="0" dirty="0">
                <a:ln>
                  <a:noFill/>
                </a:ln>
                <a:solidFill>
                  <a:srgbClr val="FFFFFF"/>
                </a:solidFill>
                <a:effectLst/>
                <a:uLnTx/>
                <a:uFillTx/>
                <a:latin typeface="Calibri"/>
                <a:ea typeface="Arial"/>
                <a:cs typeface="Arial"/>
                <a:sym typeface="Arial"/>
              </a:rPr>
              <a:t>What is PFML?</a:t>
            </a:r>
          </a:p>
        </p:txBody>
      </p:sp>
      <p:sp>
        <p:nvSpPr>
          <p:cNvPr id="470" name="Content Placeholder 2"/>
          <p:cNvSpPr txBox="1">
            <a:spLocks noGrp="1"/>
          </p:cNvSpPr>
          <p:nvPr>
            <p:ph type="body" idx="1"/>
          </p:nvPr>
        </p:nvSpPr>
        <p:spPr>
          <a:xfrm>
            <a:off x="548384" y="1268346"/>
            <a:ext cx="10992565" cy="4719605"/>
          </a:xfrm>
          <a:prstGeom prst="rect">
            <a:avLst/>
          </a:prstGeom>
        </p:spPr>
        <p:txBody>
          <a:bodyPr lIns="45719" tIns="45720" rIns="45719" bIns="45720" anchor="t">
            <a:noAutofit/>
          </a:bodyPr>
          <a:lstStyle/>
          <a:p>
            <a:pPr marL="0" indent="0">
              <a:lnSpc>
                <a:spcPct val="150000"/>
              </a:lnSpc>
              <a:buNone/>
              <a:defRPr sz="2000">
                <a:latin typeface="Times New Roman"/>
                <a:ea typeface="Times New Roman"/>
                <a:cs typeface="Times New Roman"/>
                <a:sym typeface="Times New Roman"/>
              </a:defRPr>
            </a:pPr>
            <a:r>
              <a:rPr lang="en-US" sz="2200" b="1" dirty="0">
                <a:latin typeface="Calibri" panose="020F0502020204030204" pitchFamily="34" charset="0"/>
                <a:ea typeface="Calibri" panose="020F0502020204030204" pitchFamily="34" charset="0"/>
                <a:cs typeface="Calibri" panose="020F0502020204030204" pitchFamily="34" charset="0"/>
                <a:sym typeface="Times New Roman"/>
              </a:rPr>
              <a:t>Paid Family and Medical Leave (PFML) </a:t>
            </a:r>
            <a:r>
              <a:rPr lang="en-US" sz="2200" dirty="0">
                <a:latin typeface="Calibri" panose="020F0502020204030204" pitchFamily="34" charset="0"/>
                <a:ea typeface="Calibri" panose="020F0502020204030204" pitchFamily="34" charset="0"/>
                <a:cs typeface="Calibri" panose="020F0502020204030204" pitchFamily="34" charset="0"/>
                <a:sym typeface="Times New Roman"/>
              </a:rPr>
              <a:t>provides </a:t>
            </a:r>
            <a:r>
              <a:rPr lang="en-US" sz="2200" b="1" dirty="0">
                <a:latin typeface="Calibri" panose="020F0502020204030204" pitchFamily="34" charset="0"/>
                <a:ea typeface="Calibri" panose="020F0502020204030204" pitchFamily="34" charset="0"/>
                <a:cs typeface="Calibri" panose="020F0502020204030204" pitchFamily="34" charset="0"/>
                <a:sym typeface="Times New Roman"/>
              </a:rPr>
              <a:t>temporary income replacement </a:t>
            </a:r>
            <a:r>
              <a:rPr lang="en-US" sz="2200" dirty="0">
                <a:latin typeface="Calibri" panose="020F0502020204030204" pitchFamily="34" charset="0"/>
                <a:ea typeface="Calibri" panose="020F0502020204030204" pitchFamily="34" charset="0"/>
                <a:cs typeface="Calibri" panose="020F0502020204030204" pitchFamily="34" charset="0"/>
                <a:sym typeface="Times New Roman"/>
              </a:rPr>
              <a:t>to eligible employees who are:  </a:t>
            </a:r>
            <a:endParaRPr lang="en-US" sz="2200" dirty="0">
              <a:latin typeface="Calibri" panose="020F0502020204030204" pitchFamily="34" charset="0"/>
              <a:ea typeface="Calibri" panose="020F0502020204030204" pitchFamily="34" charset="0"/>
              <a:cs typeface="Calibri" panose="020F0502020204030204" pitchFamily="34" charset="0"/>
            </a:endParaRPr>
          </a:p>
          <a:p>
            <a:pPr lvl="1">
              <a:lnSpc>
                <a:spcPct val="150000"/>
              </a:lnSpc>
              <a:defRPr sz="2000">
                <a:latin typeface="Times New Roman"/>
                <a:ea typeface="Times New Roman"/>
                <a:cs typeface="Times New Roman"/>
                <a:sym typeface="Times New Roman"/>
              </a:defRPr>
            </a:pPr>
            <a:r>
              <a:rPr lang="en-US" sz="2200" dirty="0">
                <a:latin typeface="Calibri" panose="020F0502020204030204" pitchFamily="34" charset="0"/>
                <a:ea typeface="Calibri" panose="020F0502020204030204" pitchFamily="34" charset="0"/>
                <a:cs typeface="Calibri" panose="020F0502020204030204" pitchFamily="34" charset="0"/>
                <a:sym typeface="Times New Roman"/>
              </a:rPr>
              <a:t>welcoming a new child into their family, </a:t>
            </a:r>
            <a:endParaRPr lang="en-US" sz="2200" dirty="0">
              <a:latin typeface="Calibri" panose="020F0502020204030204" pitchFamily="34" charset="0"/>
              <a:ea typeface="Calibri" panose="020F0502020204030204" pitchFamily="34" charset="0"/>
              <a:cs typeface="Calibri" panose="020F0502020204030204" pitchFamily="34" charset="0"/>
            </a:endParaRPr>
          </a:p>
          <a:p>
            <a:pPr lvl="1">
              <a:lnSpc>
                <a:spcPct val="150000"/>
              </a:lnSpc>
              <a:defRPr sz="2000">
                <a:latin typeface="Times New Roman"/>
                <a:ea typeface="Times New Roman"/>
                <a:cs typeface="Times New Roman"/>
                <a:sym typeface="Times New Roman"/>
              </a:defRPr>
            </a:pPr>
            <a:r>
              <a:rPr lang="en-US" sz="2200" dirty="0">
                <a:latin typeface="Calibri" panose="020F0502020204030204" pitchFamily="34" charset="0"/>
                <a:ea typeface="Calibri" panose="020F0502020204030204" pitchFamily="34" charset="0"/>
                <a:cs typeface="Calibri" panose="020F0502020204030204" pitchFamily="34" charset="0"/>
                <a:sym typeface="Times New Roman"/>
              </a:rPr>
              <a:t>are struck by a serious illness or injury, </a:t>
            </a:r>
            <a:endParaRPr lang="en-US" sz="2200" dirty="0">
              <a:latin typeface="Calibri" panose="020F0502020204030204" pitchFamily="34" charset="0"/>
              <a:ea typeface="Calibri" panose="020F0502020204030204" pitchFamily="34" charset="0"/>
              <a:cs typeface="Calibri" panose="020F0502020204030204" pitchFamily="34" charset="0"/>
            </a:endParaRPr>
          </a:p>
          <a:p>
            <a:pPr lvl="1">
              <a:lnSpc>
                <a:spcPct val="150000"/>
              </a:lnSpc>
              <a:defRPr sz="2000">
                <a:latin typeface="Times New Roman"/>
                <a:ea typeface="Times New Roman"/>
                <a:cs typeface="Times New Roman"/>
                <a:sym typeface="Times New Roman"/>
              </a:defRPr>
            </a:pPr>
            <a:r>
              <a:rPr lang="en-US" sz="2200" dirty="0">
                <a:latin typeface="Calibri" panose="020F0502020204030204" pitchFamily="34" charset="0"/>
                <a:ea typeface="Calibri" panose="020F0502020204030204" pitchFamily="34" charset="0"/>
                <a:cs typeface="Calibri" panose="020F0502020204030204" pitchFamily="34" charset="0"/>
                <a:sym typeface="Times New Roman"/>
              </a:rPr>
              <a:t>need to take care of an ill or ailing family member, and </a:t>
            </a:r>
            <a:endParaRPr lang="en-US" sz="2200" dirty="0">
              <a:latin typeface="Calibri" panose="020F0502020204030204" pitchFamily="34" charset="0"/>
              <a:ea typeface="Calibri" panose="020F0502020204030204" pitchFamily="34" charset="0"/>
              <a:cs typeface="Calibri" panose="020F0502020204030204" pitchFamily="34" charset="0"/>
            </a:endParaRPr>
          </a:p>
          <a:p>
            <a:pPr lvl="1">
              <a:lnSpc>
                <a:spcPct val="150000"/>
              </a:lnSpc>
              <a:buSzTx/>
              <a:defRPr sz="2000">
                <a:latin typeface="Times New Roman"/>
                <a:ea typeface="Times New Roman"/>
                <a:cs typeface="Times New Roman"/>
                <a:sym typeface="Times New Roman"/>
              </a:defRPr>
            </a:pPr>
            <a:r>
              <a:rPr lang="en-US" sz="2200" dirty="0">
                <a:latin typeface="Calibri" panose="020F0502020204030204" pitchFamily="34" charset="0"/>
                <a:ea typeface="Calibri" panose="020F0502020204030204" pitchFamily="34" charset="0"/>
                <a:cs typeface="Calibri" panose="020F0502020204030204" pitchFamily="34" charset="0"/>
                <a:sym typeface="Times New Roman"/>
              </a:rPr>
              <a:t>for certain military considerations.</a:t>
            </a:r>
            <a:endParaRPr lang="en-US" sz="2200" dirty="0">
              <a:latin typeface="Calibri" panose="020F0502020204030204" pitchFamily="34" charset="0"/>
              <a:ea typeface="Calibri" panose="020F0502020204030204" pitchFamily="34" charset="0"/>
              <a:cs typeface="Calibri" panose="020F0502020204030204" pitchFamily="34" charset="0"/>
            </a:endParaRPr>
          </a:p>
          <a:p>
            <a:pPr marL="0" indent="0">
              <a:lnSpc>
                <a:spcPct val="150000"/>
              </a:lnSpc>
              <a:buNone/>
              <a:defRPr sz="2000">
                <a:latin typeface="Times New Roman"/>
                <a:ea typeface="Times New Roman"/>
                <a:cs typeface="Times New Roman"/>
                <a:sym typeface="Times New Roman"/>
              </a:defRPr>
            </a:pPr>
            <a:r>
              <a:rPr lang="en-US" sz="2200" dirty="0">
                <a:latin typeface="Calibri" panose="020F0502020204030204" pitchFamily="34" charset="0"/>
                <a:ea typeface="Calibri" panose="020F0502020204030204" pitchFamily="34" charset="0"/>
                <a:cs typeface="Calibri" panose="020F0502020204030204" pitchFamily="34" charset="0"/>
              </a:rPr>
              <a:t>In addition to temporary income replacement, eligible employees are entitled to certain </a:t>
            </a:r>
            <a:r>
              <a:rPr lang="en-US" sz="2200" b="1" dirty="0">
                <a:latin typeface="Calibri" panose="020F0502020204030204" pitchFamily="34" charset="0"/>
                <a:ea typeface="Calibri" panose="020F0502020204030204" pitchFamily="34" charset="0"/>
                <a:cs typeface="Calibri" panose="020F0502020204030204" pitchFamily="34" charset="0"/>
              </a:rPr>
              <a:t>job and benefit protections</a:t>
            </a:r>
            <a:r>
              <a:rPr lang="en-US" sz="2200" dirty="0">
                <a:latin typeface="Calibri" panose="020F0502020204030204" pitchFamily="34" charset="0"/>
                <a:ea typeface="Calibri" panose="020F0502020204030204" pitchFamily="34" charset="0"/>
                <a:cs typeface="Calibri" panose="020F0502020204030204" pitchFamily="34" charset="0"/>
              </a:rPr>
              <a:t>. </a:t>
            </a:r>
          </a:p>
          <a:p>
            <a:pPr marL="0" indent="0">
              <a:lnSpc>
                <a:spcPct val="150000"/>
              </a:lnSpc>
              <a:buNone/>
              <a:defRPr sz="2000">
                <a:latin typeface="Times New Roman"/>
                <a:ea typeface="Times New Roman"/>
                <a:cs typeface="Times New Roman"/>
                <a:sym typeface="Times New Roman"/>
              </a:defRPr>
            </a:pPr>
            <a:endParaRPr lang="en-US" dirty="0">
              <a:latin typeface="Calibri"/>
            </a:endParaRPr>
          </a:p>
          <a:p>
            <a:pPr marL="0" indent="0">
              <a:lnSpc>
                <a:spcPct val="150000"/>
              </a:lnSpc>
              <a:buSzTx/>
              <a:buNone/>
              <a:defRPr sz="2000">
                <a:latin typeface="Times New Roman"/>
                <a:ea typeface="Times New Roman"/>
                <a:cs typeface="Times New Roman"/>
                <a:sym typeface="Times New Roman"/>
              </a:defRPr>
            </a:pPr>
            <a:endParaRPr lang="en-US" sz="2400" dirty="0">
              <a:latin typeface="Calibri" panose="020F0502020204030204" pitchFamily="34" charset="0"/>
              <a:cs typeface="Calibri" panose="020F0502020204030204" pitchFamily="34" charset="0"/>
            </a:endParaRPr>
          </a:p>
        </p:txBody>
      </p:sp>
      <p:pic>
        <p:nvPicPr>
          <p:cNvPr id="473" name="Picture 5">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48384" y="155198"/>
            <a:ext cx="984793" cy="990987"/>
          </a:xfrm>
          <a:prstGeom prst="rect">
            <a:avLst/>
          </a:prstGeom>
          <a:ln w="12700">
            <a:miter lim="400000"/>
          </a:ln>
        </p:spPr>
      </p:pic>
      <p:sp>
        <p:nvSpPr>
          <p:cNvPr id="474" name="Rectangle 6">
            <a:extLst>
              <a:ext uri="{C183D7F6-B498-43B3-948B-1728B52AA6E4}">
                <adec:decorative xmlns:adec="http://schemas.microsoft.com/office/drawing/2017/decorative" val="1"/>
              </a:ext>
            </a:extLst>
          </p:cNvPr>
          <p:cNvSpPr/>
          <p:nvPr/>
        </p:nvSpPr>
        <p:spPr>
          <a:xfrm>
            <a:off x="-1" y="5987951"/>
            <a:ext cx="12192001" cy="910166"/>
          </a:xfrm>
          <a:prstGeom prst="rect">
            <a:avLst/>
          </a:prstGeom>
          <a:solidFill>
            <a:srgbClr val="D9D9D9"/>
          </a:solidFill>
          <a:ln w="12700">
            <a:solidFill>
              <a:srgbClr val="D9D9D9"/>
            </a:solidFill>
            <a:miter/>
          </a:ln>
        </p:spPr>
        <p:txBody>
          <a:bodyPr lIns="45719" tIns="45720" rIns="45719" bIns="45720" anchor="ctr"/>
          <a:lstStyle/>
          <a:p>
            <a:pPr algn="ctr">
              <a:defRPr>
                <a:solidFill>
                  <a:srgbClr val="FFFFFF"/>
                </a:solidFill>
              </a:defRPr>
            </a:pPr>
            <a:endParaRPr lang="en-US"/>
          </a:p>
        </p:txBody>
      </p:sp>
      <p:pic>
        <p:nvPicPr>
          <p:cNvPr id="475" name="Picture 7">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40464" y="6127872"/>
            <a:ext cx="1971309" cy="538460"/>
          </a:xfrm>
          <a:prstGeom prst="rect">
            <a:avLst/>
          </a:prstGeom>
          <a:ln w="12700">
            <a:miter lim="400000"/>
          </a:ln>
        </p:spPr>
      </p:pic>
      <p:pic>
        <p:nvPicPr>
          <p:cNvPr id="476" name="Picture 8">
            <a:extLs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9803383" y="6139636"/>
            <a:ext cx="1474217" cy="535903"/>
          </a:xfrm>
          <a:prstGeom prst="rect">
            <a:avLst/>
          </a:prstGeom>
          <a:ln w="12700">
            <a:miter lim="400000"/>
          </a:ln>
        </p:spPr>
      </p:pic>
    </p:spTree>
    <p:custDataLst>
      <p:tags r:id="rId1"/>
    </p:custDataLst>
    <p:extLst>
      <p:ext uri="{BB962C8B-B14F-4D97-AF65-F5344CB8AC3E}">
        <p14:creationId xmlns:p14="http://schemas.microsoft.com/office/powerpoint/2010/main" val="21104164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940B5A-AA6E-42D2-4C24-B9C89992D9D4}"/>
            </a:ext>
          </a:extLst>
        </p:cNvPr>
        <p:cNvGrpSpPr/>
        <p:nvPr/>
      </p:nvGrpSpPr>
      <p:grpSpPr>
        <a:xfrm>
          <a:off x="0" y="0"/>
          <a:ext cx="0" cy="0"/>
          <a:chOff x="0" y="0"/>
          <a:chExt cx="0" cy="0"/>
        </a:xfrm>
      </p:grpSpPr>
      <p:sp>
        <p:nvSpPr>
          <p:cNvPr id="155" name="Rectangle 12">
            <a:extLst>
              <a:ext uri="{FF2B5EF4-FFF2-40B4-BE49-F238E27FC236}">
                <a16:creationId xmlns:a16="http://schemas.microsoft.com/office/drawing/2014/main" id="{92037C7F-A238-FB38-7480-DEFDB7A35A1A}"/>
              </a:ext>
              <a:ext uri="{C183D7F6-B498-43B3-948B-1728B52AA6E4}">
                <adec:decorative xmlns:adec="http://schemas.microsoft.com/office/drawing/2017/decorative" val="1"/>
              </a:ext>
            </a:extLst>
          </p:cNvPr>
          <p:cNvSpPr/>
          <p:nvPr/>
        </p:nvSpPr>
        <p:spPr>
          <a:xfrm>
            <a:off x="1237" y="-1860"/>
            <a:ext cx="12190763" cy="1263806"/>
          </a:xfrm>
          <a:prstGeom prst="rect">
            <a:avLst/>
          </a:prstGeom>
          <a:solidFill>
            <a:srgbClr val="BE5817"/>
          </a:solidFill>
          <a:ln w="12700">
            <a:miter lim="400000"/>
          </a:ln>
        </p:spPr>
        <p:txBody>
          <a:bodyPr lIns="45719" rIns="45719" anchor="ctr"/>
          <a:lstStyle/>
          <a:p>
            <a:pPr marL="0" marR="0" lvl="0" indent="0" algn="ctr"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sz="1800" b="0" i="0" u="none" strike="noStrike" kern="0" cap="none" spc="0" normalizeH="0" baseline="0" noProof="0">
              <a:ln>
                <a:noFill/>
              </a:ln>
              <a:solidFill>
                <a:srgbClr val="FFFFFF"/>
              </a:solidFill>
              <a:effectLst/>
              <a:uLnTx/>
              <a:uFillTx/>
              <a:latin typeface="Calibri"/>
              <a:cs typeface="Calibri"/>
              <a:sym typeface="Calibri"/>
            </a:endParaRPr>
          </a:p>
        </p:txBody>
      </p:sp>
      <p:sp>
        <p:nvSpPr>
          <p:cNvPr id="156" name="Title 4">
            <a:extLst>
              <a:ext uri="{FF2B5EF4-FFF2-40B4-BE49-F238E27FC236}">
                <a16:creationId xmlns:a16="http://schemas.microsoft.com/office/drawing/2014/main" id="{745C3477-A7E9-C227-66BD-7FAF15093886}"/>
              </a:ext>
            </a:extLst>
          </p:cNvPr>
          <p:cNvSpPr txBox="1">
            <a:spLocks noGrp="1"/>
          </p:cNvSpPr>
          <p:nvPr>
            <p:ph type="title" idx="4294967295"/>
          </p:nvPr>
        </p:nvSpPr>
        <p:spPr>
          <a:xfrm>
            <a:off x="1842769" y="44149"/>
            <a:ext cx="9287511" cy="1200329"/>
          </a:xfrm>
          <a:prstGeom prst="rect">
            <a:avLst/>
          </a:prstGeom>
          <a:noFill/>
          <a:ln w="12700">
            <a:noFill/>
            <a:prstDash/>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rot="0" spcFirstLastPara="0" vertOverflow="overflow" horzOverflow="overflow" vert="horz" wrap="square" lIns="45719" tIns="45720" rIns="45719" bIns="45720" numCol="1" spcCol="0" rtlCol="0" fromWordArt="0" anchor="ctr" anchorCtr="0" forceAA="0" compatLnSpc="1">
            <a:prstTxWarp prst="textNoShape">
              <a:avLst/>
            </a:prstTxWarp>
            <a:spAutoFit/>
          </a:bodyPr>
          <a:lstStyle>
            <a:lvl1pPr defTabSz="457200">
              <a:defRPr sz="3200">
                <a:solidFill>
                  <a:srgbClr val="FFFFFF"/>
                </a:solidFill>
                <a:latin typeface="Arial"/>
                <a:ea typeface="Arial"/>
                <a:cs typeface="Arial"/>
                <a:sym typeface="Arial"/>
              </a:defRPr>
            </a:lvl1pPr>
          </a:lstStyle>
          <a:p>
            <a:pPr marL="0" marR="0" lvl="0" indent="0" algn="l" defTabSz="457200" rtl="0" eaLnBrk="1" fontAlgn="auto" latinLnBrk="0" hangingPunct="0">
              <a:lnSpc>
                <a:spcPct val="100000"/>
              </a:lnSpc>
              <a:spcBef>
                <a:spcPts val="0"/>
              </a:spcBef>
              <a:spcAft>
                <a:spcPts val="0"/>
              </a:spcAft>
              <a:buClrTx/>
              <a:buSzTx/>
              <a:buFontTx/>
              <a:buNone/>
              <a:tabLst/>
              <a:defRPr/>
            </a:pPr>
            <a:r>
              <a:rPr kumimoji="0" lang="en-US" sz="3600" b="1" i="0" u="none" strike="noStrike" kern="0" cap="none" spc="0" normalizeH="0" baseline="0" noProof="0" dirty="0">
                <a:ln>
                  <a:noFill/>
                </a:ln>
                <a:solidFill>
                  <a:srgbClr val="FFFFFF"/>
                </a:solidFill>
                <a:effectLst/>
                <a:uLnTx/>
                <a:uFillTx/>
                <a:latin typeface="Calibri" panose="020F0502020204030204" pitchFamily="34" charset="0"/>
                <a:ea typeface="Arial"/>
                <a:cs typeface="Calibri" panose="020F0502020204030204" pitchFamily="34" charset="0"/>
                <a:sym typeface="Arial"/>
              </a:rPr>
              <a:t>What is PFML?</a:t>
            </a:r>
          </a:p>
          <a:p>
            <a:pPr marL="0" marR="0" lvl="0" indent="0" algn="l" defTabSz="457200" rtl="0" eaLnBrk="1" fontAlgn="auto" latinLnBrk="0" hangingPunct="0">
              <a:lnSpc>
                <a:spcPct val="100000"/>
              </a:lnSpc>
              <a:spcBef>
                <a:spcPts val="0"/>
              </a:spcBef>
              <a:spcAft>
                <a:spcPts val="0"/>
              </a:spcAft>
              <a:buClrTx/>
              <a:buSzTx/>
              <a:buFontTx/>
              <a:buNone/>
              <a:tabLst/>
              <a:defRPr/>
            </a:pPr>
            <a:r>
              <a:rPr kumimoji="0" lang="en-US" sz="3600" b="1" i="0" u="none" strike="noStrike" kern="0" cap="none" spc="0" normalizeH="0" baseline="0" noProof="0" dirty="0">
                <a:ln>
                  <a:noFill/>
                </a:ln>
                <a:solidFill>
                  <a:srgbClr val="FFFFFF"/>
                </a:solidFill>
                <a:effectLst/>
                <a:uLnTx/>
                <a:uFillTx/>
                <a:latin typeface="Calibri" panose="020F0502020204030204" pitchFamily="34" charset="0"/>
                <a:ea typeface="Arial"/>
                <a:cs typeface="Calibri" panose="020F0502020204030204" pitchFamily="34" charset="0"/>
                <a:sym typeface="Arial"/>
              </a:rPr>
              <a:t>Job Protection</a:t>
            </a:r>
          </a:p>
        </p:txBody>
      </p:sp>
      <p:pic>
        <p:nvPicPr>
          <p:cNvPr id="157" name="Picture 15">
            <a:extLst>
              <a:ext uri="{FF2B5EF4-FFF2-40B4-BE49-F238E27FC236}">
                <a16:creationId xmlns:a16="http://schemas.microsoft.com/office/drawing/2014/main" id="{16C196EE-C3E2-BC26-8D0B-A203E127189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48384" y="148798"/>
            <a:ext cx="984793" cy="990987"/>
          </a:xfrm>
          <a:prstGeom prst="rect">
            <a:avLst/>
          </a:prstGeom>
          <a:ln w="12700">
            <a:miter lim="400000"/>
          </a:ln>
        </p:spPr>
      </p:pic>
      <p:pic>
        <p:nvPicPr>
          <p:cNvPr id="158" name="Picture 9">
            <a:extLst>
              <a:ext uri="{FF2B5EF4-FFF2-40B4-BE49-F238E27FC236}">
                <a16:creationId xmlns:a16="http://schemas.microsoft.com/office/drawing/2014/main" id="{4231C404-0F2D-3FA5-21B2-8405B61D4763}"/>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40464" y="6167973"/>
            <a:ext cx="1971309" cy="538460"/>
          </a:xfrm>
          <a:prstGeom prst="rect">
            <a:avLst/>
          </a:prstGeom>
          <a:ln w="12700">
            <a:miter lim="400000"/>
          </a:ln>
        </p:spPr>
      </p:pic>
      <p:pic>
        <p:nvPicPr>
          <p:cNvPr id="159" name="Picture 14">
            <a:extLst>
              <a:ext uri="{FF2B5EF4-FFF2-40B4-BE49-F238E27FC236}">
                <a16:creationId xmlns:a16="http://schemas.microsoft.com/office/drawing/2014/main" id="{89F42B08-2851-3CBC-4A3C-04097961191A}"/>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9881700" y="6170531"/>
            <a:ext cx="1474217" cy="535903"/>
          </a:xfrm>
          <a:prstGeom prst="rect">
            <a:avLst/>
          </a:prstGeom>
          <a:ln w="12700">
            <a:miter lim="400000"/>
          </a:ln>
        </p:spPr>
      </p:pic>
      <p:sp>
        <p:nvSpPr>
          <p:cNvPr id="160" name="Rectangle 6">
            <a:extLst>
              <a:ext uri="{FF2B5EF4-FFF2-40B4-BE49-F238E27FC236}">
                <a16:creationId xmlns:a16="http://schemas.microsoft.com/office/drawing/2014/main" id="{6E3367F6-B98A-81FF-F2EC-1C6C95FC648E}"/>
              </a:ext>
              <a:ext uri="{C183D7F6-B498-43B3-948B-1728B52AA6E4}">
                <adec:decorative xmlns:adec="http://schemas.microsoft.com/office/drawing/2017/decorative" val="1"/>
              </a:ext>
            </a:extLst>
          </p:cNvPr>
          <p:cNvSpPr/>
          <p:nvPr/>
        </p:nvSpPr>
        <p:spPr>
          <a:xfrm>
            <a:off x="-1" y="5947833"/>
            <a:ext cx="12192001" cy="910166"/>
          </a:xfrm>
          <a:prstGeom prst="rect">
            <a:avLst/>
          </a:prstGeom>
          <a:solidFill>
            <a:srgbClr val="D9D9D9"/>
          </a:solidFill>
          <a:ln w="12700">
            <a:solidFill>
              <a:srgbClr val="D9D9D9"/>
            </a:solidFill>
            <a:miter/>
          </a:ln>
        </p:spPr>
        <p:txBody>
          <a:bodyPr lIns="45719" rIns="45719" anchor="ctr"/>
          <a:lstStyle/>
          <a:p>
            <a:pPr marL="0" marR="0" lvl="0" indent="0" algn="ctr" defTabSz="914400" rtl="0" eaLnBrk="1" fontAlgn="auto" latinLnBrk="0" hangingPunct="0">
              <a:lnSpc>
                <a:spcPct val="100000"/>
              </a:lnSpc>
              <a:spcBef>
                <a:spcPts val="0"/>
              </a:spcBef>
              <a:spcAft>
                <a:spcPts val="0"/>
              </a:spcAft>
              <a:buClrTx/>
              <a:buSzTx/>
              <a:buFontTx/>
              <a:buNone/>
              <a:tabLst/>
              <a:defRPr>
                <a:solidFill>
                  <a:srgbClr val="FFFFFF"/>
                </a:solidFill>
              </a:defRPr>
            </a:pPr>
            <a:endParaRPr kumimoji="0" sz="1800" b="0" i="0" u="none" strike="noStrike" kern="0" cap="none" spc="0" normalizeH="0" baseline="0" noProof="0">
              <a:ln>
                <a:noFill/>
              </a:ln>
              <a:solidFill>
                <a:srgbClr val="FFFFFF"/>
              </a:solidFill>
              <a:effectLst/>
              <a:uLnTx/>
              <a:uFillTx/>
              <a:latin typeface="Calibri"/>
              <a:cs typeface="Calibri"/>
              <a:sym typeface="Calibri"/>
            </a:endParaRPr>
          </a:p>
        </p:txBody>
      </p:sp>
      <p:pic>
        <p:nvPicPr>
          <p:cNvPr id="161" name="Picture 8">
            <a:extLst>
              <a:ext uri="{FF2B5EF4-FFF2-40B4-BE49-F238E27FC236}">
                <a16:creationId xmlns:a16="http://schemas.microsoft.com/office/drawing/2014/main" id="{DB212E41-1E05-159C-AE7E-65DD9C4A8B20}"/>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40464" y="6127872"/>
            <a:ext cx="1971309" cy="538460"/>
          </a:xfrm>
          <a:prstGeom prst="rect">
            <a:avLst/>
          </a:prstGeom>
          <a:ln w="12700">
            <a:miter lim="400000"/>
          </a:ln>
        </p:spPr>
      </p:pic>
      <p:pic>
        <p:nvPicPr>
          <p:cNvPr id="162" name="Picture 16">
            <a:extLst>
              <a:ext uri="{FF2B5EF4-FFF2-40B4-BE49-F238E27FC236}">
                <a16:creationId xmlns:a16="http://schemas.microsoft.com/office/drawing/2014/main" id="{ED61DF46-CE19-4794-7D48-857A53EFA037}"/>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9803383" y="6139636"/>
            <a:ext cx="1474217" cy="535903"/>
          </a:xfrm>
          <a:prstGeom prst="rect">
            <a:avLst/>
          </a:prstGeom>
          <a:ln w="12700">
            <a:miter lim="400000"/>
          </a:ln>
        </p:spPr>
      </p:pic>
      <p:sp>
        <p:nvSpPr>
          <p:cNvPr id="11" name="TextBox 10">
            <a:extLst>
              <a:ext uri="{FF2B5EF4-FFF2-40B4-BE49-F238E27FC236}">
                <a16:creationId xmlns:a16="http://schemas.microsoft.com/office/drawing/2014/main" id="{2BB6B2C9-0216-557B-5535-1D818C6A110B}"/>
              </a:ext>
            </a:extLst>
          </p:cNvPr>
          <p:cNvSpPr txBox="1"/>
          <p:nvPr/>
        </p:nvSpPr>
        <p:spPr>
          <a:xfrm>
            <a:off x="1034974" y="1410423"/>
            <a:ext cx="10654607" cy="397031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a:defRPr sz="2000">
                <a:latin typeface="Times New Roman"/>
                <a:ea typeface="Times New Roman"/>
                <a:cs typeface="Times New Roman"/>
                <a:sym typeface="Times New Roman"/>
              </a:defRPr>
            </a:pPr>
            <a:r>
              <a:rPr lang="en-US" sz="2800" b="1" dirty="0">
                <a:latin typeface="+mj-ea"/>
                <a:ea typeface="+mj-ea"/>
              </a:rPr>
              <a:t>What is job protection with PFML?</a:t>
            </a:r>
            <a:endParaRPr lang="en-US" sz="2800" b="1" dirty="0">
              <a:latin typeface="+mj-ea"/>
              <a:ea typeface="+mj-ea"/>
              <a:cs typeface="Times New Roman"/>
            </a:endParaRPr>
          </a:p>
          <a:p>
            <a:endParaRPr lang="en-US" sz="2800" b="1" dirty="0">
              <a:latin typeface="+mj-ea"/>
              <a:ea typeface="+mj-ea"/>
              <a:cs typeface="Times New Roman"/>
            </a:endParaRPr>
          </a:p>
          <a:p>
            <a:r>
              <a:rPr lang="en-US" sz="2800" dirty="0">
                <a:latin typeface="+mj-ea"/>
                <a:ea typeface="+mj-ea"/>
                <a:cs typeface="+mj-lt"/>
              </a:rPr>
              <a:t>Your employer can’t punish you because you took or applied for PFML. This means that your employer may not fire you, demote you, or otherwise discriminate against you because you applied for PFML.</a:t>
            </a:r>
          </a:p>
          <a:p>
            <a:endParaRPr lang="en-US" sz="2800" dirty="0">
              <a:latin typeface="+mj-ea"/>
              <a:ea typeface="+mj-ea"/>
              <a:cs typeface="+mj-lt"/>
            </a:endParaRPr>
          </a:p>
          <a:p>
            <a:r>
              <a:rPr lang="en-US" sz="2800" dirty="0">
                <a:latin typeface="+mj-ea"/>
                <a:ea typeface="+mj-ea"/>
                <a:cs typeface="+mj-lt"/>
              </a:rPr>
              <a:t>Your employer can still give consequences for violating job policies, as long as they are not punishing you for planning or taking a leave of absence that is protected under the PFML law.</a:t>
            </a:r>
            <a:endParaRPr lang="en-US" sz="2800" b="1" dirty="0">
              <a:latin typeface="+mj-ea"/>
              <a:ea typeface="+mj-ea"/>
            </a:endParaRPr>
          </a:p>
        </p:txBody>
      </p:sp>
    </p:spTree>
    <p:custDataLst>
      <p:tags r:id="rId1"/>
    </p:custDataLst>
    <p:extLst>
      <p:ext uri="{BB962C8B-B14F-4D97-AF65-F5344CB8AC3E}">
        <p14:creationId xmlns:p14="http://schemas.microsoft.com/office/powerpoint/2010/main" val="1629018848"/>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Rectangle 12">
            <a:extLst>
              <a:ext uri="{C183D7F6-B498-43B3-948B-1728B52AA6E4}">
                <adec:decorative xmlns:adec="http://schemas.microsoft.com/office/drawing/2017/decorative" val="1"/>
              </a:ext>
            </a:extLst>
          </p:cNvPr>
          <p:cNvSpPr/>
          <p:nvPr/>
        </p:nvSpPr>
        <p:spPr>
          <a:xfrm>
            <a:off x="1237" y="-1860"/>
            <a:ext cx="12190763" cy="1263806"/>
          </a:xfrm>
          <a:prstGeom prst="rect">
            <a:avLst/>
          </a:prstGeom>
          <a:solidFill>
            <a:srgbClr val="BE5817"/>
          </a:solidFill>
          <a:ln w="12700">
            <a:miter lim="400000"/>
          </a:ln>
        </p:spPr>
        <p:txBody>
          <a:bodyPr lIns="45719" rIns="45719" anchor="ctr"/>
          <a:lstStyle/>
          <a:p>
            <a:pPr marL="0" marR="0" lvl="0" indent="0" algn="ctr"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sz="1800" b="0" i="0" u="none" strike="noStrike" kern="0" cap="none" spc="0" normalizeH="0" baseline="0" noProof="0">
              <a:ln>
                <a:noFill/>
              </a:ln>
              <a:solidFill>
                <a:srgbClr val="FFFFFF"/>
              </a:solidFill>
              <a:effectLst/>
              <a:uLnTx/>
              <a:uFillTx/>
              <a:latin typeface="Calibri"/>
              <a:cs typeface="Calibri"/>
              <a:sym typeface="Calibri"/>
            </a:endParaRPr>
          </a:p>
        </p:txBody>
      </p:sp>
      <p:sp>
        <p:nvSpPr>
          <p:cNvPr id="156" name="Title 4"/>
          <p:cNvSpPr txBox="1">
            <a:spLocks noGrp="1"/>
          </p:cNvSpPr>
          <p:nvPr>
            <p:ph type="title" idx="4294967295"/>
          </p:nvPr>
        </p:nvSpPr>
        <p:spPr>
          <a:xfrm>
            <a:off x="1699895" y="87737"/>
            <a:ext cx="9349105" cy="1200329"/>
          </a:xfrm>
          <a:prstGeom prst="rect">
            <a:avLst/>
          </a:prstGeom>
          <a:noFill/>
          <a:ln w="12700">
            <a:noFill/>
            <a:prstDash/>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rot="0" spcFirstLastPara="0" vertOverflow="overflow" horzOverflow="overflow" vert="horz" wrap="square" lIns="45719" tIns="45720" rIns="45719" bIns="45720" numCol="1" spcCol="0" rtlCol="0" fromWordArt="0" anchor="ctr" anchorCtr="0" forceAA="0" compatLnSpc="1">
            <a:prstTxWarp prst="textNoShape">
              <a:avLst/>
            </a:prstTxWarp>
            <a:spAutoFit/>
          </a:bodyPr>
          <a:lstStyle>
            <a:lvl1pPr defTabSz="457200">
              <a:defRPr sz="3200">
                <a:solidFill>
                  <a:srgbClr val="FFFFFF"/>
                </a:solidFill>
                <a:latin typeface="Arial"/>
                <a:ea typeface="Arial"/>
                <a:cs typeface="Arial"/>
                <a:sym typeface="Arial"/>
              </a:defRPr>
            </a:lvl1pPr>
          </a:lstStyle>
          <a:p>
            <a:pPr marL="0" marR="0" lvl="0" indent="0" algn="l" defTabSz="457200" rtl="0" eaLnBrk="1" fontAlgn="auto" latinLnBrk="0" hangingPunct="0">
              <a:lnSpc>
                <a:spcPct val="100000"/>
              </a:lnSpc>
              <a:spcBef>
                <a:spcPts val="0"/>
              </a:spcBef>
              <a:spcAft>
                <a:spcPts val="0"/>
              </a:spcAft>
              <a:buClrTx/>
              <a:buSzTx/>
              <a:buFontTx/>
              <a:buNone/>
              <a:tabLst/>
              <a:defRPr/>
            </a:pPr>
            <a:r>
              <a:rPr kumimoji="0" lang="en-US" sz="3600" b="1" i="0" u="none" strike="noStrike" kern="0" cap="none" spc="0" normalizeH="0" baseline="0" noProof="0" dirty="0">
                <a:ln>
                  <a:noFill/>
                </a:ln>
                <a:solidFill>
                  <a:srgbClr val="FFFFFF"/>
                </a:solidFill>
                <a:effectLst/>
                <a:uLnTx/>
                <a:uFillTx/>
                <a:latin typeface="Calibri" panose="020F0502020204030204" pitchFamily="34" charset="0"/>
                <a:ea typeface="Arial"/>
                <a:cs typeface="Calibri" panose="020F0502020204030204" pitchFamily="34" charset="0"/>
                <a:sym typeface="Arial"/>
              </a:rPr>
              <a:t>What is PFML?</a:t>
            </a:r>
          </a:p>
          <a:p>
            <a:pPr marL="0" marR="0" lvl="0" indent="0" algn="l" defTabSz="457200" rtl="0" eaLnBrk="1" fontAlgn="auto" latinLnBrk="0" hangingPunct="0">
              <a:lnSpc>
                <a:spcPct val="100000"/>
              </a:lnSpc>
              <a:spcBef>
                <a:spcPts val="0"/>
              </a:spcBef>
              <a:spcAft>
                <a:spcPts val="0"/>
              </a:spcAft>
              <a:buClrTx/>
              <a:buSzTx/>
              <a:buFontTx/>
              <a:buNone/>
              <a:tabLst/>
              <a:defRPr/>
            </a:pPr>
            <a:r>
              <a:rPr kumimoji="0" lang="en-US" sz="3600" b="1" i="0" u="none" strike="noStrike" kern="0" cap="none" spc="0" normalizeH="0" baseline="0" noProof="0" dirty="0">
                <a:ln>
                  <a:noFill/>
                </a:ln>
                <a:solidFill>
                  <a:srgbClr val="FFFFFF"/>
                </a:solidFill>
                <a:effectLst/>
                <a:uLnTx/>
                <a:uFillTx/>
                <a:latin typeface="Calibri" panose="020F0502020204030204" pitchFamily="34" charset="0"/>
                <a:ea typeface="Arial"/>
                <a:cs typeface="Calibri" panose="020F0502020204030204" pitchFamily="34" charset="0"/>
                <a:sym typeface="Arial"/>
              </a:rPr>
              <a:t>Job Protection, Continued</a:t>
            </a:r>
          </a:p>
        </p:txBody>
      </p:sp>
      <p:pic>
        <p:nvPicPr>
          <p:cNvPr id="157" name="Picture 15">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48384" y="148798"/>
            <a:ext cx="984793" cy="990987"/>
          </a:xfrm>
          <a:prstGeom prst="rect">
            <a:avLst/>
          </a:prstGeom>
          <a:ln w="12700">
            <a:miter lim="400000"/>
          </a:ln>
        </p:spPr>
      </p:pic>
      <p:pic>
        <p:nvPicPr>
          <p:cNvPr id="158" name="Picture 9">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40464" y="6167973"/>
            <a:ext cx="1971309" cy="538460"/>
          </a:xfrm>
          <a:prstGeom prst="rect">
            <a:avLst/>
          </a:prstGeom>
          <a:ln w="12700">
            <a:miter lim="400000"/>
          </a:ln>
        </p:spPr>
      </p:pic>
      <p:pic>
        <p:nvPicPr>
          <p:cNvPr id="159" name="Picture 14">
            <a:extLs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9881700" y="6170531"/>
            <a:ext cx="1474217" cy="535903"/>
          </a:xfrm>
          <a:prstGeom prst="rect">
            <a:avLst/>
          </a:prstGeom>
          <a:ln w="12700">
            <a:miter lim="400000"/>
          </a:ln>
        </p:spPr>
      </p:pic>
      <p:sp>
        <p:nvSpPr>
          <p:cNvPr id="160" name="Rectangle 6">
            <a:extLst>
              <a:ext uri="{C183D7F6-B498-43B3-948B-1728B52AA6E4}">
                <adec:decorative xmlns:adec="http://schemas.microsoft.com/office/drawing/2017/decorative" val="1"/>
              </a:ext>
            </a:extLst>
          </p:cNvPr>
          <p:cNvSpPr/>
          <p:nvPr/>
        </p:nvSpPr>
        <p:spPr>
          <a:xfrm>
            <a:off x="-1" y="5947833"/>
            <a:ext cx="12192001" cy="910166"/>
          </a:xfrm>
          <a:prstGeom prst="rect">
            <a:avLst/>
          </a:prstGeom>
          <a:solidFill>
            <a:srgbClr val="D9D9D9"/>
          </a:solidFill>
          <a:ln w="12700">
            <a:solidFill>
              <a:srgbClr val="D9D9D9"/>
            </a:solidFill>
            <a:miter/>
          </a:ln>
        </p:spPr>
        <p:txBody>
          <a:bodyPr lIns="45719" rIns="45719" anchor="ctr"/>
          <a:lstStyle/>
          <a:p>
            <a:pPr marL="0" marR="0" lvl="0" indent="0" algn="ctr" defTabSz="914400" rtl="0" eaLnBrk="1" fontAlgn="auto" latinLnBrk="0" hangingPunct="0">
              <a:lnSpc>
                <a:spcPct val="100000"/>
              </a:lnSpc>
              <a:spcBef>
                <a:spcPts val="0"/>
              </a:spcBef>
              <a:spcAft>
                <a:spcPts val="0"/>
              </a:spcAft>
              <a:buClrTx/>
              <a:buSzTx/>
              <a:buFontTx/>
              <a:buNone/>
              <a:tabLst/>
              <a:defRPr>
                <a:solidFill>
                  <a:srgbClr val="FFFFFF"/>
                </a:solidFill>
              </a:defRPr>
            </a:pPr>
            <a:endParaRPr kumimoji="0" sz="1800" b="0" i="0" u="none" strike="noStrike" kern="0" cap="none" spc="0" normalizeH="0" baseline="0" noProof="0">
              <a:ln>
                <a:noFill/>
              </a:ln>
              <a:solidFill>
                <a:srgbClr val="FFFFFF"/>
              </a:solidFill>
              <a:effectLst/>
              <a:uLnTx/>
              <a:uFillTx/>
              <a:latin typeface="Calibri"/>
              <a:cs typeface="Calibri"/>
              <a:sym typeface="Calibri"/>
            </a:endParaRPr>
          </a:p>
        </p:txBody>
      </p:sp>
      <p:pic>
        <p:nvPicPr>
          <p:cNvPr id="161" name="Picture 8">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40464" y="6127872"/>
            <a:ext cx="1971309" cy="538460"/>
          </a:xfrm>
          <a:prstGeom prst="rect">
            <a:avLst/>
          </a:prstGeom>
          <a:ln w="12700">
            <a:miter lim="400000"/>
          </a:ln>
        </p:spPr>
      </p:pic>
      <p:pic>
        <p:nvPicPr>
          <p:cNvPr id="162" name="Picture 16">
            <a:extLs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9803383" y="6139636"/>
            <a:ext cx="1474217" cy="535903"/>
          </a:xfrm>
          <a:prstGeom prst="rect">
            <a:avLst/>
          </a:prstGeom>
          <a:ln w="12700">
            <a:miter lim="400000"/>
          </a:ln>
        </p:spPr>
      </p:pic>
      <p:sp>
        <p:nvSpPr>
          <p:cNvPr id="11" name="TextBox 10">
            <a:extLst>
              <a:ext uri="{FF2B5EF4-FFF2-40B4-BE49-F238E27FC236}">
                <a16:creationId xmlns:a16="http://schemas.microsoft.com/office/drawing/2014/main" id="{D8BE31B2-2F67-411F-AA56-04BD7EBBEDA5}"/>
              </a:ext>
            </a:extLst>
          </p:cNvPr>
          <p:cNvSpPr txBox="1"/>
          <p:nvPr/>
        </p:nvSpPr>
        <p:spPr>
          <a:xfrm>
            <a:off x="844006" y="1134177"/>
            <a:ext cx="10690292" cy="513986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indent="0">
              <a:buNone/>
              <a:defRPr sz="2000">
                <a:latin typeface="Times New Roman"/>
                <a:ea typeface="Times New Roman"/>
                <a:cs typeface="Times New Roman"/>
                <a:sym typeface="Times New Roman"/>
              </a:defRPr>
            </a:pPr>
            <a:endParaRPr lang="en-US" sz="2400" dirty="0">
              <a:latin typeface="Calibri"/>
            </a:endParaRPr>
          </a:p>
          <a:p>
            <a:pPr>
              <a:defRPr sz="2000">
                <a:latin typeface="Times New Roman"/>
                <a:ea typeface="Times New Roman"/>
                <a:cs typeface="Times New Roman"/>
                <a:sym typeface="Times New Roman"/>
              </a:defRPr>
            </a:pPr>
            <a:r>
              <a:rPr lang="en-US" sz="2800" b="1" dirty="0">
                <a:latin typeface="Calibri"/>
              </a:rPr>
              <a:t>Health Insurance</a:t>
            </a:r>
            <a:r>
              <a:rPr lang="en-US" sz="2800" dirty="0">
                <a:latin typeface="Calibri"/>
              </a:rPr>
              <a:t>:</a:t>
            </a:r>
            <a:r>
              <a:rPr lang="en-US" sz="2800" dirty="0">
                <a:latin typeface="Calibri"/>
                <a:cs typeface="Times New Roman"/>
              </a:rPr>
              <a:t> </a:t>
            </a:r>
            <a:r>
              <a:rPr lang="en-US" sz="2800" dirty="0">
                <a:solidFill>
                  <a:srgbClr val="333333"/>
                </a:solidFill>
                <a:latin typeface="Calibri"/>
                <a:cs typeface="Segoe UI"/>
              </a:rPr>
              <a:t>If you get health insurance benefits through your employer, they must maintain health insurance benefits and pay whatever portion of the cost they usually cover while you are on leave. If you usually pay a portion of health insurance costs, you may be required to continue to do that during leave. </a:t>
            </a:r>
          </a:p>
          <a:p>
            <a:pPr>
              <a:defRPr sz="2000">
                <a:latin typeface="Times New Roman"/>
                <a:ea typeface="Times New Roman"/>
                <a:cs typeface="Times New Roman"/>
                <a:sym typeface="Times New Roman"/>
              </a:defRPr>
            </a:pPr>
            <a:endParaRPr lang="en-US" sz="2800" dirty="0">
              <a:solidFill>
                <a:srgbClr val="333333"/>
              </a:solidFill>
              <a:latin typeface="Calibri"/>
              <a:cs typeface="Segoe UI"/>
            </a:endParaRPr>
          </a:p>
          <a:p>
            <a:pPr>
              <a:defRPr sz="2000">
                <a:latin typeface="Times New Roman"/>
                <a:ea typeface="Times New Roman"/>
                <a:cs typeface="Times New Roman"/>
                <a:sym typeface="Times New Roman"/>
              </a:defRPr>
            </a:pPr>
            <a:r>
              <a:rPr lang="en-US" sz="2800" b="1" dirty="0">
                <a:solidFill>
                  <a:srgbClr val="333333"/>
                </a:solidFill>
                <a:latin typeface="Calibri"/>
                <a:ea typeface="Calibri"/>
                <a:cs typeface="Calibri"/>
              </a:rPr>
              <a:t>Return to Work</a:t>
            </a:r>
            <a:r>
              <a:rPr lang="en-US" sz="2800" dirty="0">
                <a:solidFill>
                  <a:srgbClr val="333333"/>
                </a:solidFill>
                <a:latin typeface="Calibri"/>
                <a:ea typeface="Calibri"/>
                <a:cs typeface="Calibri"/>
              </a:rPr>
              <a:t>: When you return from leave, your employer must give you the same job you had before you left, or one equal to it. You should have the same status, pay, and benefits as you did before you went on leave.</a:t>
            </a:r>
            <a:endParaRPr lang="en-US" sz="2800" dirty="0"/>
          </a:p>
          <a:p>
            <a:pPr>
              <a:defRPr sz="2000">
                <a:latin typeface="Times New Roman"/>
                <a:ea typeface="Times New Roman"/>
                <a:cs typeface="Times New Roman"/>
                <a:sym typeface="Times New Roman"/>
              </a:defRPr>
            </a:pPr>
            <a:endParaRPr lang="en-US" sz="2400" dirty="0">
              <a:solidFill>
                <a:srgbClr val="333333"/>
              </a:solidFill>
              <a:latin typeface="Calibri"/>
              <a:cs typeface="Segoe UI"/>
            </a:endParaRPr>
          </a:p>
        </p:txBody>
      </p:sp>
    </p:spTree>
    <p:custDataLst>
      <p:tags r:id="rId1"/>
    </p:custDataLst>
    <p:extLst>
      <p:ext uri="{BB962C8B-B14F-4D97-AF65-F5344CB8AC3E}">
        <p14:creationId xmlns:p14="http://schemas.microsoft.com/office/powerpoint/2010/main" val="152298490"/>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AFCC20-2CE7-B728-6EA8-D29DDC08B35D}"/>
            </a:ext>
          </a:extLst>
        </p:cNvPr>
        <p:cNvGrpSpPr/>
        <p:nvPr/>
      </p:nvGrpSpPr>
      <p:grpSpPr>
        <a:xfrm>
          <a:off x="0" y="0"/>
          <a:ext cx="0" cy="0"/>
          <a:chOff x="0" y="0"/>
          <a:chExt cx="0" cy="0"/>
        </a:xfrm>
      </p:grpSpPr>
      <p:sp>
        <p:nvSpPr>
          <p:cNvPr id="233" name="Rectangle 14">
            <a:extLst>
              <a:ext uri="{FF2B5EF4-FFF2-40B4-BE49-F238E27FC236}">
                <a16:creationId xmlns:a16="http://schemas.microsoft.com/office/drawing/2014/main" id="{BD88C87C-8B5B-13C3-3322-C84C2F4C78AB}"/>
              </a:ext>
              <a:ext uri="{C183D7F6-B498-43B3-948B-1728B52AA6E4}">
                <adec:decorative xmlns:adec="http://schemas.microsoft.com/office/drawing/2017/decorative" val="1"/>
              </a:ext>
            </a:extLst>
          </p:cNvPr>
          <p:cNvSpPr/>
          <p:nvPr/>
        </p:nvSpPr>
        <p:spPr>
          <a:xfrm>
            <a:off x="1237" y="4540"/>
            <a:ext cx="12190763" cy="1263806"/>
          </a:xfrm>
          <a:prstGeom prst="rect">
            <a:avLst/>
          </a:prstGeom>
          <a:solidFill>
            <a:srgbClr val="BE5817"/>
          </a:solidFill>
          <a:ln w="12700">
            <a:miter lim="400000"/>
          </a:ln>
        </p:spPr>
        <p:txBody>
          <a:bodyPr lIns="45719" rIns="45719" anchor="ctr"/>
          <a:lstStyle/>
          <a:p>
            <a:pPr algn="ctr" defTabSz="457200">
              <a:defRPr>
                <a:solidFill>
                  <a:srgbClr val="FFFFFF"/>
                </a:solidFill>
              </a:defRPr>
            </a:pPr>
            <a:endParaRPr/>
          </a:p>
        </p:txBody>
      </p:sp>
      <p:sp>
        <p:nvSpPr>
          <p:cNvPr id="234" name="Title 4">
            <a:extLst>
              <a:ext uri="{FF2B5EF4-FFF2-40B4-BE49-F238E27FC236}">
                <a16:creationId xmlns:a16="http://schemas.microsoft.com/office/drawing/2014/main" id="{6072C964-C15E-C937-5F50-4EC43CA7B891}"/>
              </a:ext>
            </a:extLst>
          </p:cNvPr>
          <p:cNvSpPr txBox="1">
            <a:spLocks noGrp="1"/>
          </p:cNvSpPr>
          <p:nvPr>
            <p:ph type="title" idx="4294967295"/>
          </p:nvPr>
        </p:nvSpPr>
        <p:spPr>
          <a:xfrm>
            <a:off x="1842769" y="327547"/>
            <a:ext cx="9287511" cy="646331"/>
          </a:xfrm>
          <a:prstGeom prst="rect">
            <a:avLst/>
          </a:prstGeom>
          <a:noFill/>
          <a:ln w="12700">
            <a:noFill/>
            <a:prstDash/>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rot="0" spcFirstLastPara="0" vertOverflow="overflow" horzOverflow="overflow" vert="horz" wrap="square" lIns="45719" tIns="45720" rIns="45719" bIns="45720" numCol="1" spcCol="0" rtlCol="0" fromWordArt="0" anchor="ctr" anchorCtr="0" forceAA="0" compatLnSpc="1">
            <a:prstTxWarp prst="textNoShape">
              <a:avLst/>
            </a:prstTxWarp>
            <a:spAutoFit/>
          </a:bodyPr>
          <a:lstStyle>
            <a:lvl1pPr defTabSz="457200">
              <a:defRPr sz="3200">
                <a:solidFill>
                  <a:srgbClr val="FFFFFF"/>
                </a:solidFill>
                <a:latin typeface="Arial"/>
                <a:ea typeface="Arial"/>
                <a:cs typeface="Arial"/>
                <a:sym typeface="Aria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Calibri"/>
                <a:ea typeface="Arial"/>
                <a:cs typeface="Arial"/>
                <a:sym typeface="Arial"/>
              </a:rPr>
              <a:t>What Types of Leave are Available?</a:t>
            </a:r>
          </a:p>
        </p:txBody>
      </p:sp>
      <p:pic>
        <p:nvPicPr>
          <p:cNvPr id="235" name="Picture 6">
            <a:extLst>
              <a:ext uri="{FF2B5EF4-FFF2-40B4-BE49-F238E27FC236}">
                <a16:creationId xmlns:a16="http://schemas.microsoft.com/office/drawing/2014/main" id="{A2121FF5-E448-D595-2C06-0349A1DC08BA}"/>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48384" y="155198"/>
            <a:ext cx="984793" cy="990987"/>
          </a:xfrm>
          <a:prstGeom prst="rect">
            <a:avLst/>
          </a:prstGeom>
          <a:ln w="12700">
            <a:miter lim="400000"/>
          </a:ln>
        </p:spPr>
      </p:pic>
      <p:pic>
        <p:nvPicPr>
          <p:cNvPr id="237" name="Picture 10">
            <a:extLst>
              <a:ext uri="{FF2B5EF4-FFF2-40B4-BE49-F238E27FC236}">
                <a16:creationId xmlns:a16="http://schemas.microsoft.com/office/drawing/2014/main" id="{72E3F038-3C18-2EEC-AB3D-746D50502C52}"/>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40464" y="6216772"/>
            <a:ext cx="1971309" cy="538460"/>
          </a:xfrm>
          <a:prstGeom prst="rect">
            <a:avLst/>
          </a:prstGeom>
          <a:ln w="12700">
            <a:miter lim="400000"/>
          </a:ln>
        </p:spPr>
      </p:pic>
      <p:pic>
        <p:nvPicPr>
          <p:cNvPr id="238" name="Picture 12">
            <a:extLst>
              <a:ext uri="{FF2B5EF4-FFF2-40B4-BE49-F238E27FC236}">
                <a16:creationId xmlns:a16="http://schemas.microsoft.com/office/drawing/2014/main" id="{E37D0021-2813-D759-8DB9-B4FCDE1B3F92}"/>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9803383" y="6215836"/>
            <a:ext cx="1474217" cy="535903"/>
          </a:xfrm>
          <a:prstGeom prst="rect">
            <a:avLst/>
          </a:prstGeom>
          <a:ln w="12700">
            <a:miter lim="400000"/>
          </a:ln>
        </p:spPr>
      </p:pic>
      <p:sp>
        <p:nvSpPr>
          <p:cNvPr id="258" name="Rectangle 69" descr="Family Leave.">
            <a:extLst>
              <a:ext uri="{FF2B5EF4-FFF2-40B4-BE49-F238E27FC236}">
                <a16:creationId xmlns:a16="http://schemas.microsoft.com/office/drawing/2014/main" id="{4E8E4A6B-F1E4-0E02-9F0B-88909E34C134}"/>
              </a:ext>
            </a:extLst>
          </p:cNvPr>
          <p:cNvSpPr txBox="1"/>
          <p:nvPr/>
        </p:nvSpPr>
        <p:spPr>
          <a:xfrm>
            <a:off x="4065401" y="1340671"/>
            <a:ext cx="1313369" cy="369328"/>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45718" tIns="45718" rIns="45718" bIns="45718" anchor="t">
            <a:spAutoFit/>
          </a:bodyPr>
          <a:lstStyle>
            <a:lvl1pPr>
              <a:defRPr sz="1600" b="1">
                <a:solidFill>
                  <a:srgbClr val="525252"/>
                </a:solidFill>
                <a:latin typeface="Texta"/>
                <a:ea typeface="Texta"/>
                <a:cs typeface="Texta"/>
                <a:sym typeface="Texta"/>
              </a:defRPr>
            </a:lvl1pPr>
          </a:lstStyle>
          <a:p>
            <a:r>
              <a:rPr sz="1800" dirty="0">
                <a:latin typeface="Calibri"/>
              </a:rPr>
              <a:t>Family Leave</a:t>
            </a:r>
            <a:endParaRPr lang="en-US" sz="1800" dirty="0">
              <a:latin typeface="Calibri"/>
            </a:endParaRPr>
          </a:p>
        </p:txBody>
      </p:sp>
      <p:sp>
        <p:nvSpPr>
          <p:cNvPr id="240" name="Rectangle 52">
            <a:extLst>
              <a:ext uri="{FF2B5EF4-FFF2-40B4-BE49-F238E27FC236}">
                <a16:creationId xmlns:a16="http://schemas.microsoft.com/office/drawing/2014/main" id="{998E9657-A068-13DE-1FB0-2BA9FA60F472}"/>
              </a:ext>
              <a:ext uri="{C183D7F6-B498-43B3-948B-1728B52AA6E4}">
                <adec:decorative xmlns:adec="http://schemas.microsoft.com/office/drawing/2017/decorative" val="1"/>
              </a:ext>
            </a:extLst>
          </p:cNvPr>
          <p:cNvSpPr/>
          <p:nvPr/>
        </p:nvSpPr>
        <p:spPr>
          <a:xfrm rot="10800000" flipH="1">
            <a:off x="159026" y="2187214"/>
            <a:ext cx="1872130" cy="127227"/>
          </a:xfrm>
          <a:prstGeom prst="rect">
            <a:avLst/>
          </a:prstGeom>
          <a:solidFill>
            <a:srgbClr val="4C413D"/>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sp>
        <p:nvSpPr>
          <p:cNvPr id="242" name="Rectangle 54">
            <a:extLst>
              <a:ext uri="{FF2B5EF4-FFF2-40B4-BE49-F238E27FC236}">
                <a16:creationId xmlns:a16="http://schemas.microsoft.com/office/drawing/2014/main" id="{BF06593A-B413-8F74-0F0E-91CBFAFBCD8C}"/>
              </a:ext>
            </a:extLst>
          </p:cNvPr>
          <p:cNvSpPr txBox="1"/>
          <p:nvPr/>
        </p:nvSpPr>
        <p:spPr>
          <a:xfrm>
            <a:off x="107881" y="1854428"/>
            <a:ext cx="881006" cy="369328"/>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45718" tIns="45718" rIns="45718" bIns="45718" numCol="1" anchor="t">
            <a:spAutoFit/>
          </a:bodyPr>
          <a:lstStyle>
            <a:lvl1pPr>
              <a:defRPr sz="1600" b="1">
                <a:solidFill>
                  <a:srgbClr val="525252"/>
                </a:solidFill>
                <a:latin typeface="Texta"/>
                <a:ea typeface="Texta"/>
                <a:cs typeface="Texta"/>
                <a:sym typeface="Texta"/>
              </a:defRPr>
            </a:lvl1pPr>
          </a:lstStyle>
          <a:p>
            <a:r>
              <a:rPr sz="1800" dirty="0">
                <a:latin typeface="Calibri"/>
              </a:rPr>
              <a:t>Bonding</a:t>
            </a:r>
            <a:endParaRPr lang="en-US" sz="1800" dirty="0">
              <a:latin typeface="Calibri"/>
            </a:endParaRPr>
          </a:p>
        </p:txBody>
      </p:sp>
      <p:sp>
        <p:nvSpPr>
          <p:cNvPr id="2" name="TextBox 1">
            <a:extLst>
              <a:ext uri="{FF2B5EF4-FFF2-40B4-BE49-F238E27FC236}">
                <a16:creationId xmlns:a16="http://schemas.microsoft.com/office/drawing/2014/main" id="{95445236-2BB8-F523-3258-2FE269307ADC}"/>
              </a:ext>
            </a:extLst>
          </p:cNvPr>
          <p:cNvSpPr txBox="1"/>
          <p:nvPr/>
        </p:nvSpPr>
        <p:spPr>
          <a:xfrm>
            <a:off x="111427" y="2334281"/>
            <a:ext cx="2551871" cy="313931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000000"/>
                </a:solidFill>
                <a:effectLst/>
                <a:uFillTx/>
                <a:latin typeface="+mj-lt"/>
                <a:ea typeface="+mj-ea"/>
                <a:cs typeface="+mj-cs"/>
                <a:sym typeface="Calibri"/>
              </a:rPr>
              <a:t>Leave to bond with the covered individual’s child during</a:t>
            </a:r>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lang="en-US" dirty="0">
                <a:solidFill>
                  <a:srgbClr val="000000"/>
                </a:solidFill>
                <a:latin typeface="+mj-lt"/>
                <a:ea typeface="+mj-ea"/>
                <a:cs typeface="+mj-cs"/>
                <a:sym typeface="Calibri"/>
              </a:rPr>
              <a:t>the first 12 months after the child’s birth or</a:t>
            </a:r>
          </a:p>
          <a:p>
            <a:pPr marL="285750" marR="0" indent="-285750" algn="l" defTabSz="914400" rtl="0" fontAlgn="auto" latinLnBrk="0" hangingPunct="0">
              <a:lnSpc>
                <a:spcPct val="100000"/>
              </a:lnSpc>
              <a:spcBef>
                <a:spcPts val="0"/>
              </a:spcBef>
              <a:spcAft>
                <a:spcPts val="0"/>
              </a:spcAft>
              <a:buClrTx/>
              <a:buSzTx/>
              <a:buFont typeface="Arial" panose="020B0604020202020204" pitchFamily="34" charset="0"/>
              <a:buChar char="•"/>
              <a:tabLst/>
            </a:pPr>
            <a:r>
              <a:rPr lang="en-US" dirty="0">
                <a:solidFill>
                  <a:srgbClr val="000000"/>
                </a:solidFill>
                <a:latin typeface="+mj-lt"/>
                <a:ea typeface="+mj-ea"/>
                <a:cs typeface="+mj-cs"/>
                <a:sym typeface="Calibri"/>
              </a:rPr>
              <a:t>t</a:t>
            </a:r>
            <a:r>
              <a:rPr kumimoji="0" lang="en-US" sz="1800" b="0" i="0" u="none" strike="noStrike" cap="none" spc="0" normalizeH="0" baseline="0" dirty="0">
                <a:ln>
                  <a:noFill/>
                </a:ln>
                <a:solidFill>
                  <a:srgbClr val="000000"/>
                </a:solidFill>
                <a:effectLst/>
                <a:uFillTx/>
                <a:latin typeface="+mj-lt"/>
                <a:ea typeface="+mj-ea"/>
                <a:cs typeface="+mj-cs"/>
                <a:sym typeface="Calibri"/>
              </a:rPr>
              <a:t>he first 12 months after the placement of the child for adoption or foster care with the covered individual</a:t>
            </a:r>
          </a:p>
        </p:txBody>
      </p:sp>
      <p:sp>
        <p:nvSpPr>
          <p:cNvPr id="245" name="Rectangle 57">
            <a:extLst>
              <a:ext uri="{FF2B5EF4-FFF2-40B4-BE49-F238E27FC236}">
                <a16:creationId xmlns:a16="http://schemas.microsoft.com/office/drawing/2014/main" id="{9ACB1F5B-45C3-1C0A-E9F7-FD40ABB87E17}"/>
              </a:ext>
              <a:ext uri="{C183D7F6-B498-43B3-948B-1728B52AA6E4}">
                <adec:decorative xmlns:adec="http://schemas.microsoft.com/office/drawing/2017/decorative" val="1"/>
              </a:ext>
            </a:extLst>
          </p:cNvPr>
          <p:cNvSpPr/>
          <p:nvPr/>
        </p:nvSpPr>
        <p:spPr>
          <a:xfrm rot="10800000" flipH="1">
            <a:off x="3089524" y="2205840"/>
            <a:ext cx="1872133" cy="127227"/>
          </a:xfrm>
          <a:prstGeom prst="rect">
            <a:avLst/>
          </a:prstGeom>
          <a:solidFill>
            <a:srgbClr val="4C413D"/>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sp>
        <p:nvSpPr>
          <p:cNvPr id="246" name="Rectangle 58">
            <a:extLst>
              <a:ext uri="{FF2B5EF4-FFF2-40B4-BE49-F238E27FC236}">
                <a16:creationId xmlns:a16="http://schemas.microsoft.com/office/drawing/2014/main" id="{AABA3A5A-F282-4B9B-AB00-5E7AAE3F686B}"/>
              </a:ext>
            </a:extLst>
          </p:cNvPr>
          <p:cNvSpPr txBox="1"/>
          <p:nvPr/>
        </p:nvSpPr>
        <p:spPr>
          <a:xfrm>
            <a:off x="3046342" y="1874396"/>
            <a:ext cx="698264" cy="369328"/>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45718" tIns="45718" rIns="45718" bIns="45718" numCol="1" anchor="t">
            <a:spAutoFit/>
          </a:bodyPr>
          <a:lstStyle>
            <a:lvl1pPr>
              <a:defRPr sz="1600" b="1">
                <a:solidFill>
                  <a:srgbClr val="525252"/>
                </a:solidFill>
                <a:latin typeface="Texta"/>
                <a:ea typeface="Texta"/>
                <a:cs typeface="Texta"/>
                <a:sym typeface="Texta"/>
              </a:defRPr>
            </a:lvl1pPr>
          </a:lstStyle>
          <a:p>
            <a:r>
              <a:rPr sz="1800" dirty="0">
                <a:latin typeface="Calibri"/>
              </a:rPr>
              <a:t>Caring</a:t>
            </a:r>
            <a:endParaRPr lang="en-US" sz="1800" dirty="0">
              <a:latin typeface="Calibri"/>
            </a:endParaRPr>
          </a:p>
        </p:txBody>
      </p:sp>
      <p:sp>
        <p:nvSpPr>
          <p:cNvPr id="262" name="Rectangle 74">
            <a:extLst>
              <a:ext uri="{FF2B5EF4-FFF2-40B4-BE49-F238E27FC236}">
                <a16:creationId xmlns:a16="http://schemas.microsoft.com/office/drawing/2014/main" id="{339216FF-4501-76C5-17C0-020A7865E8B6}"/>
              </a:ext>
            </a:extLst>
          </p:cNvPr>
          <p:cNvSpPr txBox="1"/>
          <p:nvPr/>
        </p:nvSpPr>
        <p:spPr>
          <a:xfrm>
            <a:off x="3046342" y="2348650"/>
            <a:ext cx="1793100" cy="1200325"/>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8" tIns="45718" rIns="45718" bIns="45718" anchor="t">
            <a:spAutoFit/>
          </a:bodyPr>
          <a:lstStyle>
            <a:lvl1pPr>
              <a:defRPr sz="1200">
                <a:solidFill>
                  <a:srgbClr val="333333"/>
                </a:solidFill>
                <a:latin typeface="Texta"/>
                <a:ea typeface="Texta"/>
                <a:cs typeface="Texta"/>
                <a:sym typeface="Texta"/>
              </a:defRPr>
            </a:lvl1pPr>
          </a:lstStyle>
          <a:p>
            <a:r>
              <a:rPr sz="1800" dirty="0">
                <a:latin typeface="Calibri"/>
              </a:rPr>
              <a:t>Leave to care for a family member with a serious health condition.</a:t>
            </a:r>
            <a:endParaRPr lang="en-US" sz="1800" dirty="0">
              <a:latin typeface="Calibri"/>
            </a:endParaRPr>
          </a:p>
        </p:txBody>
      </p:sp>
      <p:sp>
        <p:nvSpPr>
          <p:cNvPr id="264" name="Rectangle 76" descr="Up to a total of 12 weeks for Family Leav of Bonding or Caring.">
            <a:extLst>
              <a:ext uri="{FF2B5EF4-FFF2-40B4-BE49-F238E27FC236}">
                <a16:creationId xmlns:a16="http://schemas.microsoft.com/office/drawing/2014/main" id="{3CAB4B4F-E96E-382B-B74D-A20BCA75EB59}"/>
              </a:ext>
            </a:extLst>
          </p:cNvPr>
          <p:cNvSpPr txBox="1"/>
          <p:nvPr/>
        </p:nvSpPr>
        <p:spPr>
          <a:xfrm>
            <a:off x="313698" y="5441044"/>
            <a:ext cx="4809045" cy="369328"/>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45718" tIns="45718" rIns="45718" bIns="45718" anchor="t">
            <a:spAutoFit/>
          </a:bodyPr>
          <a:lstStyle>
            <a:lvl1pPr>
              <a:defRPr sz="1600" b="1">
                <a:solidFill>
                  <a:srgbClr val="525252"/>
                </a:solidFill>
                <a:latin typeface="Texta"/>
                <a:ea typeface="Texta"/>
                <a:cs typeface="Texta"/>
                <a:sym typeface="Texta"/>
              </a:defRPr>
            </a:lvl1pPr>
          </a:lstStyle>
          <a:p>
            <a:pPr algn="ctr"/>
            <a:r>
              <a:rPr sz="1800" dirty="0">
                <a:latin typeface="Calibri"/>
              </a:rPr>
              <a:t>Up to </a:t>
            </a:r>
            <a:r>
              <a:rPr lang="en-US" sz="1800" dirty="0">
                <a:latin typeface="Calibri"/>
              </a:rPr>
              <a:t>a total of </a:t>
            </a:r>
            <a:r>
              <a:rPr sz="1800" dirty="0">
                <a:latin typeface="Calibri"/>
              </a:rPr>
              <a:t>12 weeks</a:t>
            </a:r>
            <a:endParaRPr lang="en-US" sz="1800" dirty="0">
              <a:latin typeface="Calibri"/>
            </a:endParaRPr>
          </a:p>
        </p:txBody>
      </p:sp>
      <p:sp>
        <p:nvSpPr>
          <p:cNvPr id="46" name="Rectangle 45">
            <a:extLst>
              <a:ext uri="{FF2B5EF4-FFF2-40B4-BE49-F238E27FC236}">
                <a16:creationId xmlns:a16="http://schemas.microsoft.com/office/drawing/2014/main" id="{6CC510AE-1BD9-F257-A8EE-AC25F6AF9DC5}"/>
              </a:ext>
              <a:ext uri="{C183D7F6-B498-43B3-948B-1728B52AA6E4}">
                <adec:decorative xmlns:adec="http://schemas.microsoft.com/office/drawing/2017/decorative" val="1"/>
              </a:ext>
            </a:extLst>
          </p:cNvPr>
          <p:cNvSpPr/>
          <p:nvPr/>
        </p:nvSpPr>
        <p:spPr>
          <a:xfrm rot="10800000" flipH="1">
            <a:off x="5557282" y="2211036"/>
            <a:ext cx="2062548" cy="131721"/>
          </a:xfrm>
          <a:prstGeom prst="rect">
            <a:avLst/>
          </a:prstGeom>
          <a:solidFill>
            <a:srgbClr val="4C413D"/>
          </a:solidFill>
          <a:ln w="12700" cap="flat">
            <a:noFill/>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a:lstStyle>
          <a:p>
            <a:pPr algn="ctr">
              <a:defRPr>
                <a:solidFill>
                  <a:srgbClr val="FFFFFF"/>
                </a:solidFill>
              </a:defRPr>
            </a:pPr>
            <a:endParaRPr/>
          </a:p>
        </p:txBody>
      </p:sp>
      <p:sp>
        <p:nvSpPr>
          <p:cNvPr id="48" name="TextBox 4">
            <a:extLst>
              <a:ext uri="{FF2B5EF4-FFF2-40B4-BE49-F238E27FC236}">
                <a16:creationId xmlns:a16="http://schemas.microsoft.com/office/drawing/2014/main" id="{61E7733F-03F2-8A70-864E-F9B07AB10135}"/>
              </a:ext>
            </a:extLst>
          </p:cNvPr>
          <p:cNvSpPr txBox="1"/>
          <p:nvPr/>
        </p:nvSpPr>
        <p:spPr>
          <a:xfrm>
            <a:off x="5522556" y="1882369"/>
            <a:ext cx="846125" cy="369328"/>
          </a:xfrm>
          <a:prstGeom prst="rect">
            <a:avLst/>
          </a:prstGeom>
          <a:noFill/>
          <a:ln w="12700" cap="flat">
            <a:noFill/>
            <a:miter lim="400000"/>
          </a:ln>
          <a:effectLst/>
          <a:extLst>
            <a:ext uri="{C572A759-6A51-4108-AA02-DFA0A04FC94B}">
              <ma14:wrappingTextBoxFlag xmlns="" xmlns:lc="http://schemas.openxmlformats.org/drawingml/2006/lockedCanvas" xmlns:ma14="http://schemas.microsoft.com/office/mac/drawingml/2011/main" xmlns:a14="http://schemas.microsoft.com/office/drawing/2010/main" xmlns:m="http://schemas.openxmlformats.org/officeDocument/2006/math" val="1"/>
            </a:ext>
          </a:extLst>
        </p:spPr>
        <p:txBody>
          <a:bodyPr wrap="none" lIns="45718" tIns="45718" rIns="45718" bIns="45718" numCol="1"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a:lstStyle>
          <a:p>
            <a:r>
              <a:rPr lang="en-US" b="1" dirty="0">
                <a:solidFill>
                  <a:schemeClr val="bg2"/>
                </a:solidFill>
              </a:rPr>
              <a:t>Military</a:t>
            </a:r>
          </a:p>
        </p:txBody>
      </p:sp>
      <p:sp>
        <p:nvSpPr>
          <p:cNvPr id="3" name="TextBox 2">
            <a:extLst>
              <a:ext uri="{FF2B5EF4-FFF2-40B4-BE49-F238E27FC236}">
                <a16:creationId xmlns:a16="http://schemas.microsoft.com/office/drawing/2014/main" id="{8C877D49-7DE8-4D93-667C-D5A9AE6DFB06}"/>
              </a:ext>
            </a:extLst>
          </p:cNvPr>
          <p:cNvSpPr txBox="1"/>
          <p:nvPr/>
        </p:nvSpPr>
        <p:spPr>
          <a:xfrm>
            <a:off x="5522574" y="2314442"/>
            <a:ext cx="4401718" cy="34163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1800" b="0" i="0" u="none" strike="noStrike" cap="none" spc="0" normalizeH="0" baseline="0" dirty="0">
                <a:ln>
                  <a:noFill/>
                </a:ln>
                <a:solidFill>
                  <a:srgbClr val="000000"/>
                </a:solidFill>
                <a:effectLst/>
                <a:uFillTx/>
                <a:latin typeface="+mj-lt"/>
                <a:ea typeface="+mj-ea"/>
                <a:cs typeface="+mj-cs"/>
                <a:sym typeface="Calibri"/>
              </a:rPr>
              <a:t>Exigency leave to manage the affairs of a family member when they have been recently deployed or notified of upcoming active-duty deployment (up to 12 weeks, as part of the total 12-week family leave allotment) </a:t>
            </a:r>
            <a:r>
              <a:rPr kumimoji="0" lang="en-US" sz="1800" b="1" i="0" u="none" strike="noStrike" cap="none" spc="0" normalizeH="0" baseline="0" dirty="0">
                <a:ln>
                  <a:noFill/>
                </a:ln>
                <a:solidFill>
                  <a:srgbClr val="000000"/>
                </a:solidFill>
                <a:effectLst/>
                <a:uFillTx/>
                <a:latin typeface="+mj-lt"/>
                <a:ea typeface="+mj-ea"/>
                <a:cs typeface="+mj-cs"/>
                <a:sym typeface="Calibri"/>
              </a:rPr>
              <a:t>OR</a:t>
            </a:r>
          </a:p>
          <a:p>
            <a:pPr marL="0" marR="0" indent="0" algn="l" defTabSz="914400" rtl="0" fontAlgn="auto" latinLnBrk="0" hangingPunct="0">
              <a:lnSpc>
                <a:spcPct val="100000"/>
              </a:lnSpc>
              <a:spcBef>
                <a:spcPts val="0"/>
              </a:spcBef>
              <a:spcAft>
                <a:spcPts val="0"/>
              </a:spcAft>
              <a:buClrTx/>
              <a:buSzTx/>
              <a:buFontTx/>
              <a:buNone/>
              <a:tabLst/>
            </a:pPr>
            <a:endParaRPr kumimoji="0" lang="en-US" sz="1800" b="1" i="0" u="none" strike="noStrike" cap="none" spc="0" normalizeH="0" baseline="0" dirty="0">
              <a:ln>
                <a:noFill/>
              </a:ln>
              <a:solidFill>
                <a:srgbClr val="000000"/>
              </a:solidFill>
              <a:effectLst/>
              <a:uFillTx/>
              <a:latin typeface="+mj-lt"/>
              <a:ea typeface="+mj-ea"/>
              <a:cs typeface="+mj-cs"/>
              <a:sym typeface="Calibri"/>
            </a:endParaRPr>
          </a:p>
          <a:p>
            <a:pPr marL="0" marR="0" indent="0" algn="l" defTabSz="914400" rtl="0" fontAlgn="auto" latinLnBrk="0" hangingPunct="0">
              <a:lnSpc>
                <a:spcPct val="100000"/>
              </a:lnSpc>
              <a:spcBef>
                <a:spcPts val="0"/>
              </a:spcBef>
              <a:spcAft>
                <a:spcPts val="0"/>
              </a:spcAft>
              <a:buClrTx/>
              <a:buSzTx/>
              <a:buFontTx/>
              <a:buNone/>
              <a:tabLst/>
            </a:pPr>
            <a:r>
              <a:rPr lang="en-US" dirty="0">
                <a:solidFill>
                  <a:srgbClr val="000000"/>
                </a:solidFill>
                <a:latin typeface="+mj-lt"/>
                <a:ea typeface="+mj-ea"/>
                <a:cs typeface="+mj-cs"/>
                <a:sym typeface="Calibri"/>
              </a:rPr>
              <a:t>Leave to care for a family member who is a current or former service member with a serious health condition sustained or aggravated during active-duty military service (up to 26 weeks which counts towards the total benefit year.)</a:t>
            </a:r>
            <a:endParaRPr kumimoji="0" lang="en-US" sz="1800" b="0" i="0" u="none" strike="noStrike" cap="none" spc="0" normalizeH="0" baseline="0" dirty="0">
              <a:ln>
                <a:noFill/>
              </a:ln>
              <a:solidFill>
                <a:srgbClr val="000000"/>
              </a:solidFill>
              <a:effectLst/>
              <a:uFillTx/>
              <a:latin typeface="+mj-lt"/>
              <a:ea typeface="+mj-ea"/>
              <a:cs typeface="+mj-cs"/>
              <a:sym typeface="Calibri"/>
            </a:endParaRPr>
          </a:p>
        </p:txBody>
      </p:sp>
      <p:sp>
        <p:nvSpPr>
          <p:cNvPr id="259" name="Rectangle 70" descr="Medical Leave.">
            <a:extLst>
              <a:ext uri="{FF2B5EF4-FFF2-40B4-BE49-F238E27FC236}">
                <a16:creationId xmlns:a16="http://schemas.microsoft.com/office/drawing/2014/main" id="{8342A013-4AF6-73B4-FEAC-0559CD27D365}"/>
              </a:ext>
            </a:extLst>
          </p:cNvPr>
          <p:cNvSpPr txBox="1"/>
          <p:nvPr/>
        </p:nvSpPr>
        <p:spPr>
          <a:xfrm>
            <a:off x="10209943" y="1369377"/>
            <a:ext cx="1452958" cy="369328"/>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45718" tIns="45718" rIns="45718" bIns="45718" anchor="t">
            <a:spAutoFit/>
          </a:bodyPr>
          <a:lstStyle>
            <a:lvl1pPr>
              <a:defRPr sz="1600" b="1">
                <a:solidFill>
                  <a:srgbClr val="525252"/>
                </a:solidFill>
                <a:latin typeface="Texta"/>
                <a:ea typeface="Texta"/>
                <a:cs typeface="Texta"/>
                <a:sym typeface="Texta"/>
              </a:defRPr>
            </a:lvl1pPr>
          </a:lstStyle>
          <a:p>
            <a:r>
              <a:rPr sz="1800" dirty="0">
                <a:latin typeface="Calibri"/>
              </a:rPr>
              <a:t>Medical Leave</a:t>
            </a:r>
            <a:endParaRPr lang="en-US" sz="1800" dirty="0">
              <a:latin typeface="Calibri"/>
            </a:endParaRPr>
          </a:p>
        </p:txBody>
      </p:sp>
      <p:sp>
        <p:nvSpPr>
          <p:cNvPr id="249" name="Rectangle 61">
            <a:extLst>
              <a:ext uri="{FF2B5EF4-FFF2-40B4-BE49-F238E27FC236}">
                <a16:creationId xmlns:a16="http://schemas.microsoft.com/office/drawing/2014/main" id="{16469539-21AA-6D07-8313-42A3E14C0FB7}"/>
              </a:ext>
              <a:ext uri="{C183D7F6-B498-43B3-948B-1728B52AA6E4}">
                <adec:decorative xmlns:adec="http://schemas.microsoft.com/office/drawing/2017/decorative" val="1"/>
              </a:ext>
            </a:extLst>
          </p:cNvPr>
          <p:cNvSpPr/>
          <p:nvPr/>
        </p:nvSpPr>
        <p:spPr>
          <a:xfrm rot="10800000" flipH="1">
            <a:off x="10023683" y="2229874"/>
            <a:ext cx="2009291" cy="122998"/>
          </a:xfrm>
          <a:prstGeom prst="rect">
            <a:avLst/>
          </a:prstGeom>
          <a:solidFill>
            <a:schemeClr val="bg2"/>
          </a:solid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sp>
        <p:nvSpPr>
          <p:cNvPr id="250" name="Rectangle 62">
            <a:extLst>
              <a:ext uri="{FF2B5EF4-FFF2-40B4-BE49-F238E27FC236}">
                <a16:creationId xmlns:a16="http://schemas.microsoft.com/office/drawing/2014/main" id="{BEA2E07D-91C9-52B0-682C-787D811571AA}"/>
              </a:ext>
            </a:extLst>
          </p:cNvPr>
          <p:cNvSpPr txBox="1"/>
          <p:nvPr/>
        </p:nvSpPr>
        <p:spPr>
          <a:xfrm>
            <a:off x="9982128" y="1868626"/>
            <a:ext cx="1357355" cy="369328"/>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45718" tIns="45718" rIns="45718" bIns="45718" numCol="1" anchor="t">
            <a:spAutoFit/>
          </a:bodyPr>
          <a:lstStyle>
            <a:lvl1pPr>
              <a:defRPr sz="1600" b="1">
                <a:solidFill>
                  <a:srgbClr val="525252"/>
                </a:solidFill>
                <a:latin typeface="Texta"/>
                <a:ea typeface="Texta"/>
                <a:cs typeface="Texta"/>
                <a:sym typeface="Texta"/>
              </a:defRPr>
            </a:lvl1pPr>
          </a:lstStyle>
          <a:p>
            <a:r>
              <a:rPr sz="1800" dirty="0">
                <a:latin typeface="Calibri"/>
              </a:rPr>
              <a:t>Own Medical</a:t>
            </a:r>
            <a:endParaRPr lang="en-US" sz="1800" dirty="0">
              <a:latin typeface="Calibri"/>
            </a:endParaRPr>
          </a:p>
        </p:txBody>
      </p:sp>
      <p:sp>
        <p:nvSpPr>
          <p:cNvPr id="263" name="Rectangle 75">
            <a:extLst>
              <a:ext uri="{FF2B5EF4-FFF2-40B4-BE49-F238E27FC236}">
                <a16:creationId xmlns:a16="http://schemas.microsoft.com/office/drawing/2014/main" id="{D80218E4-388D-33EC-EC65-F2E62835970F}"/>
              </a:ext>
            </a:extLst>
          </p:cNvPr>
          <p:cNvSpPr txBox="1"/>
          <p:nvPr/>
        </p:nvSpPr>
        <p:spPr>
          <a:xfrm>
            <a:off x="10023683" y="2350177"/>
            <a:ext cx="1780687" cy="1200325"/>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lIns="45718" tIns="45718" rIns="45718" bIns="45718" anchor="t">
            <a:spAutoFit/>
          </a:bodyPr>
          <a:lstStyle>
            <a:lvl1pPr>
              <a:defRPr sz="1200">
                <a:solidFill>
                  <a:srgbClr val="525252"/>
                </a:solidFill>
                <a:latin typeface="Texta"/>
                <a:ea typeface="Texta"/>
                <a:cs typeface="Texta"/>
                <a:sym typeface="Texta"/>
              </a:defRPr>
            </a:lvl1pPr>
          </a:lstStyle>
          <a:p>
            <a:r>
              <a:rPr sz="1800" dirty="0">
                <a:latin typeface="Calibri"/>
              </a:rPr>
              <a:t>Leave to care for an individual’s own serious medical condition</a:t>
            </a:r>
            <a:endParaRPr lang="en-US" sz="1800" dirty="0">
              <a:latin typeface="Calibri"/>
            </a:endParaRPr>
          </a:p>
        </p:txBody>
      </p:sp>
      <p:sp>
        <p:nvSpPr>
          <p:cNvPr id="256" name="Rectangle 67">
            <a:extLst>
              <a:ext uri="{FF2B5EF4-FFF2-40B4-BE49-F238E27FC236}">
                <a16:creationId xmlns:a16="http://schemas.microsoft.com/office/drawing/2014/main" id="{907B2CAE-7A2C-1FFF-4F66-DD4816CA585F}"/>
              </a:ext>
              <a:ext uri="{C183D7F6-B498-43B3-948B-1728B52AA6E4}">
                <adec:decorative xmlns:adec="http://schemas.microsoft.com/office/drawing/2017/decorative" val="1"/>
              </a:ext>
            </a:extLst>
          </p:cNvPr>
          <p:cNvSpPr/>
          <p:nvPr/>
        </p:nvSpPr>
        <p:spPr>
          <a:xfrm rot="10800000" flipH="1">
            <a:off x="159025" y="1703398"/>
            <a:ext cx="9084365" cy="139751"/>
          </a:xfrm>
          <a:prstGeom prst="rect">
            <a:avLst/>
          </a:prstGeom>
          <a:solidFill>
            <a:srgbClr val="BE5817"/>
          </a:solidFill>
          <a:ln w="12700">
            <a:miter lim="400000"/>
          </a:ln>
        </p:spPr>
        <p:txBody>
          <a:bodyPr lIns="45719" rIns="45719" anchor="ctr"/>
          <a:lstStyle/>
          <a:p>
            <a:pPr algn="ctr">
              <a:defRPr>
                <a:solidFill>
                  <a:srgbClr val="FFFFFF"/>
                </a:solidFill>
              </a:defRPr>
            </a:pPr>
            <a:endParaRPr/>
          </a:p>
        </p:txBody>
      </p:sp>
      <p:sp>
        <p:nvSpPr>
          <p:cNvPr id="257" name="Rectangle 68">
            <a:extLst>
              <a:ext uri="{FF2B5EF4-FFF2-40B4-BE49-F238E27FC236}">
                <a16:creationId xmlns:a16="http://schemas.microsoft.com/office/drawing/2014/main" id="{2843E9A0-FB47-6D4F-9381-EE995DE731F7}"/>
              </a:ext>
              <a:ext uri="{C183D7F6-B498-43B3-948B-1728B52AA6E4}">
                <adec:decorative xmlns:adec="http://schemas.microsoft.com/office/drawing/2017/decorative" val="1"/>
              </a:ext>
            </a:extLst>
          </p:cNvPr>
          <p:cNvSpPr/>
          <p:nvPr/>
        </p:nvSpPr>
        <p:spPr>
          <a:xfrm flipV="1">
            <a:off x="10023683" y="1718034"/>
            <a:ext cx="2009291" cy="146719"/>
          </a:xfrm>
          <a:prstGeom prst="rect">
            <a:avLst/>
          </a:prstGeom>
          <a:solidFill>
            <a:srgbClr val="BE5817"/>
          </a:solidFill>
          <a:ln w="12700">
            <a:miter lim="400000"/>
          </a:ln>
        </p:spPr>
        <p:txBody>
          <a:bodyPr lIns="45719" rIns="45719" anchor="ctr"/>
          <a:lstStyle/>
          <a:p>
            <a:pPr algn="ctr">
              <a:defRPr>
                <a:solidFill>
                  <a:srgbClr val="FFFFFF"/>
                </a:solidFill>
              </a:defRPr>
            </a:pPr>
            <a:endParaRPr/>
          </a:p>
        </p:txBody>
      </p:sp>
      <p:sp>
        <p:nvSpPr>
          <p:cNvPr id="267" name="Rectangle 79" descr="Up to 20 weeks for Medical Leave.">
            <a:extLst>
              <a:ext uri="{FF2B5EF4-FFF2-40B4-BE49-F238E27FC236}">
                <a16:creationId xmlns:a16="http://schemas.microsoft.com/office/drawing/2014/main" id="{4BB15D86-990E-6869-CD9B-0C5CB8FF3234}"/>
              </a:ext>
            </a:extLst>
          </p:cNvPr>
          <p:cNvSpPr txBox="1"/>
          <p:nvPr/>
        </p:nvSpPr>
        <p:spPr>
          <a:xfrm>
            <a:off x="10206219" y="5302544"/>
            <a:ext cx="1774910" cy="646327"/>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45718" tIns="45718" rIns="45718" bIns="45718" anchor="t">
            <a:spAutoFit/>
          </a:bodyPr>
          <a:lstStyle>
            <a:lvl1pPr>
              <a:defRPr sz="1600" b="1">
                <a:solidFill>
                  <a:srgbClr val="525252"/>
                </a:solidFill>
                <a:latin typeface="Texta"/>
                <a:ea typeface="Texta"/>
                <a:cs typeface="Texta"/>
                <a:sym typeface="Texta"/>
              </a:defRPr>
            </a:lvl1pPr>
          </a:lstStyle>
          <a:p>
            <a:r>
              <a:rPr lang="en-US" sz="1800" dirty="0">
                <a:solidFill>
                  <a:schemeClr val="bg2"/>
                </a:solidFill>
                <a:latin typeface="Calibri"/>
              </a:rPr>
              <a:t>Up to 20 weeks</a:t>
            </a:r>
            <a:endParaRPr lang="en-US" sz="1800" b="0" dirty="0">
              <a:solidFill>
                <a:schemeClr val="bg2"/>
              </a:solidFill>
              <a:latin typeface="Calibri"/>
            </a:endParaRPr>
          </a:p>
          <a:p>
            <a:endParaRPr sz="1800" dirty="0"/>
          </a:p>
        </p:txBody>
      </p:sp>
      <p:sp>
        <p:nvSpPr>
          <p:cNvPr id="268" name="Rectangle 80">
            <a:extLst>
              <a:ext uri="{FF2B5EF4-FFF2-40B4-BE49-F238E27FC236}">
                <a16:creationId xmlns:a16="http://schemas.microsoft.com/office/drawing/2014/main" id="{D63A137A-3622-40D9-F15A-2EC6488D4D8F}"/>
              </a:ext>
            </a:extLst>
          </p:cNvPr>
          <p:cNvSpPr/>
          <p:nvPr/>
        </p:nvSpPr>
        <p:spPr>
          <a:xfrm>
            <a:off x="159026" y="5802301"/>
            <a:ext cx="11822104" cy="369328"/>
          </a:xfrm>
          <a:prstGeom prst="rect">
            <a:avLst/>
          </a:prstGeom>
          <a:solidFill>
            <a:srgbClr val="BE5817"/>
          </a:solidFill>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45718" tIns="45718" rIns="45718" bIns="45718" anchor="t">
            <a:spAutoFit/>
          </a:bodyPr>
          <a:lstStyle>
            <a:lvl1pPr algn="ctr">
              <a:defRPr sz="1200" b="1">
                <a:solidFill>
                  <a:srgbClr val="FFFFFF"/>
                </a:solidFill>
                <a:latin typeface="Texta"/>
                <a:ea typeface="Texta"/>
                <a:cs typeface="Texta"/>
                <a:sym typeface="Texta"/>
              </a:defRPr>
            </a:lvl1pPr>
          </a:lstStyle>
          <a:p>
            <a:r>
              <a:rPr sz="1800">
                <a:latin typeface="Calibri"/>
              </a:rPr>
              <a:t>Aggregate </a:t>
            </a:r>
            <a:r>
              <a:rPr lang="en-US" sz="1800">
                <a:latin typeface="Calibri"/>
              </a:rPr>
              <a:t>u</a:t>
            </a:r>
            <a:r>
              <a:rPr sz="1800">
                <a:latin typeface="Calibri"/>
              </a:rPr>
              <a:t>p to 26 weeks in a benefit year</a:t>
            </a:r>
            <a:endParaRPr lang="en-US" sz="1800">
              <a:latin typeface="Calibri"/>
            </a:endParaRPr>
          </a:p>
        </p:txBody>
      </p:sp>
      <p:sp>
        <p:nvSpPr>
          <p:cNvPr id="37" name="Rectangle 68">
            <a:extLst>
              <a:ext uri="{FF2B5EF4-FFF2-40B4-BE49-F238E27FC236}">
                <a16:creationId xmlns:a16="http://schemas.microsoft.com/office/drawing/2014/main" id="{A0594A9F-0ECD-0A75-14E7-0CDCD6C6078E}"/>
              </a:ext>
              <a:ext uri="{C183D7F6-B498-43B3-948B-1728B52AA6E4}">
                <adec:decorative xmlns:adec="http://schemas.microsoft.com/office/drawing/2017/decorative" val="1"/>
              </a:ext>
            </a:extLst>
          </p:cNvPr>
          <p:cNvSpPr/>
          <p:nvPr/>
        </p:nvSpPr>
        <p:spPr>
          <a:xfrm flipV="1">
            <a:off x="299998" y="5606751"/>
            <a:ext cx="1036430" cy="85025"/>
          </a:xfrm>
          <a:prstGeom prst="rect">
            <a:avLst/>
          </a:prstGeom>
          <a:solidFill>
            <a:srgbClr val="0070C0"/>
          </a:solidFill>
          <a:ln w="12700">
            <a:miter lim="400000"/>
          </a:ln>
        </p:spPr>
        <p:txBody>
          <a:bodyPr lIns="45719" rIns="45719" anchor="ctr"/>
          <a:lstStyle/>
          <a:p>
            <a:pPr algn="ctr">
              <a:defRPr>
                <a:solidFill>
                  <a:srgbClr val="FFFFFF"/>
                </a:solidFill>
              </a:defRPr>
            </a:pPr>
            <a:endParaRPr/>
          </a:p>
        </p:txBody>
      </p:sp>
      <p:sp>
        <p:nvSpPr>
          <p:cNvPr id="38" name="Rectangle 68">
            <a:extLst>
              <a:ext uri="{FF2B5EF4-FFF2-40B4-BE49-F238E27FC236}">
                <a16:creationId xmlns:a16="http://schemas.microsoft.com/office/drawing/2014/main" id="{B030160B-D38B-69B6-1D3C-F9C306BD9E91}"/>
              </a:ext>
              <a:ext uri="{C183D7F6-B498-43B3-948B-1728B52AA6E4}">
                <adec:decorative xmlns:adec="http://schemas.microsoft.com/office/drawing/2017/decorative" val="1"/>
              </a:ext>
            </a:extLst>
          </p:cNvPr>
          <p:cNvSpPr/>
          <p:nvPr/>
        </p:nvSpPr>
        <p:spPr>
          <a:xfrm flipV="1">
            <a:off x="4023646" y="5603058"/>
            <a:ext cx="1060505" cy="94317"/>
          </a:xfrm>
          <a:prstGeom prst="rect">
            <a:avLst/>
          </a:prstGeom>
          <a:solidFill>
            <a:srgbClr val="0070C0"/>
          </a:solidFill>
          <a:ln w="12700">
            <a:miter lim="400000"/>
          </a:ln>
        </p:spPr>
        <p:txBody>
          <a:bodyPr lIns="45719" rIns="45719" anchor="ctr"/>
          <a:lstStyle/>
          <a:p>
            <a:pPr algn="ctr">
              <a:defRPr>
                <a:solidFill>
                  <a:srgbClr val="FFFFFF"/>
                </a:solidFill>
              </a:defRPr>
            </a:pPr>
            <a:endParaRPr/>
          </a:p>
        </p:txBody>
      </p:sp>
      <p:sp>
        <p:nvSpPr>
          <p:cNvPr id="39" name="Rectangle 68">
            <a:extLst>
              <a:ext uri="{FF2B5EF4-FFF2-40B4-BE49-F238E27FC236}">
                <a16:creationId xmlns:a16="http://schemas.microsoft.com/office/drawing/2014/main" id="{6436FDF1-5C6E-6A29-408E-099966005249}"/>
              </a:ext>
              <a:ext uri="{C183D7F6-B498-43B3-948B-1728B52AA6E4}">
                <adec:decorative xmlns:adec="http://schemas.microsoft.com/office/drawing/2017/decorative" val="1"/>
              </a:ext>
            </a:extLst>
          </p:cNvPr>
          <p:cNvSpPr/>
          <p:nvPr/>
        </p:nvSpPr>
        <p:spPr>
          <a:xfrm flipV="1">
            <a:off x="6717763" y="3858221"/>
            <a:ext cx="1765866" cy="45719"/>
          </a:xfrm>
          <a:prstGeom prst="rect">
            <a:avLst/>
          </a:prstGeom>
          <a:solidFill>
            <a:srgbClr val="0070C0"/>
          </a:solidFill>
          <a:ln w="12700">
            <a:miter lim="400000"/>
          </a:ln>
        </p:spPr>
        <p:txBody>
          <a:bodyPr lIns="45719" rIns="45719" anchor="ctr"/>
          <a:lstStyle/>
          <a:p>
            <a:pPr algn="ctr">
              <a:defRPr>
                <a:solidFill>
                  <a:srgbClr val="FFFFFF"/>
                </a:solidFill>
              </a:defRPr>
            </a:pPr>
            <a:endParaRPr/>
          </a:p>
        </p:txBody>
      </p:sp>
    </p:spTree>
    <p:custDataLst>
      <p:tags r:id="rId1"/>
    </p:custDataLst>
    <p:extLst>
      <p:ext uri="{BB962C8B-B14F-4D97-AF65-F5344CB8AC3E}">
        <p14:creationId xmlns:p14="http://schemas.microsoft.com/office/powerpoint/2010/main" val="3161229979"/>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
          <a:extLst>
            <a:ext uri="{FF2B5EF4-FFF2-40B4-BE49-F238E27FC236}">
              <a16:creationId xmlns:a16="http://schemas.microsoft.com/office/drawing/2014/main" id="{952B8EFC-705B-57A9-23A8-F69D25EAD944}"/>
            </a:ext>
          </a:extLst>
        </p:cNvPr>
        <p:cNvGrpSpPr/>
        <p:nvPr/>
      </p:nvGrpSpPr>
      <p:grpSpPr>
        <a:xfrm>
          <a:off x="0" y="0"/>
          <a:ext cx="0" cy="0"/>
          <a:chOff x="0" y="0"/>
          <a:chExt cx="0" cy="0"/>
        </a:xfrm>
      </p:grpSpPr>
      <p:sp>
        <p:nvSpPr>
          <p:cNvPr id="471" name="Rectangle 3">
            <a:extLst>
              <a:ext uri="{FF2B5EF4-FFF2-40B4-BE49-F238E27FC236}">
                <a16:creationId xmlns:a16="http://schemas.microsoft.com/office/drawing/2014/main" id="{08AE8F99-037E-2B88-46D4-E8F1321A9820}"/>
              </a:ext>
              <a:ext uri="{C183D7F6-B498-43B3-948B-1728B52AA6E4}">
                <adec:decorative xmlns:adec="http://schemas.microsoft.com/office/drawing/2017/decorative" val="1"/>
              </a:ext>
            </a:extLst>
          </p:cNvPr>
          <p:cNvSpPr/>
          <p:nvPr/>
        </p:nvSpPr>
        <p:spPr>
          <a:xfrm>
            <a:off x="1237" y="4540"/>
            <a:ext cx="12190763" cy="1263806"/>
          </a:xfrm>
          <a:prstGeom prst="rect">
            <a:avLst/>
          </a:prstGeom>
          <a:solidFill>
            <a:srgbClr val="BE5817"/>
          </a:solidFill>
          <a:ln w="12700">
            <a:miter lim="400000"/>
          </a:ln>
        </p:spPr>
        <p:txBody>
          <a:bodyPr lIns="45719" rIns="45719" anchor="ctr"/>
          <a:lstStyle/>
          <a:p>
            <a:pPr marL="0" marR="0" lvl="0" indent="0" algn="ctr"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sz="1800" b="0" i="0" u="none" strike="noStrike" kern="0" cap="none" spc="0" normalizeH="0" baseline="0" noProof="0">
              <a:ln>
                <a:noFill/>
              </a:ln>
              <a:solidFill>
                <a:srgbClr val="FFFFFF"/>
              </a:solidFill>
              <a:effectLst/>
              <a:uLnTx/>
              <a:uFillTx/>
              <a:latin typeface="Calibri"/>
              <a:cs typeface="Calibri"/>
              <a:sym typeface="Calibri"/>
            </a:endParaRPr>
          </a:p>
        </p:txBody>
      </p:sp>
      <p:pic>
        <p:nvPicPr>
          <p:cNvPr id="473" name="Picture 5">
            <a:extLst>
              <a:ext uri="{FF2B5EF4-FFF2-40B4-BE49-F238E27FC236}">
                <a16:creationId xmlns:a16="http://schemas.microsoft.com/office/drawing/2014/main" id="{5FBCAC1E-B1FA-A22A-B957-5D53ECBEE200}"/>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48384" y="155198"/>
            <a:ext cx="984793" cy="990987"/>
          </a:xfrm>
          <a:prstGeom prst="rect">
            <a:avLst/>
          </a:prstGeom>
          <a:ln w="12700">
            <a:miter lim="400000"/>
          </a:ln>
        </p:spPr>
      </p:pic>
      <p:sp>
        <p:nvSpPr>
          <p:cNvPr id="474" name="Rectangle 6">
            <a:extLst>
              <a:ext uri="{FF2B5EF4-FFF2-40B4-BE49-F238E27FC236}">
                <a16:creationId xmlns:a16="http://schemas.microsoft.com/office/drawing/2014/main" id="{EE4801AD-457F-64D7-7453-B5013DECEE50}"/>
              </a:ext>
              <a:ext uri="{C183D7F6-B498-43B3-948B-1728B52AA6E4}">
                <adec:decorative xmlns:adec="http://schemas.microsoft.com/office/drawing/2017/decorative" val="1"/>
              </a:ext>
            </a:extLst>
          </p:cNvPr>
          <p:cNvSpPr/>
          <p:nvPr/>
        </p:nvSpPr>
        <p:spPr>
          <a:xfrm>
            <a:off x="-1" y="5987951"/>
            <a:ext cx="12192001" cy="910166"/>
          </a:xfrm>
          <a:prstGeom prst="rect">
            <a:avLst/>
          </a:prstGeom>
          <a:solidFill>
            <a:srgbClr val="D9D9D9"/>
          </a:solidFill>
          <a:ln w="12700">
            <a:solidFill>
              <a:srgbClr val="D9D9D9"/>
            </a:solidFill>
            <a:miter/>
          </a:ln>
        </p:spPr>
        <p:txBody>
          <a:bodyPr lIns="45719" tIns="45720" rIns="45719" bIns="45720" anchor="ctr"/>
          <a:lstStyle/>
          <a:p>
            <a:pPr marL="0" marR="0" lvl="0" indent="0" algn="ctr" defTabSz="914400" rtl="0" eaLnBrk="1" fontAlgn="auto" latinLnBrk="0" hangingPunct="0">
              <a:lnSpc>
                <a:spcPct val="100000"/>
              </a:lnSpc>
              <a:spcBef>
                <a:spcPts val="0"/>
              </a:spcBef>
              <a:spcAft>
                <a:spcPts val="0"/>
              </a:spcAft>
              <a:buClrTx/>
              <a:buSzTx/>
              <a:buFontTx/>
              <a:buNone/>
              <a:tabLst/>
              <a:defRPr>
                <a:solidFill>
                  <a:srgbClr val="FFFFFF"/>
                </a:solidFill>
              </a:defRPr>
            </a:pPr>
            <a:endParaRPr kumimoji="0" sz="1800" b="0" i="0" u="none" strike="noStrike" kern="0" cap="none" spc="0" normalizeH="0" baseline="0" noProof="0">
              <a:ln>
                <a:noFill/>
              </a:ln>
              <a:solidFill>
                <a:srgbClr val="FFFFFF"/>
              </a:solidFill>
              <a:effectLst/>
              <a:uLnTx/>
              <a:uFillTx/>
              <a:latin typeface="Calibri"/>
              <a:cs typeface="Calibri"/>
              <a:sym typeface="Calibri"/>
            </a:endParaRPr>
          </a:p>
        </p:txBody>
      </p:sp>
      <p:pic>
        <p:nvPicPr>
          <p:cNvPr id="475" name="Picture 7">
            <a:extLst>
              <a:ext uri="{FF2B5EF4-FFF2-40B4-BE49-F238E27FC236}">
                <a16:creationId xmlns:a16="http://schemas.microsoft.com/office/drawing/2014/main" id="{61BB64A9-FF3B-949C-373B-D4722E0FE762}"/>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40464" y="6127872"/>
            <a:ext cx="1971309" cy="538460"/>
          </a:xfrm>
          <a:prstGeom prst="rect">
            <a:avLst/>
          </a:prstGeom>
          <a:ln w="12700">
            <a:miter lim="400000"/>
          </a:ln>
        </p:spPr>
      </p:pic>
      <p:pic>
        <p:nvPicPr>
          <p:cNvPr id="476" name="Picture 8">
            <a:extLst>
              <a:ext uri="{FF2B5EF4-FFF2-40B4-BE49-F238E27FC236}">
                <a16:creationId xmlns:a16="http://schemas.microsoft.com/office/drawing/2014/main" id="{4A50828F-687E-5654-A861-C1F1E441FE20}"/>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9803383" y="6139636"/>
            <a:ext cx="1474217" cy="535903"/>
          </a:xfrm>
          <a:prstGeom prst="rect">
            <a:avLst/>
          </a:prstGeom>
          <a:ln w="12700">
            <a:miter lim="400000"/>
          </a:ln>
        </p:spPr>
      </p:pic>
      <p:sp>
        <p:nvSpPr>
          <p:cNvPr id="10" name="Title 4">
            <a:extLst>
              <a:ext uri="{FF2B5EF4-FFF2-40B4-BE49-F238E27FC236}">
                <a16:creationId xmlns:a16="http://schemas.microsoft.com/office/drawing/2014/main" id="{9723424D-47F4-5A8D-1B5A-960161140664}"/>
              </a:ext>
            </a:extLst>
          </p:cNvPr>
          <p:cNvSpPr txBox="1">
            <a:spLocks noGrp="1"/>
          </p:cNvSpPr>
          <p:nvPr>
            <p:ph type="title" idx="4294967295"/>
          </p:nvPr>
        </p:nvSpPr>
        <p:spPr>
          <a:xfrm>
            <a:off x="1842769" y="332128"/>
            <a:ext cx="5096511" cy="646331"/>
          </a:xfrm>
          <a:prstGeom prst="rect">
            <a:avLst/>
          </a:prstGeom>
          <a:noFill/>
          <a:ln w="12700">
            <a:noFill/>
            <a:prstDash/>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rot="0" spcFirstLastPara="0" vertOverflow="overflow" horzOverflow="overflow" vert="horz" wrap="square" lIns="45719" tIns="45720" rIns="45719" bIns="45720" numCol="1" spcCol="0" rtlCol="0" fromWordArt="0" anchor="ctr" anchorCtr="0" forceAA="0" compatLnSpc="1">
            <a:prstTxWarp prst="textNoShape">
              <a:avLst/>
            </a:prstTxWarp>
            <a:spAutoFit/>
          </a:bodyPr>
          <a:lstStyle>
            <a:lvl1pPr defTabSz="457200">
              <a:defRPr sz="3200">
                <a:solidFill>
                  <a:srgbClr val="FFFFFF"/>
                </a:solidFill>
                <a:latin typeface="Arial"/>
                <a:ea typeface="Arial"/>
                <a:cs typeface="Arial"/>
                <a:sym typeface="Arial"/>
              </a:defRPr>
            </a:lvl1pPr>
          </a:lstStyle>
          <a:p>
            <a:pPr marL="0" marR="0" lvl="0" indent="0" algn="l" defTabSz="457200" rtl="0" eaLnBrk="1" fontAlgn="auto" latinLnBrk="0" hangingPunct="0">
              <a:lnSpc>
                <a:spcPct val="100000"/>
              </a:lnSpc>
              <a:spcBef>
                <a:spcPts val="0"/>
              </a:spcBef>
              <a:spcAft>
                <a:spcPts val="0"/>
              </a:spcAft>
              <a:buClrTx/>
              <a:buSzTx/>
              <a:buFontTx/>
              <a:buNone/>
              <a:tabLst/>
              <a:defRPr/>
            </a:pPr>
            <a:r>
              <a:rPr kumimoji="0" lang="en-US" sz="3600" b="1" i="0" u="none" strike="noStrike" kern="0" cap="none" spc="0" normalizeH="0" baseline="0" noProof="0" dirty="0">
                <a:ln>
                  <a:noFill/>
                </a:ln>
                <a:solidFill>
                  <a:srgbClr val="FFFFFF"/>
                </a:solidFill>
                <a:effectLst/>
                <a:uLnTx/>
                <a:uFillTx/>
                <a:latin typeface="Calibri"/>
                <a:ea typeface="Arial"/>
                <a:cs typeface="Arial"/>
                <a:sym typeface="Arial"/>
              </a:rPr>
              <a:t>Types of Leave Schedules</a:t>
            </a:r>
          </a:p>
        </p:txBody>
      </p:sp>
      <p:sp>
        <p:nvSpPr>
          <p:cNvPr id="3" name="TextBox 2">
            <a:extLst>
              <a:ext uri="{FF2B5EF4-FFF2-40B4-BE49-F238E27FC236}">
                <a16:creationId xmlns:a16="http://schemas.microsoft.com/office/drawing/2014/main" id="{CB29F9B7-E4E7-F39A-FD0A-F1ED7BE2BB60}"/>
              </a:ext>
            </a:extLst>
          </p:cNvPr>
          <p:cNvSpPr txBox="1"/>
          <p:nvPr/>
        </p:nvSpPr>
        <p:spPr>
          <a:xfrm>
            <a:off x="624220" y="3240922"/>
            <a:ext cx="2953120" cy="172354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2800" b="1" i="0" u="none" strike="noStrike" cap="none" spc="0" normalizeH="0" baseline="0" dirty="0">
                <a:ln>
                  <a:noFill/>
                </a:ln>
                <a:solidFill>
                  <a:srgbClr val="0070C0"/>
                </a:solidFill>
                <a:effectLst/>
                <a:uFillTx/>
                <a:latin typeface="+mj-lt"/>
                <a:ea typeface="+mj-ea"/>
                <a:cs typeface="+mj-cs"/>
                <a:sym typeface="Calibri"/>
              </a:rPr>
              <a:t>Continuous leave:</a:t>
            </a:r>
          </a:p>
          <a:p>
            <a:pPr marL="0" marR="0" indent="0" algn="l" defTabSz="914400" rtl="0" fontAlgn="auto" latinLnBrk="0" hangingPunct="0">
              <a:lnSpc>
                <a:spcPct val="100000"/>
              </a:lnSpc>
              <a:spcBef>
                <a:spcPts val="0"/>
              </a:spcBef>
              <a:spcAft>
                <a:spcPts val="0"/>
              </a:spcAft>
              <a:buClrTx/>
              <a:buSzTx/>
              <a:buFontTx/>
              <a:buNone/>
              <a:tabLst/>
            </a:pPr>
            <a:r>
              <a:rPr lang="en-US" sz="2600" b="1" dirty="0">
                <a:latin typeface="+mj-lt"/>
                <a:ea typeface="+mj-ea"/>
                <a:cs typeface="+mj-cs"/>
                <a:sym typeface="Calibri"/>
              </a:rPr>
              <a:t>a single time period of consecutive, uninterrupted days.</a:t>
            </a:r>
            <a:endParaRPr kumimoji="0" lang="en-US" sz="2600" b="1" i="0" u="none" strike="noStrike" cap="none" spc="0" normalizeH="0" baseline="0" dirty="0">
              <a:ln>
                <a:noFill/>
              </a:ln>
              <a:effectLst/>
              <a:uFillTx/>
              <a:latin typeface="+mj-lt"/>
              <a:ea typeface="+mj-ea"/>
              <a:cs typeface="+mj-cs"/>
              <a:sym typeface="Calibri"/>
            </a:endParaRPr>
          </a:p>
        </p:txBody>
      </p:sp>
      <p:sp>
        <p:nvSpPr>
          <p:cNvPr id="5" name="TextBox 4">
            <a:extLst>
              <a:ext uri="{FF2B5EF4-FFF2-40B4-BE49-F238E27FC236}">
                <a16:creationId xmlns:a16="http://schemas.microsoft.com/office/drawing/2014/main" id="{4DDDFFE3-D47E-8A4B-49F2-81354A18A34B}"/>
              </a:ext>
            </a:extLst>
          </p:cNvPr>
          <p:cNvSpPr txBox="1"/>
          <p:nvPr/>
        </p:nvSpPr>
        <p:spPr>
          <a:xfrm>
            <a:off x="4553401" y="3240922"/>
            <a:ext cx="2953119" cy="172354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2800" b="1" i="0" u="none" strike="noStrike" cap="none" spc="0" normalizeH="0" baseline="0" dirty="0">
                <a:ln>
                  <a:noFill/>
                </a:ln>
                <a:solidFill>
                  <a:srgbClr val="0070C0"/>
                </a:solidFill>
                <a:effectLst/>
                <a:uFillTx/>
                <a:latin typeface="+mj-lt"/>
                <a:ea typeface="+mj-ea"/>
                <a:cs typeface="+mj-cs"/>
                <a:sym typeface="Calibri"/>
              </a:rPr>
              <a:t>Reduced leave:</a:t>
            </a:r>
          </a:p>
          <a:p>
            <a:pPr marL="0" marR="0" indent="0" algn="l" defTabSz="914400" rtl="0" fontAlgn="auto" latinLnBrk="0" hangingPunct="0">
              <a:lnSpc>
                <a:spcPct val="100000"/>
              </a:lnSpc>
              <a:spcBef>
                <a:spcPts val="0"/>
              </a:spcBef>
              <a:spcAft>
                <a:spcPts val="0"/>
              </a:spcAft>
              <a:buClrTx/>
              <a:buSzTx/>
              <a:buFontTx/>
              <a:buNone/>
              <a:tabLst/>
            </a:pPr>
            <a:r>
              <a:rPr lang="en-US" sz="2600" b="1" dirty="0">
                <a:latin typeface="+mj-lt"/>
                <a:ea typeface="+mj-ea"/>
                <a:cs typeface="+mj-cs"/>
                <a:sym typeface="Calibri"/>
              </a:rPr>
              <a:t>a consistent but reduced schedule for multiple weeks.</a:t>
            </a:r>
            <a:endParaRPr kumimoji="0" lang="en-US" sz="2600" b="1" i="0" u="none" strike="noStrike" cap="none" spc="0" normalizeH="0" baseline="0" dirty="0">
              <a:ln>
                <a:noFill/>
              </a:ln>
              <a:effectLst/>
              <a:uFillTx/>
              <a:latin typeface="+mj-lt"/>
              <a:ea typeface="+mj-ea"/>
              <a:cs typeface="+mj-cs"/>
              <a:sym typeface="Calibri"/>
            </a:endParaRPr>
          </a:p>
        </p:txBody>
      </p:sp>
      <p:sp>
        <p:nvSpPr>
          <p:cNvPr id="6" name="TextBox 5">
            <a:extLst>
              <a:ext uri="{FF2B5EF4-FFF2-40B4-BE49-F238E27FC236}">
                <a16:creationId xmlns:a16="http://schemas.microsoft.com/office/drawing/2014/main" id="{0903A45F-710B-6137-745E-4462DB8C7FB9}"/>
              </a:ext>
            </a:extLst>
          </p:cNvPr>
          <p:cNvSpPr txBox="1"/>
          <p:nvPr/>
        </p:nvSpPr>
        <p:spPr>
          <a:xfrm>
            <a:off x="8279382" y="3240922"/>
            <a:ext cx="3506218" cy="172354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en-US" sz="2800" b="1" i="0" u="none" strike="noStrike" cap="none" spc="0" normalizeH="0" baseline="0" dirty="0">
                <a:ln>
                  <a:noFill/>
                </a:ln>
                <a:solidFill>
                  <a:srgbClr val="0070C0"/>
                </a:solidFill>
                <a:effectLst/>
                <a:uFillTx/>
                <a:latin typeface="+mj-lt"/>
                <a:ea typeface="+mj-ea"/>
                <a:cs typeface="+mj-cs"/>
                <a:sym typeface="Calibri"/>
              </a:rPr>
              <a:t>Intermittent leave:</a:t>
            </a:r>
          </a:p>
          <a:p>
            <a:pPr marL="0" marR="0" indent="0" algn="l" defTabSz="914400" rtl="0" fontAlgn="auto" latinLnBrk="0" hangingPunct="0">
              <a:lnSpc>
                <a:spcPct val="100000"/>
              </a:lnSpc>
              <a:spcBef>
                <a:spcPts val="0"/>
              </a:spcBef>
              <a:spcAft>
                <a:spcPts val="0"/>
              </a:spcAft>
              <a:buClrTx/>
              <a:buSzTx/>
              <a:buFontTx/>
              <a:buNone/>
              <a:tabLst/>
            </a:pPr>
            <a:r>
              <a:rPr lang="en-US" sz="2600" b="1" dirty="0">
                <a:latin typeface="+mj-lt"/>
                <a:ea typeface="+mj-ea"/>
                <a:cs typeface="+mj-cs"/>
                <a:sym typeface="Calibri"/>
              </a:rPr>
              <a:t>multiple episodes of time off, which may be irregular or unexpected.</a:t>
            </a:r>
            <a:endParaRPr kumimoji="0" lang="en-US" sz="2600" b="1" i="0" u="none" strike="noStrike" cap="none" spc="0" normalizeH="0" baseline="0" dirty="0">
              <a:ln>
                <a:noFill/>
              </a:ln>
              <a:effectLst/>
              <a:uFillTx/>
              <a:latin typeface="+mj-lt"/>
              <a:ea typeface="+mj-ea"/>
              <a:cs typeface="+mj-cs"/>
              <a:sym typeface="Calibri"/>
            </a:endParaRPr>
          </a:p>
        </p:txBody>
      </p:sp>
      <p:pic>
        <p:nvPicPr>
          <p:cNvPr id="8" name="Picture 7">
            <a:extLst>
              <a:ext uri="{FF2B5EF4-FFF2-40B4-BE49-F238E27FC236}">
                <a16:creationId xmlns:a16="http://schemas.microsoft.com/office/drawing/2014/main" id="{35E59F0D-9262-A30D-894F-220082A41F1D}"/>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4425741" y="2749849"/>
            <a:ext cx="2747219" cy="402371"/>
          </a:xfrm>
          <a:prstGeom prst="rect">
            <a:avLst/>
          </a:prstGeom>
        </p:spPr>
      </p:pic>
      <p:pic>
        <p:nvPicPr>
          <p:cNvPr id="9" name="Picture 8">
            <a:extLst>
              <a:ext uri="{FF2B5EF4-FFF2-40B4-BE49-F238E27FC236}">
                <a16:creationId xmlns:a16="http://schemas.microsoft.com/office/drawing/2014/main" id="{DA8B93BD-F9CA-973F-78E6-7343D74C4204}"/>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8247626" y="2705617"/>
            <a:ext cx="2747219" cy="469433"/>
          </a:xfrm>
          <a:prstGeom prst="rect">
            <a:avLst/>
          </a:prstGeom>
        </p:spPr>
      </p:pic>
      <p:pic>
        <p:nvPicPr>
          <p:cNvPr id="11" name="Picture 10">
            <a:extLst>
              <a:ext uri="{FF2B5EF4-FFF2-40B4-BE49-F238E27FC236}">
                <a16:creationId xmlns:a16="http://schemas.microsoft.com/office/drawing/2014/main" id="{60EBE62D-7D39-4FD4-EB13-1D14268E18C6}"/>
              </a:ex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rot="5400000">
            <a:off x="1840972" y="1640393"/>
            <a:ext cx="402371" cy="2621283"/>
          </a:xfrm>
          <a:prstGeom prst="rect">
            <a:avLst/>
          </a:prstGeom>
        </p:spPr>
      </p:pic>
    </p:spTree>
    <p:custDataLst>
      <p:tags r:id="rId1"/>
    </p:custDataLst>
    <p:extLst>
      <p:ext uri="{BB962C8B-B14F-4D97-AF65-F5344CB8AC3E}">
        <p14:creationId xmlns:p14="http://schemas.microsoft.com/office/powerpoint/2010/main" val="2285066888"/>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9" name="Rectangle 3">
            <a:extLst>
              <a:ext uri="{C183D7F6-B498-43B3-948B-1728B52AA6E4}">
                <adec:decorative xmlns:adec="http://schemas.microsoft.com/office/drawing/2017/decorative" val="1"/>
              </a:ext>
            </a:extLst>
          </p:cNvPr>
          <p:cNvSpPr/>
          <p:nvPr/>
        </p:nvSpPr>
        <p:spPr>
          <a:xfrm>
            <a:off x="1237" y="4540"/>
            <a:ext cx="12190763" cy="1263806"/>
          </a:xfrm>
          <a:prstGeom prst="rect">
            <a:avLst/>
          </a:prstGeom>
          <a:solidFill>
            <a:srgbClr val="BE5817"/>
          </a:solidFill>
          <a:ln w="12700">
            <a:miter lim="400000"/>
          </a:ln>
        </p:spPr>
        <p:txBody>
          <a:bodyPr lIns="45719" rIns="45719" anchor="ctr"/>
          <a:lstStyle/>
          <a:p>
            <a:pPr marL="0" marR="0" lvl="0" indent="0" algn="ctr" defTabSz="457200" rtl="0" eaLnBrk="1" fontAlgn="auto" latinLnBrk="0" hangingPunct="1">
              <a:lnSpc>
                <a:spcPct val="100000"/>
              </a:lnSpc>
              <a:spcBef>
                <a:spcPts val="0"/>
              </a:spcBef>
              <a:spcAft>
                <a:spcPts val="0"/>
              </a:spcAft>
              <a:buClrTx/>
              <a:buSzTx/>
              <a:buFontTx/>
              <a:buNone/>
              <a:tabLst/>
              <a:defRPr>
                <a:solidFill>
                  <a:srgbClr val="FFFFFF"/>
                </a:solidFill>
              </a:defRPr>
            </a:pPr>
            <a:endParaRPr kumimoji="0"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90" name="Title 4"/>
          <p:cNvSpPr txBox="1">
            <a:spLocks noGrp="1"/>
          </p:cNvSpPr>
          <p:nvPr>
            <p:ph type="title" idx="4294967295"/>
          </p:nvPr>
        </p:nvSpPr>
        <p:spPr>
          <a:xfrm>
            <a:off x="1622431" y="226559"/>
            <a:ext cx="9755129" cy="646331"/>
          </a:xfrm>
          <a:prstGeom prst="rect">
            <a:avLst/>
          </a:prstGeom>
          <a:noFill/>
          <a:ln w="12700">
            <a:noFill/>
            <a:prstDash/>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rot="0" spcFirstLastPara="0" vertOverflow="overflow" horzOverflow="overflow" vert="horz" wrap="square" lIns="45719" tIns="45720" rIns="45719" bIns="45720" numCol="1" spcCol="0" rtlCol="0" fromWordArt="0" anchor="ctr" anchorCtr="0" forceAA="0" compatLnSpc="1">
            <a:prstTxWarp prst="textNoShape">
              <a:avLst/>
            </a:prstTxWarp>
            <a:spAutoFit/>
          </a:bodyPr>
          <a:lstStyle>
            <a:lvl1pPr defTabSz="457200">
              <a:defRPr sz="3200">
                <a:solidFill>
                  <a:srgbClr val="FFFFFF"/>
                </a:solidFill>
                <a:latin typeface="Times New Roman"/>
                <a:ea typeface="Times New Roman"/>
                <a:cs typeface="Times New Roman"/>
                <a:sym typeface="Times New Roman"/>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Calibri"/>
                <a:ea typeface="Times New Roman"/>
                <a:cs typeface="Times New Roman"/>
                <a:sym typeface="Times New Roman"/>
              </a:rPr>
              <a:t>How is PFML Different Than FMLA?</a:t>
            </a:r>
          </a:p>
        </p:txBody>
      </p:sp>
      <p:pic>
        <p:nvPicPr>
          <p:cNvPr id="591" name="Picture 5">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98529" y="81752"/>
            <a:ext cx="984793" cy="990987"/>
          </a:xfrm>
          <a:prstGeom prst="rect">
            <a:avLst/>
          </a:prstGeom>
          <a:ln w="12700">
            <a:miter lim="400000"/>
          </a:ln>
        </p:spPr>
      </p:pic>
      <p:sp>
        <p:nvSpPr>
          <p:cNvPr id="592" name="Rectangle 6">
            <a:extLst>
              <a:ext uri="{C183D7F6-B498-43B3-948B-1728B52AA6E4}">
                <adec:decorative xmlns:adec="http://schemas.microsoft.com/office/drawing/2017/decorative" val="1"/>
              </a:ext>
            </a:extLst>
          </p:cNvPr>
          <p:cNvSpPr/>
          <p:nvPr/>
        </p:nvSpPr>
        <p:spPr>
          <a:xfrm>
            <a:off x="-1" y="6113123"/>
            <a:ext cx="12192001" cy="784993"/>
          </a:xfrm>
          <a:prstGeom prst="rect">
            <a:avLst/>
          </a:prstGeom>
          <a:solidFill>
            <a:srgbClr val="D9D9D9"/>
          </a:solidFill>
          <a:ln w="12700">
            <a:solidFill>
              <a:srgbClr val="D9D9D9"/>
            </a:solidFill>
            <a:miter/>
          </a:ln>
        </p:spPr>
        <p:txBody>
          <a:bodyPr lIns="45719" tIns="45720" rIns="45719" bIns="45720" anchor="ctr"/>
          <a:lstStyle/>
          <a:p>
            <a:pPr marL="0" marR="0" lvl="0" indent="0" algn="ctr" defTabSz="914400" rtl="0" eaLnBrk="1" fontAlgn="auto" latinLnBrk="0" hangingPunct="1">
              <a:lnSpc>
                <a:spcPct val="100000"/>
              </a:lnSpc>
              <a:spcBef>
                <a:spcPts val="0"/>
              </a:spcBef>
              <a:spcAft>
                <a:spcPts val="0"/>
              </a:spcAft>
              <a:buClrTx/>
              <a:buSzTx/>
              <a:buFontTx/>
              <a:buNone/>
              <a:tabLst/>
              <a:defRPr>
                <a:solidFill>
                  <a:srgbClr val="FFFFFF"/>
                </a:solidFill>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593" name="Picture 7">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40464" y="6240886"/>
            <a:ext cx="1971309" cy="538460"/>
          </a:xfrm>
          <a:prstGeom prst="rect">
            <a:avLst/>
          </a:prstGeom>
          <a:ln w="12700">
            <a:miter lim="400000"/>
          </a:ln>
        </p:spPr>
      </p:pic>
      <p:pic>
        <p:nvPicPr>
          <p:cNvPr id="594" name="Picture 8">
            <a:extLs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9803383" y="6242376"/>
            <a:ext cx="1474217" cy="535903"/>
          </a:xfrm>
          <a:prstGeom prst="rect">
            <a:avLst/>
          </a:prstGeom>
          <a:ln w="12700">
            <a:miter lim="400000"/>
          </a:ln>
        </p:spPr>
      </p:pic>
      <p:graphicFrame>
        <p:nvGraphicFramePr>
          <p:cNvPr id="4" name="Table 4">
            <a:extLst>
              <a:ext uri="{FF2B5EF4-FFF2-40B4-BE49-F238E27FC236}">
                <a16:creationId xmlns:a16="http://schemas.microsoft.com/office/drawing/2014/main" id="{02390E0B-AABD-C137-B001-816E719F19DC}"/>
              </a:ext>
            </a:extLst>
          </p:cNvPr>
          <p:cNvGraphicFramePr>
            <a:graphicFrameLocks noGrp="1"/>
          </p:cNvGraphicFramePr>
          <p:nvPr>
            <p:extLst>
              <p:ext uri="{D42A27DB-BD31-4B8C-83A1-F6EECF244321}">
                <p14:modId xmlns:p14="http://schemas.microsoft.com/office/powerpoint/2010/main" val="1488506880"/>
              </p:ext>
            </p:extLst>
          </p:nvPr>
        </p:nvGraphicFramePr>
        <p:xfrm>
          <a:off x="0" y="1165951"/>
          <a:ext cx="12208491" cy="5129076"/>
        </p:xfrm>
        <a:graphic>
          <a:graphicData uri="http://schemas.openxmlformats.org/drawingml/2006/table">
            <a:tbl>
              <a:tblPr firstRow="1" bandRow="1">
                <a:tableStyleId>{5C22544A-7EE6-4342-B048-85BDC9FD1C3A}</a:tableStyleId>
              </a:tblPr>
              <a:tblGrid>
                <a:gridCol w="3357618">
                  <a:extLst>
                    <a:ext uri="{9D8B030D-6E8A-4147-A177-3AD203B41FA5}">
                      <a16:colId xmlns:a16="http://schemas.microsoft.com/office/drawing/2014/main" val="352137961"/>
                    </a:ext>
                  </a:extLst>
                </a:gridCol>
                <a:gridCol w="4536837">
                  <a:extLst>
                    <a:ext uri="{9D8B030D-6E8A-4147-A177-3AD203B41FA5}">
                      <a16:colId xmlns:a16="http://schemas.microsoft.com/office/drawing/2014/main" val="2562918607"/>
                    </a:ext>
                  </a:extLst>
                </a:gridCol>
                <a:gridCol w="4314036">
                  <a:extLst>
                    <a:ext uri="{9D8B030D-6E8A-4147-A177-3AD203B41FA5}">
                      <a16:colId xmlns:a16="http://schemas.microsoft.com/office/drawing/2014/main" val="45234186"/>
                    </a:ext>
                  </a:extLst>
                </a:gridCol>
              </a:tblGrid>
              <a:tr h="540653">
                <a:tc>
                  <a:txBody>
                    <a:bodyPr/>
                    <a:lstStyle/>
                    <a:p>
                      <a:pPr algn="ctr"/>
                      <a:r>
                        <a:rPr lang="en-US" dirty="0">
                          <a:solidFill>
                            <a:schemeClr val="tx1"/>
                          </a:solidFill>
                        </a:rPr>
                        <a:t>Description</a:t>
                      </a:r>
                    </a:p>
                  </a:txBody>
                  <a:tcPr anchor="ctr">
                    <a:solidFill>
                      <a:schemeClr val="bg1"/>
                    </a:solidFill>
                  </a:tcPr>
                </a:tc>
                <a:tc>
                  <a:txBody>
                    <a:bodyPr/>
                    <a:lstStyle/>
                    <a:p>
                      <a:pPr algn="ctr"/>
                      <a:r>
                        <a:rPr lang="en-US" dirty="0">
                          <a:solidFill>
                            <a:schemeClr val="tx1"/>
                          </a:solidFill>
                        </a:rPr>
                        <a:t>PFML</a:t>
                      </a:r>
                    </a:p>
                  </a:txBody>
                  <a:tcPr anchor="ctr">
                    <a:solidFill>
                      <a:srgbClr val="00B0F0"/>
                    </a:solidFill>
                  </a:tcPr>
                </a:tc>
                <a:tc>
                  <a:txBody>
                    <a:bodyPr/>
                    <a:lstStyle/>
                    <a:p>
                      <a:pPr algn="ctr"/>
                      <a:r>
                        <a:rPr lang="en-US" dirty="0">
                          <a:solidFill>
                            <a:schemeClr val="tx1"/>
                          </a:solidFill>
                        </a:rPr>
                        <a:t>FMLA</a:t>
                      </a:r>
                    </a:p>
                  </a:txBody>
                  <a:tcPr anchor="ctr">
                    <a:solidFill>
                      <a:srgbClr val="92D050"/>
                    </a:solidFill>
                  </a:tcPr>
                </a:tc>
                <a:extLst>
                  <a:ext uri="{0D108BD9-81ED-4DB2-BD59-A6C34878D82A}">
                    <a16:rowId xmlns:a16="http://schemas.microsoft.com/office/drawing/2014/main" val="1296780295"/>
                  </a:ext>
                </a:extLst>
              </a:tr>
              <a:tr h="540653">
                <a:tc>
                  <a:txBody>
                    <a:bodyPr/>
                    <a:lstStyle/>
                    <a:p>
                      <a:pPr algn="ctr"/>
                      <a:r>
                        <a:rPr lang="en-US" b="1" dirty="0">
                          <a:solidFill>
                            <a:schemeClr val="bg1"/>
                          </a:solidFill>
                        </a:rPr>
                        <a:t>Type of Law</a:t>
                      </a:r>
                    </a:p>
                  </a:txBody>
                  <a:tcPr anchor="ctr">
                    <a:solidFill>
                      <a:srgbClr val="BE5817"/>
                    </a:solidFill>
                  </a:tcPr>
                </a:tc>
                <a:tc>
                  <a:txBody>
                    <a:bodyPr/>
                    <a:lstStyle/>
                    <a:p>
                      <a:pPr lvl="1" algn="l"/>
                      <a:r>
                        <a:rPr lang="en-US" dirty="0"/>
                        <a:t>State law</a:t>
                      </a:r>
                    </a:p>
                  </a:txBody>
                  <a:tcPr anchor="ctr"/>
                </a:tc>
                <a:tc>
                  <a:txBody>
                    <a:bodyPr/>
                    <a:lstStyle/>
                    <a:p>
                      <a:pPr lvl="1" algn="l"/>
                      <a:r>
                        <a:rPr lang="en-US" dirty="0"/>
                        <a:t>Federal law</a:t>
                      </a:r>
                    </a:p>
                  </a:txBody>
                  <a:tcPr anchor="ctr"/>
                </a:tc>
                <a:extLst>
                  <a:ext uri="{0D108BD9-81ED-4DB2-BD59-A6C34878D82A}">
                    <a16:rowId xmlns:a16="http://schemas.microsoft.com/office/drawing/2014/main" val="4376447"/>
                  </a:ext>
                </a:extLst>
              </a:tr>
              <a:tr h="540653">
                <a:tc>
                  <a:txBody>
                    <a:bodyPr/>
                    <a:lstStyle/>
                    <a:p>
                      <a:pPr algn="ctr"/>
                      <a:r>
                        <a:rPr lang="en-US" b="1">
                          <a:solidFill>
                            <a:schemeClr val="bg1"/>
                          </a:solidFill>
                        </a:rPr>
                        <a:t>Businesses Covered</a:t>
                      </a:r>
                    </a:p>
                  </a:txBody>
                  <a:tcPr anchor="ctr">
                    <a:solidFill>
                      <a:srgbClr val="BE5817"/>
                    </a:solidFill>
                  </a:tcPr>
                </a:tc>
                <a:tc>
                  <a:txBody>
                    <a:bodyPr/>
                    <a:lstStyle/>
                    <a:p>
                      <a:pPr lvl="1" algn="l"/>
                      <a:r>
                        <a:rPr lang="en-US" dirty="0"/>
                        <a:t>1 or more employee</a:t>
                      </a:r>
                    </a:p>
                  </a:txBody>
                  <a:tcPr anchor="ctr"/>
                </a:tc>
                <a:tc>
                  <a:txBody>
                    <a:bodyPr/>
                    <a:lstStyle/>
                    <a:p>
                      <a:pPr lvl="1" algn="l"/>
                      <a:r>
                        <a:rPr lang="en-US"/>
                        <a:t>50 or more employees</a:t>
                      </a:r>
                    </a:p>
                  </a:txBody>
                  <a:tcPr anchor="ctr"/>
                </a:tc>
                <a:extLst>
                  <a:ext uri="{0D108BD9-81ED-4DB2-BD59-A6C34878D82A}">
                    <a16:rowId xmlns:a16="http://schemas.microsoft.com/office/drawing/2014/main" val="3914945364"/>
                  </a:ext>
                </a:extLst>
              </a:tr>
              <a:tr h="998835">
                <a:tc>
                  <a:txBody>
                    <a:bodyPr/>
                    <a:lstStyle/>
                    <a:p>
                      <a:pPr algn="ctr"/>
                      <a:r>
                        <a:rPr lang="en-US" b="1" dirty="0">
                          <a:solidFill>
                            <a:schemeClr val="bg1"/>
                          </a:solidFill>
                        </a:rPr>
                        <a:t>Employee Eligibility</a:t>
                      </a:r>
                    </a:p>
                  </a:txBody>
                  <a:tcPr anchor="ctr">
                    <a:solidFill>
                      <a:srgbClr val="BE5817"/>
                    </a:solidFill>
                  </a:tcPr>
                </a:tc>
                <a:tc>
                  <a:txBody>
                    <a:bodyPr/>
                    <a:lstStyle/>
                    <a:p>
                      <a:pPr marL="457200" marR="0" lvl="1" indent="0" algn="l" rtl="0" eaLnBrk="1" fontAlgn="auto" latinLnBrk="0" hangingPunct="1">
                        <a:lnSpc>
                          <a:spcPct val="100000"/>
                        </a:lnSpc>
                        <a:spcBef>
                          <a:spcPts val="0"/>
                        </a:spcBef>
                        <a:spcAft>
                          <a:spcPts val="0"/>
                        </a:spcAft>
                        <a:buClrTx/>
                        <a:buSzTx/>
                        <a:buFontTx/>
                        <a:buNone/>
                      </a:pPr>
                      <a:r>
                        <a:rPr lang="en-US" dirty="0"/>
                        <a:t>Based on earning a minimum amount in the last four quarters at either current or previous employer. Does not need to be from full time employment. </a:t>
                      </a:r>
                    </a:p>
                  </a:txBody>
                  <a:tcPr anchor="ctr"/>
                </a:tc>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a:t>Based on length of employment – must be employed at least 12 months with 1,250 hours worked</a:t>
                      </a:r>
                    </a:p>
                  </a:txBody>
                  <a:tcPr anchor="ctr"/>
                </a:tc>
                <a:extLst>
                  <a:ext uri="{0D108BD9-81ED-4DB2-BD59-A6C34878D82A}">
                    <a16:rowId xmlns:a16="http://schemas.microsoft.com/office/drawing/2014/main" val="1861170783"/>
                  </a:ext>
                </a:extLst>
              </a:tr>
              <a:tr h="925527">
                <a:tc>
                  <a:txBody>
                    <a:bodyPr/>
                    <a:lstStyle/>
                    <a:p>
                      <a:pPr algn="ctr"/>
                      <a:r>
                        <a:rPr lang="en-US" b="1">
                          <a:solidFill>
                            <a:schemeClr val="bg1"/>
                          </a:solidFill>
                        </a:rPr>
                        <a:t>Employer Responsibility</a:t>
                      </a:r>
                    </a:p>
                  </a:txBody>
                  <a:tcPr anchor="ctr">
                    <a:solidFill>
                      <a:srgbClr val="BE5817"/>
                    </a:solidFill>
                  </a:tcPr>
                </a:tc>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dirty="0"/>
                        <a:t>Collecting and remitting PFML contributions</a:t>
                      </a:r>
                    </a:p>
                  </a:txBody>
                  <a:tcPr anchor="ctr"/>
                </a:tc>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1800" b="0" i="0" u="none" strike="noStrike" noProof="0">
                          <a:latin typeface="+mn-lt"/>
                        </a:rPr>
                        <a:t>There are no contributions</a:t>
                      </a:r>
                      <a:endParaRPr lang="en-US"/>
                    </a:p>
                    <a:p>
                      <a:pPr lvl="1" algn="l"/>
                      <a:endParaRPr lang="en-US"/>
                    </a:p>
                  </a:txBody>
                  <a:tcPr anchor="ctr"/>
                </a:tc>
                <a:extLst>
                  <a:ext uri="{0D108BD9-81ED-4DB2-BD59-A6C34878D82A}">
                    <a16:rowId xmlns:a16="http://schemas.microsoft.com/office/drawing/2014/main" val="1851637264"/>
                  </a:ext>
                </a:extLst>
              </a:tr>
              <a:tr h="696435">
                <a:tc>
                  <a:txBody>
                    <a:bodyPr/>
                    <a:lstStyle/>
                    <a:p>
                      <a:pPr algn="ctr"/>
                      <a:r>
                        <a:rPr lang="en-US" b="1">
                          <a:solidFill>
                            <a:schemeClr val="bg1"/>
                          </a:solidFill>
                        </a:rPr>
                        <a:t>Benefits Provided</a:t>
                      </a:r>
                    </a:p>
                  </a:txBody>
                  <a:tcPr anchor="ctr">
                    <a:solidFill>
                      <a:srgbClr val="BE5817"/>
                    </a:solidFill>
                  </a:tcPr>
                </a:tc>
                <a:tc>
                  <a:txBody>
                    <a:bodyPr/>
                    <a:lstStyle/>
                    <a:p>
                      <a:pPr lvl="1" algn="l"/>
                      <a:r>
                        <a:rPr lang="en-US"/>
                        <a:t>Job protection, paid family and </a:t>
                      </a:r>
                    </a:p>
                    <a:p>
                      <a:pPr lvl="1" algn="l">
                        <a:buNone/>
                      </a:pPr>
                      <a:r>
                        <a:rPr lang="en-US"/>
                        <a:t>medical leave</a:t>
                      </a:r>
                    </a:p>
                  </a:txBody>
                  <a:tcPr anchor="ctr"/>
                </a:tc>
                <a:tc>
                  <a:txBody>
                    <a:bodyPr/>
                    <a:lstStyle/>
                    <a:p>
                      <a:pPr lvl="1" algn="l">
                        <a:buNone/>
                      </a:pPr>
                      <a:r>
                        <a:rPr lang="en-US" sz="1800" b="0" i="0" u="none" strike="noStrike" noProof="0">
                          <a:latin typeface="Calibri"/>
                        </a:rPr>
                        <a:t>Job protection, unpaid family and </a:t>
                      </a:r>
                      <a:endParaRPr lang="en-US"/>
                    </a:p>
                    <a:p>
                      <a:pPr lvl="1" algn="l">
                        <a:buNone/>
                      </a:pPr>
                      <a:r>
                        <a:rPr lang="en-US" sz="1800" b="0" i="0" u="none" strike="noStrike" noProof="0">
                          <a:latin typeface="Calibri"/>
                        </a:rPr>
                        <a:t>medical leave</a:t>
                      </a:r>
                      <a:endParaRPr lang="en-US"/>
                    </a:p>
                  </a:txBody>
                  <a:tcPr anchor="ctr"/>
                </a:tc>
                <a:extLst>
                  <a:ext uri="{0D108BD9-81ED-4DB2-BD59-A6C34878D82A}">
                    <a16:rowId xmlns:a16="http://schemas.microsoft.com/office/drawing/2014/main" val="2651224785"/>
                  </a:ext>
                </a:extLst>
              </a:tr>
              <a:tr h="696435">
                <a:tc>
                  <a:txBody>
                    <a:bodyPr/>
                    <a:lstStyle/>
                    <a:p>
                      <a:pPr algn="ctr"/>
                      <a:r>
                        <a:rPr lang="en-US" b="1">
                          <a:solidFill>
                            <a:schemeClr val="bg1"/>
                          </a:solidFill>
                        </a:rPr>
                        <a:t>Length of Benefit</a:t>
                      </a:r>
                    </a:p>
                  </a:txBody>
                  <a:tcPr anchor="ctr">
                    <a:solidFill>
                      <a:srgbClr val="BE5817"/>
                    </a:solidFill>
                  </a:tcPr>
                </a:tc>
                <a:tc>
                  <a:txBody>
                    <a:bodyPr/>
                    <a:lstStyle/>
                    <a:p>
                      <a:pPr lvl="1" algn="l">
                        <a:buNone/>
                      </a:pPr>
                      <a:r>
                        <a:rPr lang="en-US" sz="1800" b="0" i="0" u="none" strike="noStrike" noProof="0" dirty="0">
                          <a:latin typeface="+mn-lt"/>
                        </a:rPr>
                        <a:t>Up to 26 weeks of combined family </a:t>
                      </a:r>
                      <a:endParaRPr lang="en-US" dirty="0"/>
                    </a:p>
                    <a:p>
                      <a:pPr lvl="1" algn="l">
                        <a:buNone/>
                      </a:pPr>
                      <a:r>
                        <a:rPr lang="en-US" sz="1800" b="0" i="0" u="none" strike="noStrike" noProof="0" dirty="0">
                          <a:latin typeface="+mn-lt"/>
                        </a:rPr>
                        <a:t>and medical leave</a:t>
                      </a:r>
                      <a:endParaRPr lang="en-US" dirty="0"/>
                    </a:p>
                  </a:txBody>
                  <a:tcPr anchor="ctr"/>
                </a:tc>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dirty="0"/>
                        <a:t>Up to 12 weeks of leave</a:t>
                      </a:r>
                    </a:p>
                    <a:p>
                      <a:pPr lvl="1" algn="l">
                        <a:buNone/>
                      </a:pPr>
                      <a:endParaRPr lang="en-US" dirty="0"/>
                    </a:p>
                  </a:txBody>
                  <a:tcPr anchor="ctr"/>
                </a:tc>
                <a:extLst>
                  <a:ext uri="{0D108BD9-81ED-4DB2-BD59-A6C34878D82A}">
                    <a16:rowId xmlns:a16="http://schemas.microsoft.com/office/drawing/2014/main" val="761568982"/>
                  </a:ext>
                </a:extLst>
              </a:tr>
            </a:tbl>
          </a:graphicData>
        </a:graphic>
      </p:graphicFrame>
    </p:spTree>
    <p:custDataLst>
      <p:tags r:id="rId1"/>
    </p:custDataLst>
    <p:extLst>
      <p:ext uri="{BB962C8B-B14F-4D97-AF65-F5344CB8AC3E}">
        <p14:creationId xmlns:p14="http://schemas.microsoft.com/office/powerpoint/2010/main" val="16249711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C909A0-B71F-64F0-B2B1-B1CE8031F1EC}"/>
            </a:ext>
          </a:extLst>
        </p:cNvPr>
        <p:cNvGrpSpPr/>
        <p:nvPr/>
      </p:nvGrpSpPr>
      <p:grpSpPr>
        <a:xfrm>
          <a:off x="0" y="0"/>
          <a:ext cx="0" cy="0"/>
          <a:chOff x="0" y="0"/>
          <a:chExt cx="0" cy="0"/>
        </a:xfrm>
      </p:grpSpPr>
      <p:sp>
        <p:nvSpPr>
          <p:cNvPr id="471" name="Rectangle 3">
            <a:extLst>
              <a:ext uri="{FF2B5EF4-FFF2-40B4-BE49-F238E27FC236}">
                <a16:creationId xmlns:a16="http://schemas.microsoft.com/office/drawing/2014/main" id="{21064117-21BC-7117-A595-4A1CD6AED62A}"/>
              </a:ext>
              <a:ext uri="{C183D7F6-B498-43B3-948B-1728B52AA6E4}">
                <adec:decorative xmlns:adec="http://schemas.microsoft.com/office/drawing/2017/decorative" val="1"/>
              </a:ext>
            </a:extLst>
          </p:cNvPr>
          <p:cNvSpPr/>
          <p:nvPr/>
        </p:nvSpPr>
        <p:spPr>
          <a:xfrm>
            <a:off x="1237" y="4540"/>
            <a:ext cx="12190763" cy="1263806"/>
          </a:xfrm>
          <a:prstGeom prst="rect">
            <a:avLst/>
          </a:prstGeom>
          <a:solidFill>
            <a:srgbClr val="BE5817"/>
          </a:solidFill>
          <a:ln w="12700">
            <a:miter lim="400000"/>
          </a:ln>
        </p:spPr>
        <p:txBody>
          <a:bodyPr lIns="45719" rIns="45719" anchor="ctr"/>
          <a:lstStyle/>
          <a:p>
            <a:pPr algn="ctr" defTabSz="457200">
              <a:defRPr>
                <a:solidFill>
                  <a:srgbClr val="FFFFFF"/>
                </a:solidFill>
              </a:defRPr>
            </a:pPr>
            <a:endParaRPr/>
          </a:p>
        </p:txBody>
      </p:sp>
      <p:sp>
        <p:nvSpPr>
          <p:cNvPr id="472" name="Title 4">
            <a:extLst>
              <a:ext uri="{FF2B5EF4-FFF2-40B4-BE49-F238E27FC236}">
                <a16:creationId xmlns:a16="http://schemas.microsoft.com/office/drawing/2014/main" id="{3DF3D022-30A2-782F-5892-475D6C876E40}"/>
              </a:ext>
            </a:extLst>
          </p:cNvPr>
          <p:cNvSpPr txBox="1">
            <a:spLocks noGrp="1"/>
          </p:cNvSpPr>
          <p:nvPr>
            <p:ph type="title" idx="4294967295"/>
          </p:nvPr>
        </p:nvSpPr>
        <p:spPr>
          <a:xfrm>
            <a:off x="1826118" y="282963"/>
            <a:ext cx="9799864" cy="646331"/>
          </a:xfrm>
          <a:prstGeom prst="rect">
            <a:avLst/>
          </a:prstGeom>
          <a:noFill/>
          <a:ln w="12700">
            <a:noFill/>
            <a:prstDash/>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rot="0" spcFirstLastPara="0" vertOverflow="overflow" horzOverflow="overflow" vert="horz" wrap="square" lIns="45719" tIns="45720" rIns="45719" bIns="45720" numCol="1" spcCol="0" rtlCol="0" fromWordArt="0" anchor="ctr"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3200">
                <a:solidFill>
                  <a:srgbClr val="FFFFFF"/>
                </a:solidFill>
                <a:latin typeface="Arial"/>
                <a:ea typeface="Arial"/>
                <a:cs typeface="Arial"/>
                <a:sym typeface="Arial"/>
              </a:defRPr>
            </a:pPr>
            <a:r>
              <a:rPr kumimoji="0" lang="en-US" sz="3600" b="1" i="0" u="none" strike="noStrike" kern="1200" cap="none" spc="0" normalizeH="0" baseline="0" noProof="0" dirty="0">
                <a:ln>
                  <a:noFill/>
                </a:ln>
                <a:solidFill>
                  <a:srgbClr val="FFFFFF"/>
                </a:solidFill>
                <a:effectLst/>
                <a:uLnTx/>
                <a:uFillTx/>
                <a:latin typeface="+mj-lt"/>
                <a:ea typeface="Arial"/>
                <a:cs typeface="Arial"/>
                <a:sym typeface="Arial"/>
              </a:rPr>
              <a:t>What family members are covered?</a:t>
            </a:r>
          </a:p>
        </p:txBody>
      </p:sp>
      <p:sp>
        <p:nvSpPr>
          <p:cNvPr id="470" name="Content Placeholder 2">
            <a:extLst>
              <a:ext uri="{FF2B5EF4-FFF2-40B4-BE49-F238E27FC236}">
                <a16:creationId xmlns:a16="http://schemas.microsoft.com/office/drawing/2014/main" id="{391CCDBC-662C-4870-F03C-380F69A54ECC}"/>
              </a:ext>
            </a:extLst>
          </p:cNvPr>
          <p:cNvSpPr txBox="1">
            <a:spLocks noGrp="1"/>
          </p:cNvSpPr>
          <p:nvPr>
            <p:ph type="body" idx="1"/>
          </p:nvPr>
        </p:nvSpPr>
        <p:spPr>
          <a:xfrm>
            <a:off x="336549" y="1456574"/>
            <a:ext cx="11709399" cy="4682478"/>
          </a:xfrm>
          <a:prstGeom prst="rect">
            <a:avLst/>
          </a:prstGeom>
        </p:spPr>
        <p:txBody>
          <a:bodyPr lIns="45719" tIns="45720" rIns="45719" bIns="45720" anchor="t">
            <a:normAutofit fontScale="77500" lnSpcReduction="20000"/>
          </a:bodyPr>
          <a:lstStyle/>
          <a:p>
            <a:pPr marL="0" indent="0">
              <a:lnSpc>
                <a:spcPct val="100000"/>
              </a:lnSpc>
              <a:spcBef>
                <a:spcPts val="0"/>
              </a:spcBef>
              <a:buNone/>
              <a:defRPr sz="2000">
                <a:latin typeface="Times New Roman"/>
                <a:ea typeface="Times New Roman"/>
                <a:cs typeface="Times New Roman"/>
                <a:sym typeface="Times New Roman"/>
              </a:defRPr>
            </a:pPr>
            <a:r>
              <a:rPr lang="en-US" sz="2400" b="0" i="0" dirty="0">
                <a:effectLst/>
                <a:highlight>
                  <a:srgbClr val="FFFFFF"/>
                </a:highlight>
                <a:latin typeface="+mn-lt"/>
              </a:rPr>
              <a:t>Family leave provides up to 12 weeks of paid leave per benefit year to care for:</a:t>
            </a:r>
          </a:p>
          <a:p>
            <a:pPr marL="342900" indent="-342900">
              <a:lnSpc>
                <a:spcPct val="160000"/>
              </a:lnSpc>
              <a:spcBef>
                <a:spcPts val="0"/>
              </a:spcBef>
              <a:buFont typeface="Arial" panose="020B0604020202020204" pitchFamily="34" charset="0"/>
              <a:buChar char="•"/>
              <a:defRPr sz="2000">
                <a:latin typeface="Times New Roman"/>
                <a:ea typeface="Times New Roman"/>
                <a:cs typeface="Times New Roman"/>
                <a:sym typeface="Times New Roman"/>
              </a:defRPr>
            </a:pPr>
            <a:r>
              <a:rPr lang="en-US" sz="2400" b="0" i="0" dirty="0">
                <a:effectLst/>
                <a:highlight>
                  <a:srgbClr val="FFFFFF"/>
                </a:highlight>
                <a:latin typeface="+mn-lt"/>
              </a:rPr>
              <a:t>Your spouse or domestic partner</a:t>
            </a:r>
          </a:p>
          <a:p>
            <a:pPr marL="342900" indent="-342900">
              <a:lnSpc>
                <a:spcPct val="160000"/>
              </a:lnSpc>
              <a:spcBef>
                <a:spcPts val="0"/>
              </a:spcBef>
              <a:buFont typeface="Arial" panose="020B0604020202020204" pitchFamily="34" charset="0"/>
              <a:buChar char="•"/>
              <a:defRPr sz="2000">
                <a:latin typeface="Times New Roman"/>
                <a:ea typeface="Times New Roman"/>
                <a:cs typeface="Times New Roman"/>
                <a:sym typeface="Times New Roman"/>
              </a:defRPr>
            </a:pPr>
            <a:r>
              <a:rPr lang="en-US" sz="2400" b="0" i="0" dirty="0">
                <a:effectLst/>
                <a:highlight>
                  <a:srgbClr val="FFFFFF"/>
                </a:highlight>
                <a:latin typeface="+mn-lt"/>
              </a:rPr>
              <a:t>Your children, stepchildren or domestic partner’s children</a:t>
            </a:r>
          </a:p>
          <a:p>
            <a:pPr marL="342900" indent="-342900">
              <a:lnSpc>
                <a:spcPct val="160000"/>
              </a:lnSpc>
              <a:spcBef>
                <a:spcPts val="0"/>
              </a:spcBef>
              <a:buFont typeface="Arial" panose="020B0604020202020204" pitchFamily="34" charset="0"/>
              <a:buChar char="•"/>
              <a:defRPr sz="2000">
                <a:latin typeface="Times New Roman"/>
                <a:ea typeface="Times New Roman"/>
                <a:cs typeface="Times New Roman"/>
                <a:sym typeface="Times New Roman"/>
              </a:defRPr>
            </a:pPr>
            <a:r>
              <a:rPr lang="en-US" sz="2400" b="0" i="0" dirty="0">
                <a:effectLst/>
                <a:highlight>
                  <a:srgbClr val="FFFFFF"/>
                </a:highlight>
                <a:latin typeface="+mn-lt"/>
              </a:rPr>
              <a:t>Your parents, stepparents or parent’s domestic partner</a:t>
            </a:r>
          </a:p>
          <a:p>
            <a:pPr marL="342900" indent="-342900">
              <a:lnSpc>
                <a:spcPct val="160000"/>
              </a:lnSpc>
              <a:spcBef>
                <a:spcPts val="0"/>
              </a:spcBef>
              <a:buFont typeface="Arial" panose="020B0604020202020204" pitchFamily="34" charset="0"/>
              <a:buChar char="•"/>
              <a:defRPr sz="2000">
                <a:latin typeface="Times New Roman"/>
                <a:ea typeface="Times New Roman"/>
                <a:cs typeface="Times New Roman"/>
                <a:sym typeface="Times New Roman"/>
              </a:defRPr>
            </a:pPr>
            <a:r>
              <a:rPr lang="en-US" sz="2400" b="0" i="0" dirty="0">
                <a:effectLst/>
                <a:highlight>
                  <a:srgbClr val="FFFFFF"/>
                </a:highlight>
                <a:latin typeface="+mn-lt"/>
              </a:rPr>
              <a:t>Your spouse or domestic partner’s parents</a:t>
            </a:r>
          </a:p>
          <a:p>
            <a:pPr marL="342900" indent="-342900">
              <a:lnSpc>
                <a:spcPct val="160000"/>
              </a:lnSpc>
              <a:spcBef>
                <a:spcPts val="0"/>
              </a:spcBef>
              <a:buFont typeface="Arial" panose="020B0604020202020204" pitchFamily="34" charset="0"/>
              <a:buChar char="•"/>
              <a:defRPr sz="2000">
                <a:latin typeface="Times New Roman"/>
                <a:ea typeface="Times New Roman"/>
                <a:cs typeface="Times New Roman"/>
                <a:sym typeface="Times New Roman"/>
              </a:defRPr>
            </a:pPr>
            <a:r>
              <a:rPr lang="en-US" sz="2400" b="0" i="0" dirty="0">
                <a:effectLst/>
                <a:highlight>
                  <a:srgbClr val="FFFFFF"/>
                </a:highlight>
                <a:latin typeface="+mn-lt"/>
              </a:rPr>
              <a:t>Your grandchildren, step-grandchildren or domestic partner’s grandchildren</a:t>
            </a:r>
          </a:p>
          <a:p>
            <a:pPr marL="342900" indent="-342900">
              <a:lnSpc>
                <a:spcPct val="160000"/>
              </a:lnSpc>
              <a:spcBef>
                <a:spcPts val="0"/>
              </a:spcBef>
              <a:buFont typeface="Arial" panose="020B0604020202020204" pitchFamily="34" charset="0"/>
              <a:buChar char="•"/>
              <a:defRPr sz="2000">
                <a:latin typeface="Times New Roman"/>
                <a:ea typeface="Times New Roman"/>
                <a:cs typeface="Times New Roman"/>
                <a:sym typeface="Times New Roman"/>
              </a:defRPr>
            </a:pPr>
            <a:r>
              <a:rPr lang="en-US" sz="2400" b="0" i="0" dirty="0">
                <a:effectLst/>
                <a:highlight>
                  <a:srgbClr val="FFFFFF"/>
                </a:highlight>
                <a:latin typeface="+mn-lt"/>
              </a:rPr>
              <a:t>Your grandparents, step-grandparents, or grandparent’s domestic partner</a:t>
            </a:r>
          </a:p>
          <a:p>
            <a:pPr marL="342900" indent="-342900">
              <a:lnSpc>
                <a:spcPct val="160000"/>
              </a:lnSpc>
              <a:spcBef>
                <a:spcPts val="0"/>
              </a:spcBef>
              <a:buFont typeface="Arial" panose="020B0604020202020204" pitchFamily="34" charset="0"/>
              <a:buChar char="•"/>
              <a:defRPr sz="2000">
                <a:latin typeface="Times New Roman"/>
                <a:ea typeface="Times New Roman"/>
                <a:cs typeface="Times New Roman"/>
                <a:sym typeface="Times New Roman"/>
              </a:defRPr>
            </a:pPr>
            <a:r>
              <a:rPr lang="en-US" sz="2400" b="0" i="0" dirty="0">
                <a:effectLst/>
                <a:highlight>
                  <a:srgbClr val="FFFFFF"/>
                </a:highlight>
                <a:latin typeface="+mn-lt"/>
              </a:rPr>
              <a:t>Your siblings or step-siblings </a:t>
            </a:r>
          </a:p>
          <a:p>
            <a:pPr marL="342900" indent="-342900">
              <a:lnSpc>
                <a:spcPct val="100000"/>
              </a:lnSpc>
              <a:spcBef>
                <a:spcPts val="0"/>
              </a:spcBef>
              <a:buFont typeface="Arial" panose="020B0604020202020204" pitchFamily="34" charset="0"/>
              <a:buChar char="•"/>
              <a:defRPr sz="2000">
                <a:latin typeface="Times New Roman"/>
                <a:ea typeface="Times New Roman"/>
                <a:cs typeface="Times New Roman"/>
                <a:sym typeface="Times New Roman"/>
              </a:defRPr>
            </a:pPr>
            <a:endParaRPr lang="en-US" sz="2400" dirty="0">
              <a:highlight>
                <a:srgbClr val="FFFFFF"/>
              </a:highlight>
              <a:latin typeface="+mn-lt"/>
            </a:endParaRPr>
          </a:p>
          <a:p>
            <a:pPr>
              <a:lnSpc>
                <a:spcPct val="100000"/>
              </a:lnSpc>
              <a:spcBef>
                <a:spcPts val="0"/>
              </a:spcBef>
              <a:defRPr sz="2000">
                <a:latin typeface="Times New Roman"/>
                <a:ea typeface="Times New Roman"/>
                <a:cs typeface="Times New Roman"/>
                <a:sym typeface="Times New Roman"/>
              </a:defRPr>
            </a:pPr>
            <a:r>
              <a:rPr lang="en-US" sz="2400" b="0" i="0" dirty="0">
                <a:effectLst/>
                <a:highlight>
                  <a:srgbClr val="FFFFFF"/>
                </a:highlight>
                <a:latin typeface="+mn-lt"/>
              </a:rPr>
              <a:t>You can only take a total of 12 weeks of family leave in a benefit year, even if you take different types of family leave. </a:t>
            </a:r>
          </a:p>
          <a:p>
            <a:pPr>
              <a:lnSpc>
                <a:spcPct val="100000"/>
              </a:lnSpc>
              <a:spcBef>
                <a:spcPts val="0"/>
              </a:spcBef>
              <a:defRPr sz="2000">
                <a:latin typeface="Times New Roman"/>
                <a:ea typeface="Times New Roman"/>
                <a:cs typeface="Times New Roman"/>
                <a:sym typeface="Times New Roman"/>
              </a:defRPr>
            </a:pPr>
            <a:endParaRPr lang="en-US" sz="2400" b="0" i="0" dirty="0">
              <a:effectLst/>
              <a:highlight>
                <a:srgbClr val="FFFFFF"/>
              </a:highlight>
              <a:latin typeface="+mn-lt"/>
            </a:endParaRPr>
          </a:p>
          <a:p>
            <a:pPr>
              <a:lnSpc>
                <a:spcPct val="100000"/>
              </a:lnSpc>
              <a:spcBef>
                <a:spcPts val="0"/>
              </a:spcBef>
              <a:defRPr sz="2000">
                <a:latin typeface="Times New Roman"/>
                <a:ea typeface="Times New Roman"/>
                <a:cs typeface="Times New Roman"/>
                <a:sym typeface="Times New Roman"/>
              </a:defRPr>
            </a:pPr>
            <a:r>
              <a:rPr lang="en-US" sz="2400" b="0" i="0" dirty="0">
                <a:effectLst/>
                <a:highlight>
                  <a:srgbClr val="FFFFFF"/>
                </a:highlight>
                <a:latin typeface="+mn-lt"/>
              </a:rPr>
              <a:t>You can take paid family leave to care for a family member with a serious health condition no matter where the family member lives.</a:t>
            </a:r>
            <a:endParaRPr lang="en-US" sz="2400" dirty="0">
              <a:solidFill>
                <a:schemeClr val="tx1"/>
              </a:solidFill>
              <a:highlight>
                <a:srgbClr val="FFFFFF"/>
              </a:highlight>
              <a:latin typeface="+mn-lt"/>
              <a:cs typeface="Calibri" panose="020F0502020204030204" pitchFamily="34" charset="0"/>
            </a:endParaRPr>
          </a:p>
          <a:p>
            <a:pPr marL="0" indent="0">
              <a:lnSpc>
                <a:spcPct val="100000"/>
              </a:lnSpc>
              <a:spcBef>
                <a:spcPts val="0"/>
              </a:spcBef>
              <a:buNone/>
              <a:defRPr sz="2000">
                <a:latin typeface="Times New Roman"/>
                <a:ea typeface="Times New Roman"/>
                <a:cs typeface="Times New Roman"/>
                <a:sym typeface="Times New Roman"/>
              </a:defRPr>
            </a:pPr>
            <a:endParaRPr lang="en-US" dirty="0"/>
          </a:p>
          <a:p>
            <a:pPr marL="0" indent="0">
              <a:lnSpc>
                <a:spcPct val="100000"/>
              </a:lnSpc>
              <a:spcBef>
                <a:spcPts val="0"/>
              </a:spcBef>
              <a:buNone/>
              <a:defRPr sz="2000">
                <a:latin typeface="Times New Roman"/>
                <a:ea typeface="Times New Roman"/>
                <a:cs typeface="Times New Roman"/>
                <a:sym typeface="Times New Roman"/>
              </a:defRPr>
            </a:pPr>
            <a:endParaRPr lang="en-US" dirty="0"/>
          </a:p>
        </p:txBody>
      </p:sp>
      <p:pic>
        <p:nvPicPr>
          <p:cNvPr id="473" name="Picture 5">
            <a:extLst>
              <a:ext uri="{FF2B5EF4-FFF2-40B4-BE49-F238E27FC236}">
                <a16:creationId xmlns:a16="http://schemas.microsoft.com/office/drawing/2014/main" id="{65D32643-2336-F6BB-D1DD-494A077795B1}"/>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48384" y="155198"/>
            <a:ext cx="984793" cy="990987"/>
          </a:xfrm>
          <a:prstGeom prst="rect">
            <a:avLst/>
          </a:prstGeom>
          <a:ln w="12700">
            <a:miter lim="400000"/>
          </a:ln>
        </p:spPr>
      </p:pic>
      <p:sp>
        <p:nvSpPr>
          <p:cNvPr id="474" name="Rectangle 6">
            <a:extLst>
              <a:ext uri="{FF2B5EF4-FFF2-40B4-BE49-F238E27FC236}">
                <a16:creationId xmlns:a16="http://schemas.microsoft.com/office/drawing/2014/main" id="{EDB8F199-7CDA-19C2-EB65-C4336F78EDAF}"/>
              </a:ext>
              <a:ext uri="{C183D7F6-B498-43B3-948B-1728B52AA6E4}">
                <adec:decorative xmlns:adec="http://schemas.microsoft.com/office/drawing/2017/decorative" val="1"/>
              </a:ext>
            </a:extLst>
          </p:cNvPr>
          <p:cNvSpPr/>
          <p:nvPr/>
        </p:nvSpPr>
        <p:spPr>
          <a:xfrm>
            <a:off x="-1" y="5987951"/>
            <a:ext cx="12192001" cy="910166"/>
          </a:xfrm>
          <a:prstGeom prst="rect">
            <a:avLst/>
          </a:prstGeom>
          <a:solidFill>
            <a:srgbClr val="D9D9D9"/>
          </a:solidFill>
          <a:ln w="12700">
            <a:solidFill>
              <a:srgbClr val="D9D9D9"/>
            </a:solidFill>
            <a:miter/>
          </a:ln>
        </p:spPr>
        <p:txBody>
          <a:bodyPr lIns="45719" rIns="45719" anchor="ctr"/>
          <a:lstStyle/>
          <a:p>
            <a:pPr algn="ctr">
              <a:defRPr>
                <a:solidFill>
                  <a:srgbClr val="FFFFFF"/>
                </a:solidFill>
              </a:defRPr>
            </a:pPr>
            <a:endParaRPr/>
          </a:p>
        </p:txBody>
      </p:sp>
      <p:pic>
        <p:nvPicPr>
          <p:cNvPr id="475" name="Picture 7">
            <a:extLst>
              <a:ext uri="{FF2B5EF4-FFF2-40B4-BE49-F238E27FC236}">
                <a16:creationId xmlns:a16="http://schemas.microsoft.com/office/drawing/2014/main" id="{E26B34CA-0408-9051-04D7-1EBC2BA6D8A8}"/>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40464" y="6127872"/>
            <a:ext cx="1971309" cy="538460"/>
          </a:xfrm>
          <a:prstGeom prst="rect">
            <a:avLst/>
          </a:prstGeom>
          <a:ln w="12700">
            <a:miter lim="400000"/>
          </a:ln>
        </p:spPr>
      </p:pic>
      <p:pic>
        <p:nvPicPr>
          <p:cNvPr id="476" name="Picture 8">
            <a:extLst>
              <a:ext uri="{FF2B5EF4-FFF2-40B4-BE49-F238E27FC236}">
                <a16:creationId xmlns:a16="http://schemas.microsoft.com/office/drawing/2014/main" id="{2E52C0AA-EA45-5765-7739-1BFA3D9A6F0B}"/>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9803383" y="6139636"/>
            <a:ext cx="1474217" cy="535903"/>
          </a:xfrm>
          <a:prstGeom prst="rect">
            <a:avLst/>
          </a:prstGeom>
          <a:ln w="12700">
            <a:miter lim="400000"/>
          </a:ln>
        </p:spPr>
      </p:pic>
    </p:spTree>
    <p:custDataLst>
      <p:tags r:id="rId1"/>
    </p:custDataLst>
    <p:extLst>
      <p:ext uri="{BB962C8B-B14F-4D97-AF65-F5344CB8AC3E}">
        <p14:creationId xmlns:p14="http://schemas.microsoft.com/office/powerpoint/2010/main" val="4050285483"/>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729016-455D-DC59-3C86-C859473BB3F2}"/>
            </a:ext>
          </a:extLst>
        </p:cNvPr>
        <p:cNvGrpSpPr/>
        <p:nvPr/>
      </p:nvGrpSpPr>
      <p:grpSpPr>
        <a:xfrm>
          <a:off x="0" y="0"/>
          <a:ext cx="0" cy="0"/>
          <a:chOff x="0" y="0"/>
          <a:chExt cx="0" cy="0"/>
        </a:xfrm>
      </p:grpSpPr>
      <p:sp>
        <p:nvSpPr>
          <p:cNvPr id="155" name="Rectangle 12">
            <a:extLst>
              <a:ext uri="{FF2B5EF4-FFF2-40B4-BE49-F238E27FC236}">
                <a16:creationId xmlns:a16="http://schemas.microsoft.com/office/drawing/2014/main" id="{E9714E47-A013-0F1C-6DAB-4BA11F035E66}"/>
              </a:ext>
              <a:ext uri="{C183D7F6-B498-43B3-948B-1728B52AA6E4}">
                <adec:decorative xmlns:adec="http://schemas.microsoft.com/office/drawing/2017/decorative" val="1"/>
              </a:ext>
            </a:extLst>
          </p:cNvPr>
          <p:cNvSpPr/>
          <p:nvPr/>
        </p:nvSpPr>
        <p:spPr>
          <a:xfrm>
            <a:off x="1237" y="-1860"/>
            <a:ext cx="12190763" cy="1263806"/>
          </a:xfrm>
          <a:prstGeom prst="rect">
            <a:avLst/>
          </a:prstGeom>
          <a:solidFill>
            <a:srgbClr val="BE5817"/>
          </a:solidFill>
          <a:ln w="12700">
            <a:miter lim="400000"/>
          </a:ln>
        </p:spPr>
        <p:txBody>
          <a:bodyPr lIns="45719" rIns="45719" anchor="ctr"/>
          <a:lstStyle/>
          <a:p>
            <a:pPr marL="0" marR="0" lvl="0" indent="0" algn="ctr"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sz="1800" b="0" i="0" u="none" strike="noStrike" kern="0" cap="none" spc="0" normalizeH="0" baseline="0" noProof="0">
              <a:ln>
                <a:noFill/>
              </a:ln>
              <a:solidFill>
                <a:srgbClr val="FFFFFF"/>
              </a:solidFill>
              <a:effectLst/>
              <a:uLnTx/>
              <a:uFillTx/>
              <a:latin typeface="Calibri"/>
              <a:cs typeface="Calibri"/>
              <a:sym typeface="Calibri"/>
            </a:endParaRPr>
          </a:p>
        </p:txBody>
      </p:sp>
      <p:sp>
        <p:nvSpPr>
          <p:cNvPr id="156" name="Title 4">
            <a:extLst>
              <a:ext uri="{FF2B5EF4-FFF2-40B4-BE49-F238E27FC236}">
                <a16:creationId xmlns:a16="http://schemas.microsoft.com/office/drawing/2014/main" id="{73F2949E-3102-CD56-5332-2EDF781E25FD}"/>
              </a:ext>
            </a:extLst>
          </p:cNvPr>
          <p:cNvSpPr txBox="1">
            <a:spLocks noGrp="1"/>
          </p:cNvSpPr>
          <p:nvPr>
            <p:ph type="title" idx="4294967295"/>
          </p:nvPr>
        </p:nvSpPr>
        <p:spPr>
          <a:xfrm>
            <a:off x="1781175" y="164075"/>
            <a:ext cx="9349105" cy="1200329"/>
          </a:xfrm>
          <a:prstGeom prst="rect">
            <a:avLst/>
          </a:prstGeom>
          <a:noFill/>
          <a:ln w="12700">
            <a:noFill/>
            <a:prstDash/>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rot="0" spcFirstLastPara="0" vertOverflow="overflow" horzOverflow="overflow" vert="horz" wrap="square" lIns="45719" tIns="45720" rIns="45719" bIns="45720" numCol="1" spcCol="0" rtlCol="0" fromWordArt="0" anchor="ctr" anchorCtr="0" forceAA="0" compatLnSpc="1">
            <a:prstTxWarp prst="textNoShape">
              <a:avLst/>
            </a:prstTxWarp>
            <a:spAutoFit/>
          </a:bodyPr>
          <a:lstStyle>
            <a:lvl1pPr defTabSz="457200">
              <a:defRPr sz="3200">
                <a:solidFill>
                  <a:srgbClr val="FFFFFF"/>
                </a:solidFill>
                <a:latin typeface="Arial"/>
                <a:ea typeface="Arial"/>
                <a:cs typeface="Arial"/>
                <a:sym typeface="Arial"/>
              </a:defRPr>
            </a:lvl1pPr>
          </a:lstStyle>
          <a:p>
            <a:pPr marL="0" marR="0" lvl="0" indent="0" algn="l" defTabSz="457200" rtl="0" eaLnBrk="1" fontAlgn="auto" latinLnBrk="0" hangingPunct="0">
              <a:lnSpc>
                <a:spcPct val="100000"/>
              </a:lnSpc>
              <a:spcBef>
                <a:spcPts val="0"/>
              </a:spcBef>
              <a:spcAft>
                <a:spcPts val="0"/>
              </a:spcAft>
              <a:buClrTx/>
              <a:buSzTx/>
              <a:buFontTx/>
              <a:buNone/>
              <a:tabLst/>
              <a:defRPr/>
            </a:pPr>
            <a:r>
              <a:rPr kumimoji="0" lang="en-US" sz="3600" b="1" i="0" u="none" strike="noStrike" kern="0" cap="none" spc="0" normalizeH="0" baseline="0" noProof="0" dirty="0">
                <a:ln>
                  <a:noFill/>
                </a:ln>
                <a:solidFill>
                  <a:srgbClr val="FFFFFF"/>
                </a:solidFill>
                <a:effectLst/>
                <a:uLnTx/>
                <a:uFillTx/>
                <a:latin typeface="Calibri" panose="020F0502020204030204" pitchFamily="34" charset="0"/>
                <a:ea typeface="Arial"/>
                <a:cs typeface="Calibri" panose="020F0502020204030204" pitchFamily="34" charset="0"/>
                <a:sym typeface="Arial"/>
              </a:rPr>
              <a:t>What is PFML?</a:t>
            </a:r>
          </a:p>
          <a:p>
            <a:pPr marL="0" marR="0" lvl="0" indent="0" algn="l" defTabSz="457200" rtl="0" eaLnBrk="1" fontAlgn="auto" latinLnBrk="0" hangingPunct="0">
              <a:lnSpc>
                <a:spcPct val="100000"/>
              </a:lnSpc>
              <a:spcBef>
                <a:spcPts val="0"/>
              </a:spcBef>
              <a:spcAft>
                <a:spcPts val="0"/>
              </a:spcAft>
              <a:buClrTx/>
              <a:buSzTx/>
              <a:buFontTx/>
              <a:buNone/>
              <a:tabLst/>
              <a:defRPr/>
            </a:pPr>
            <a:r>
              <a:rPr kumimoji="0" lang="en-US" sz="3600" b="1" i="0" u="none" strike="noStrike" kern="0" cap="none" spc="0" normalizeH="0" baseline="0" noProof="0" dirty="0">
                <a:ln>
                  <a:noFill/>
                </a:ln>
                <a:solidFill>
                  <a:srgbClr val="FFFFFF"/>
                </a:solidFill>
                <a:effectLst/>
                <a:uLnTx/>
                <a:uFillTx/>
                <a:latin typeface="Calibri" panose="020F0502020204030204" pitchFamily="34" charset="0"/>
                <a:ea typeface="Arial"/>
                <a:cs typeface="Calibri" panose="020F0502020204030204" pitchFamily="34" charset="0"/>
                <a:sym typeface="Arial"/>
              </a:rPr>
              <a:t>Employers with Self-funded or Private Plans</a:t>
            </a:r>
          </a:p>
        </p:txBody>
      </p:sp>
      <p:pic>
        <p:nvPicPr>
          <p:cNvPr id="157" name="Picture 15">
            <a:extLst>
              <a:ext uri="{FF2B5EF4-FFF2-40B4-BE49-F238E27FC236}">
                <a16:creationId xmlns:a16="http://schemas.microsoft.com/office/drawing/2014/main" id="{9E9007D0-F779-21FD-7E5C-D8CE3EDEBEAD}"/>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48384" y="148798"/>
            <a:ext cx="984793" cy="990987"/>
          </a:xfrm>
          <a:prstGeom prst="rect">
            <a:avLst/>
          </a:prstGeom>
          <a:ln w="12700">
            <a:miter lim="400000"/>
          </a:ln>
        </p:spPr>
      </p:pic>
      <p:pic>
        <p:nvPicPr>
          <p:cNvPr id="158" name="Picture 9">
            <a:extLst>
              <a:ext uri="{FF2B5EF4-FFF2-40B4-BE49-F238E27FC236}">
                <a16:creationId xmlns:a16="http://schemas.microsoft.com/office/drawing/2014/main" id="{8EDA93FB-0F48-881C-F3C1-619CCD5CFD66}"/>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40464" y="6167973"/>
            <a:ext cx="1971309" cy="538460"/>
          </a:xfrm>
          <a:prstGeom prst="rect">
            <a:avLst/>
          </a:prstGeom>
          <a:ln w="12700">
            <a:miter lim="400000"/>
          </a:ln>
        </p:spPr>
      </p:pic>
      <p:pic>
        <p:nvPicPr>
          <p:cNvPr id="159" name="Picture 14">
            <a:extLst>
              <a:ext uri="{FF2B5EF4-FFF2-40B4-BE49-F238E27FC236}">
                <a16:creationId xmlns:a16="http://schemas.microsoft.com/office/drawing/2014/main" id="{8510BEB3-F01A-81AA-D149-6CC4AA0852A4}"/>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9881700" y="6170531"/>
            <a:ext cx="1474217" cy="535903"/>
          </a:xfrm>
          <a:prstGeom prst="rect">
            <a:avLst/>
          </a:prstGeom>
          <a:ln w="12700">
            <a:miter lim="400000"/>
          </a:ln>
        </p:spPr>
      </p:pic>
      <p:sp>
        <p:nvSpPr>
          <p:cNvPr id="160" name="Rectangle 6">
            <a:extLst>
              <a:ext uri="{FF2B5EF4-FFF2-40B4-BE49-F238E27FC236}">
                <a16:creationId xmlns:a16="http://schemas.microsoft.com/office/drawing/2014/main" id="{17C09DA6-CC8B-5389-AD5B-D6C041FB6D25}"/>
              </a:ext>
              <a:ext uri="{C183D7F6-B498-43B3-948B-1728B52AA6E4}">
                <adec:decorative xmlns:adec="http://schemas.microsoft.com/office/drawing/2017/decorative" val="1"/>
              </a:ext>
            </a:extLst>
          </p:cNvPr>
          <p:cNvSpPr/>
          <p:nvPr/>
        </p:nvSpPr>
        <p:spPr>
          <a:xfrm>
            <a:off x="-1" y="5947833"/>
            <a:ext cx="12192001" cy="910166"/>
          </a:xfrm>
          <a:prstGeom prst="rect">
            <a:avLst/>
          </a:prstGeom>
          <a:solidFill>
            <a:srgbClr val="D9D9D9"/>
          </a:solidFill>
          <a:ln w="12700">
            <a:solidFill>
              <a:srgbClr val="D9D9D9"/>
            </a:solidFill>
            <a:miter/>
          </a:ln>
        </p:spPr>
        <p:txBody>
          <a:bodyPr lIns="45719" rIns="45719" anchor="ctr"/>
          <a:lstStyle/>
          <a:p>
            <a:pPr marL="0" marR="0" lvl="0" indent="0" algn="ctr" defTabSz="914400" rtl="0" eaLnBrk="1" fontAlgn="auto" latinLnBrk="0" hangingPunct="0">
              <a:lnSpc>
                <a:spcPct val="100000"/>
              </a:lnSpc>
              <a:spcBef>
                <a:spcPts val="0"/>
              </a:spcBef>
              <a:spcAft>
                <a:spcPts val="0"/>
              </a:spcAft>
              <a:buClrTx/>
              <a:buSzTx/>
              <a:buFontTx/>
              <a:buNone/>
              <a:tabLst/>
              <a:defRPr>
                <a:solidFill>
                  <a:srgbClr val="FFFFFF"/>
                </a:solidFill>
              </a:defRPr>
            </a:pPr>
            <a:endParaRPr kumimoji="0" sz="1800" b="0" i="0" u="none" strike="noStrike" kern="0" cap="none" spc="0" normalizeH="0" baseline="0" noProof="0">
              <a:ln>
                <a:noFill/>
              </a:ln>
              <a:solidFill>
                <a:srgbClr val="FFFFFF"/>
              </a:solidFill>
              <a:effectLst/>
              <a:uLnTx/>
              <a:uFillTx/>
              <a:latin typeface="Calibri"/>
              <a:cs typeface="Calibri"/>
              <a:sym typeface="Calibri"/>
            </a:endParaRPr>
          </a:p>
        </p:txBody>
      </p:sp>
      <p:pic>
        <p:nvPicPr>
          <p:cNvPr id="161" name="Picture 8">
            <a:extLst>
              <a:ext uri="{FF2B5EF4-FFF2-40B4-BE49-F238E27FC236}">
                <a16:creationId xmlns:a16="http://schemas.microsoft.com/office/drawing/2014/main" id="{1476FFD4-FE2A-917C-89A6-4A1B53645500}"/>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40464" y="6127872"/>
            <a:ext cx="1971309" cy="538460"/>
          </a:xfrm>
          <a:prstGeom prst="rect">
            <a:avLst/>
          </a:prstGeom>
          <a:ln w="12700">
            <a:miter lim="400000"/>
          </a:ln>
        </p:spPr>
      </p:pic>
      <p:pic>
        <p:nvPicPr>
          <p:cNvPr id="162" name="Picture 16">
            <a:extLst>
              <a:ext uri="{FF2B5EF4-FFF2-40B4-BE49-F238E27FC236}">
                <a16:creationId xmlns:a16="http://schemas.microsoft.com/office/drawing/2014/main" id="{007A484B-923B-E1D9-6EED-202A9D7243CF}"/>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9803383" y="6139636"/>
            <a:ext cx="1474217" cy="535903"/>
          </a:xfrm>
          <a:prstGeom prst="rect">
            <a:avLst/>
          </a:prstGeom>
          <a:ln w="12700">
            <a:miter lim="400000"/>
          </a:ln>
        </p:spPr>
      </p:pic>
      <p:sp>
        <p:nvSpPr>
          <p:cNvPr id="11" name="TextBox 10">
            <a:extLst>
              <a:ext uri="{FF2B5EF4-FFF2-40B4-BE49-F238E27FC236}">
                <a16:creationId xmlns:a16="http://schemas.microsoft.com/office/drawing/2014/main" id="{E705B423-7ECD-D4C9-2ED7-6B348E895525}"/>
              </a:ext>
            </a:extLst>
          </p:cNvPr>
          <p:cNvSpPr txBox="1"/>
          <p:nvPr/>
        </p:nvSpPr>
        <p:spPr>
          <a:xfrm>
            <a:off x="206161" y="1362483"/>
            <a:ext cx="11574426" cy="415498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r>
              <a:rPr lang="en-US" sz="2400" b="1" dirty="0">
                <a:latin typeface="+mj-lt"/>
                <a:ea typeface="Calibri"/>
                <a:cs typeface="Calibri"/>
              </a:rPr>
              <a:t>Some employers request an exemption from the PFML program offered by the state. </a:t>
            </a:r>
          </a:p>
          <a:p>
            <a:endParaRPr lang="en-US" sz="2400" dirty="0">
              <a:latin typeface="+mj-lt"/>
              <a:ea typeface="Calibri"/>
              <a:cs typeface="Calibri"/>
            </a:endParaRPr>
          </a:p>
          <a:p>
            <a:pPr marL="342900" indent="-342900">
              <a:buFont typeface="Arial"/>
              <a:buChar char="•"/>
            </a:pPr>
            <a:r>
              <a:rPr lang="en-US" sz="2400" dirty="0">
                <a:latin typeface="+mj-lt"/>
                <a:ea typeface="Calibri"/>
                <a:cs typeface="Calibri"/>
              </a:rPr>
              <a:t>These employers are still required to follow the PFML law by providing benefits through an insurance carrier or a self-funded plan. </a:t>
            </a:r>
            <a:endParaRPr lang="en-US" dirty="0">
              <a:latin typeface="Helvetica"/>
              <a:ea typeface="Calibri"/>
              <a:cs typeface="Helvetica"/>
            </a:endParaRPr>
          </a:p>
          <a:p>
            <a:pPr marL="342900" indent="-342900">
              <a:buFont typeface="Arial"/>
              <a:buChar char="•"/>
            </a:pPr>
            <a:endParaRPr lang="en-US" sz="2400" dirty="0">
              <a:latin typeface="+mj-lt"/>
              <a:ea typeface="Calibri"/>
              <a:cs typeface="Calibri"/>
            </a:endParaRPr>
          </a:p>
          <a:p>
            <a:pPr marL="342900" indent="-342900">
              <a:buFont typeface="Arial"/>
              <a:buChar char="•"/>
            </a:pPr>
            <a:r>
              <a:rPr lang="en-US" sz="2400" dirty="0">
                <a:latin typeface="+mj-lt"/>
                <a:ea typeface="Calibri"/>
                <a:cs typeface="Calibri"/>
              </a:rPr>
              <a:t>The benefits of the private plan must be as good or better than the state plan. </a:t>
            </a:r>
            <a:endParaRPr lang="en-US" dirty="0"/>
          </a:p>
          <a:p>
            <a:endParaRPr lang="en-US" sz="2400" b="1" dirty="0">
              <a:latin typeface="+mj-lt"/>
              <a:ea typeface="Calibri"/>
              <a:cs typeface="Calibri"/>
            </a:endParaRPr>
          </a:p>
          <a:p>
            <a:r>
              <a:rPr lang="en-US" sz="2400" dirty="0">
                <a:latin typeface="+mj-lt"/>
                <a:ea typeface="Calibri"/>
                <a:cs typeface="Calibri"/>
              </a:rPr>
              <a:t>If you want to apply for benefits, </a:t>
            </a:r>
            <a:r>
              <a:rPr lang="en-US" sz="2400" b="1" dirty="0">
                <a:latin typeface="+mj-lt"/>
                <a:ea typeface="Calibri"/>
                <a:cs typeface="Calibri"/>
              </a:rPr>
              <a:t>you need to know if your employer participates in the state plan or has a private plan so that you apply to the correct program</a:t>
            </a:r>
            <a:r>
              <a:rPr lang="en-US" sz="2400" dirty="0">
                <a:latin typeface="+mj-lt"/>
                <a:ea typeface="Calibri"/>
                <a:cs typeface="Calibri"/>
              </a:rPr>
              <a:t>.  If you apply to the state program when you have a private plan, you will receive a denial letter from the state program.  </a:t>
            </a:r>
            <a:endParaRPr lang="en-US" sz="2400" dirty="0">
              <a:latin typeface="Calibri"/>
              <a:ea typeface="Calibri"/>
              <a:cs typeface="Calibri"/>
            </a:endParaRPr>
          </a:p>
        </p:txBody>
      </p:sp>
    </p:spTree>
    <p:custDataLst>
      <p:tags r:id="rId1"/>
    </p:custDataLst>
    <p:extLst>
      <p:ext uri="{BB962C8B-B14F-4D97-AF65-F5344CB8AC3E}">
        <p14:creationId xmlns:p14="http://schemas.microsoft.com/office/powerpoint/2010/main" val="15361800"/>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32406A-6D0B-0B94-69B0-5D438772E970}"/>
            </a:ext>
          </a:extLst>
        </p:cNvPr>
        <p:cNvGrpSpPr/>
        <p:nvPr/>
      </p:nvGrpSpPr>
      <p:grpSpPr>
        <a:xfrm>
          <a:off x="0" y="0"/>
          <a:ext cx="0" cy="0"/>
          <a:chOff x="0" y="0"/>
          <a:chExt cx="0" cy="0"/>
        </a:xfrm>
      </p:grpSpPr>
      <p:sp>
        <p:nvSpPr>
          <p:cNvPr id="155" name="Rectangle 12">
            <a:extLst>
              <a:ext uri="{FF2B5EF4-FFF2-40B4-BE49-F238E27FC236}">
                <a16:creationId xmlns:a16="http://schemas.microsoft.com/office/drawing/2014/main" id="{CE3AED76-E48A-97E0-EF7D-983A0437F4E8}"/>
              </a:ext>
              <a:ext uri="{C183D7F6-B498-43B3-948B-1728B52AA6E4}">
                <adec:decorative xmlns:adec="http://schemas.microsoft.com/office/drawing/2017/decorative" val="1"/>
              </a:ext>
            </a:extLst>
          </p:cNvPr>
          <p:cNvSpPr/>
          <p:nvPr/>
        </p:nvSpPr>
        <p:spPr>
          <a:xfrm>
            <a:off x="1237" y="-1860"/>
            <a:ext cx="12190763" cy="1263806"/>
          </a:xfrm>
          <a:prstGeom prst="rect">
            <a:avLst/>
          </a:prstGeom>
          <a:solidFill>
            <a:srgbClr val="BE5817"/>
          </a:solidFill>
          <a:ln w="12700">
            <a:miter lim="400000"/>
          </a:ln>
        </p:spPr>
        <p:txBody>
          <a:bodyPr lIns="45719" rIns="45719" anchor="ctr"/>
          <a:lstStyle/>
          <a:p>
            <a:pPr marL="0" marR="0" lvl="0" indent="0" algn="ctr"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sz="1800" b="0" i="0" u="none" strike="noStrike" kern="0" cap="none" spc="0" normalizeH="0" baseline="0" noProof="0">
              <a:ln>
                <a:noFill/>
              </a:ln>
              <a:solidFill>
                <a:srgbClr val="FFFFFF"/>
              </a:solidFill>
              <a:effectLst/>
              <a:uLnTx/>
              <a:uFillTx/>
              <a:latin typeface="Calibri"/>
              <a:cs typeface="Calibri"/>
              <a:sym typeface="Calibri"/>
            </a:endParaRPr>
          </a:p>
        </p:txBody>
      </p:sp>
      <p:sp>
        <p:nvSpPr>
          <p:cNvPr id="156" name="Title 4">
            <a:extLst>
              <a:ext uri="{FF2B5EF4-FFF2-40B4-BE49-F238E27FC236}">
                <a16:creationId xmlns:a16="http://schemas.microsoft.com/office/drawing/2014/main" id="{AD0F74F2-453E-8857-360E-483BF9FF73E5}"/>
              </a:ext>
            </a:extLst>
          </p:cNvPr>
          <p:cNvSpPr txBox="1">
            <a:spLocks noGrp="1"/>
          </p:cNvSpPr>
          <p:nvPr>
            <p:ph type="title" idx="4294967295"/>
          </p:nvPr>
        </p:nvSpPr>
        <p:spPr>
          <a:xfrm>
            <a:off x="1781175" y="164075"/>
            <a:ext cx="9349105" cy="1200329"/>
          </a:xfrm>
          <a:prstGeom prst="rect">
            <a:avLst/>
          </a:prstGeom>
          <a:noFill/>
          <a:ln w="12700">
            <a:noFill/>
            <a:prstDash/>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rot="0" spcFirstLastPara="0" vertOverflow="overflow" horzOverflow="overflow" vert="horz" wrap="square" lIns="45719" tIns="45720" rIns="45719" bIns="45720" numCol="1" spcCol="0" rtlCol="0" fromWordArt="0" anchor="ctr" anchorCtr="0" forceAA="0" compatLnSpc="1">
            <a:prstTxWarp prst="textNoShape">
              <a:avLst/>
            </a:prstTxWarp>
            <a:spAutoFit/>
          </a:bodyPr>
          <a:lstStyle>
            <a:lvl1pPr defTabSz="457200">
              <a:defRPr sz="3200">
                <a:solidFill>
                  <a:srgbClr val="FFFFFF"/>
                </a:solidFill>
                <a:latin typeface="Arial"/>
                <a:ea typeface="Arial"/>
                <a:cs typeface="Arial"/>
                <a:sym typeface="Arial"/>
              </a:defRPr>
            </a:lvl1pPr>
          </a:lstStyle>
          <a:p>
            <a:pPr marL="0" marR="0" lvl="0" indent="0" algn="l" defTabSz="457200" rtl="0" eaLnBrk="1" fontAlgn="auto" latinLnBrk="0" hangingPunct="0">
              <a:lnSpc>
                <a:spcPct val="100000"/>
              </a:lnSpc>
              <a:spcBef>
                <a:spcPts val="0"/>
              </a:spcBef>
              <a:spcAft>
                <a:spcPts val="0"/>
              </a:spcAft>
              <a:buClrTx/>
              <a:buSzTx/>
              <a:buFontTx/>
              <a:buNone/>
              <a:tabLst/>
              <a:defRPr/>
            </a:pPr>
            <a:r>
              <a:rPr kumimoji="0" lang="en-US" sz="3600" b="1" i="0" u="none" strike="noStrike" kern="0" cap="none" spc="0" normalizeH="0" baseline="0" noProof="0" dirty="0">
                <a:ln>
                  <a:noFill/>
                </a:ln>
                <a:solidFill>
                  <a:srgbClr val="FFFFFF"/>
                </a:solidFill>
                <a:effectLst/>
                <a:uLnTx/>
                <a:uFillTx/>
                <a:latin typeface="Calibri" panose="020F0502020204030204" pitchFamily="34" charset="0"/>
                <a:ea typeface="Arial"/>
                <a:cs typeface="Calibri" panose="020F0502020204030204" pitchFamily="34" charset="0"/>
                <a:sym typeface="Arial"/>
              </a:rPr>
              <a:t>What is PFML?</a:t>
            </a:r>
          </a:p>
          <a:p>
            <a:pPr marL="0" marR="0" lvl="0" indent="0" algn="l" defTabSz="457200" rtl="0" eaLnBrk="1" fontAlgn="auto" latinLnBrk="0" hangingPunct="0">
              <a:lnSpc>
                <a:spcPct val="100000"/>
              </a:lnSpc>
              <a:spcBef>
                <a:spcPts val="0"/>
              </a:spcBef>
              <a:spcAft>
                <a:spcPts val="0"/>
              </a:spcAft>
              <a:buClrTx/>
              <a:buSzTx/>
              <a:buFontTx/>
              <a:buNone/>
              <a:tabLst/>
              <a:defRPr/>
            </a:pPr>
            <a:r>
              <a:rPr kumimoji="0" lang="en-US" sz="3600" b="1" i="0" u="none" strike="noStrike" kern="0" cap="none" spc="0" normalizeH="0" baseline="0" noProof="0" dirty="0">
                <a:ln>
                  <a:noFill/>
                </a:ln>
                <a:solidFill>
                  <a:srgbClr val="FFFFFF"/>
                </a:solidFill>
                <a:effectLst/>
                <a:uLnTx/>
                <a:uFillTx/>
                <a:latin typeface="Calibri" panose="020F0502020204030204" pitchFamily="34" charset="0"/>
                <a:ea typeface="Arial"/>
                <a:cs typeface="Calibri" panose="020F0502020204030204" pitchFamily="34" charset="0"/>
                <a:sym typeface="Arial"/>
              </a:rPr>
              <a:t>Excluded Employers</a:t>
            </a:r>
          </a:p>
        </p:txBody>
      </p:sp>
      <p:pic>
        <p:nvPicPr>
          <p:cNvPr id="157" name="Picture 15">
            <a:extLst>
              <a:ext uri="{FF2B5EF4-FFF2-40B4-BE49-F238E27FC236}">
                <a16:creationId xmlns:a16="http://schemas.microsoft.com/office/drawing/2014/main" id="{DA98AE11-A066-A97A-E7D8-9B844C22DBC4}"/>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48384" y="148798"/>
            <a:ext cx="984793" cy="990987"/>
          </a:xfrm>
          <a:prstGeom prst="rect">
            <a:avLst/>
          </a:prstGeom>
          <a:ln w="12700">
            <a:miter lim="400000"/>
          </a:ln>
        </p:spPr>
      </p:pic>
      <p:pic>
        <p:nvPicPr>
          <p:cNvPr id="158" name="Picture 9">
            <a:extLst>
              <a:ext uri="{FF2B5EF4-FFF2-40B4-BE49-F238E27FC236}">
                <a16:creationId xmlns:a16="http://schemas.microsoft.com/office/drawing/2014/main" id="{FD11223D-0139-0259-46AD-1FA6DBF1511D}"/>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40464" y="6167973"/>
            <a:ext cx="1971309" cy="538460"/>
          </a:xfrm>
          <a:prstGeom prst="rect">
            <a:avLst/>
          </a:prstGeom>
          <a:ln w="12700">
            <a:miter lim="400000"/>
          </a:ln>
        </p:spPr>
      </p:pic>
      <p:pic>
        <p:nvPicPr>
          <p:cNvPr id="159" name="Picture 14">
            <a:extLst>
              <a:ext uri="{FF2B5EF4-FFF2-40B4-BE49-F238E27FC236}">
                <a16:creationId xmlns:a16="http://schemas.microsoft.com/office/drawing/2014/main" id="{DDA0210D-A765-BB85-E955-F88E53AF83A7}"/>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9881700" y="6170531"/>
            <a:ext cx="1474217" cy="535903"/>
          </a:xfrm>
          <a:prstGeom prst="rect">
            <a:avLst/>
          </a:prstGeom>
          <a:ln w="12700">
            <a:miter lim="400000"/>
          </a:ln>
        </p:spPr>
      </p:pic>
      <p:sp>
        <p:nvSpPr>
          <p:cNvPr id="160" name="Rectangle 6">
            <a:extLst>
              <a:ext uri="{FF2B5EF4-FFF2-40B4-BE49-F238E27FC236}">
                <a16:creationId xmlns:a16="http://schemas.microsoft.com/office/drawing/2014/main" id="{96EAA6F5-2443-D0E9-645F-E579E9243021}"/>
              </a:ext>
              <a:ext uri="{C183D7F6-B498-43B3-948B-1728B52AA6E4}">
                <adec:decorative xmlns:adec="http://schemas.microsoft.com/office/drawing/2017/decorative" val="1"/>
              </a:ext>
            </a:extLst>
          </p:cNvPr>
          <p:cNvSpPr/>
          <p:nvPr/>
        </p:nvSpPr>
        <p:spPr>
          <a:xfrm>
            <a:off x="-1" y="5947833"/>
            <a:ext cx="12192001" cy="910166"/>
          </a:xfrm>
          <a:prstGeom prst="rect">
            <a:avLst/>
          </a:prstGeom>
          <a:solidFill>
            <a:srgbClr val="D9D9D9"/>
          </a:solidFill>
          <a:ln w="12700">
            <a:solidFill>
              <a:srgbClr val="D9D9D9"/>
            </a:solidFill>
            <a:miter/>
          </a:ln>
        </p:spPr>
        <p:txBody>
          <a:bodyPr lIns="45719" rIns="45719" anchor="ctr"/>
          <a:lstStyle/>
          <a:p>
            <a:pPr marL="0" marR="0" lvl="0" indent="0" algn="ctr" defTabSz="914400" rtl="0" eaLnBrk="1" fontAlgn="auto" latinLnBrk="0" hangingPunct="0">
              <a:lnSpc>
                <a:spcPct val="100000"/>
              </a:lnSpc>
              <a:spcBef>
                <a:spcPts val="0"/>
              </a:spcBef>
              <a:spcAft>
                <a:spcPts val="0"/>
              </a:spcAft>
              <a:buClrTx/>
              <a:buSzTx/>
              <a:buFontTx/>
              <a:buNone/>
              <a:tabLst/>
              <a:defRPr>
                <a:solidFill>
                  <a:srgbClr val="FFFFFF"/>
                </a:solidFill>
              </a:defRPr>
            </a:pPr>
            <a:endParaRPr kumimoji="0" sz="1800" b="0" i="0" u="none" strike="noStrike" kern="0" cap="none" spc="0" normalizeH="0" baseline="0" noProof="0">
              <a:ln>
                <a:noFill/>
              </a:ln>
              <a:solidFill>
                <a:srgbClr val="FFFFFF"/>
              </a:solidFill>
              <a:effectLst/>
              <a:uLnTx/>
              <a:uFillTx/>
              <a:latin typeface="Calibri"/>
              <a:cs typeface="Calibri"/>
              <a:sym typeface="Calibri"/>
            </a:endParaRPr>
          </a:p>
        </p:txBody>
      </p:sp>
      <p:pic>
        <p:nvPicPr>
          <p:cNvPr id="161" name="Picture 8">
            <a:extLst>
              <a:ext uri="{FF2B5EF4-FFF2-40B4-BE49-F238E27FC236}">
                <a16:creationId xmlns:a16="http://schemas.microsoft.com/office/drawing/2014/main" id="{E55E31E8-C050-ED79-8944-766ADFDB77C2}"/>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40464" y="6127872"/>
            <a:ext cx="1971309" cy="538460"/>
          </a:xfrm>
          <a:prstGeom prst="rect">
            <a:avLst/>
          </a:prstGeom>
          <a:ln w="12700">
            <a:miter lim="400000"/>
          </a:ln>
        </p:spPr>
      </p:pic>
      <p:pic>
        <p:nvPicPr>
          <p:cNvPr id="162" name="Picture 16">
            <a:extLst>
              <a:ext uri="{FF2B5EF4-FFF2-40B4-BE49-F238E27FC236}">
                <a16:creationId xmlns:a16="http://schemas.microsoft.com/office/drawing/2014/main" id="{3B624179-F6F2-00CF-393D-B9B69E1622CF}"/>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9803383" y="6139636"/>
            <a:ext cx="1474217" cy="535903"/>
          </a:xfrm>
          <a:prstGeom prst="rect">
            <a:avLst/>
          </a:prstGeom>
          <a:ln w="12700">
            <a:miter lim="400000"/>
          </a:ln>
        </p:spPr>
      </p:pic>
      <p:sp>
        <p:nvSpPr>
          <p:cNvPr id="11" name="TextBox 10">
            <a:extLst>
              <a:ext uri="{FF2B5EF4-FFF2-40B4-BE49-F238E27FC236}">
                <a16:creationId xmlns:a16="http://schemas.microsoft.com/office/drawing/2014/main" id="{4EF7F89C-13A1-A5A6-1E65-FC4F73B3330F}"/>
              </a:ext>
            </a:extLst>
          </p:cNvPr>
          <p:cNvSpPr txBox="1"/>
          <p:nvPr/>
        </p:nvSpPr>
        <p:spPr>
          <a:xfrm>
            <a:off x="457200" y="1260883"/>
            <a:ext cx="11734800" cy="470897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indent="0">
              <a:buNone/>
            </a:pPr>
            <a:r>
              <a:rPr lang="en-US" sz="2400" b="1" dirty="0">
                <a:latin typeface="+mj-lt"/>
                <a:cs typeface="Calibri"/>
              </a:rPr>
              <a:t>Not all employment is covered by the PFML law. Unless they have opted into the program, excluded employers include:</a:t>
            </a:r>
          </a:p>
          <a:p>
            <a:pPr marL="342900" indent="-342900">
              <a:lnSpc>
                <a:spcPct val="150000"/>
              </a:lnSpc>
              <a:buFont typeface="Arial"/>
              <a:buChar char="•"/>
            </a:pPr>
            <a:r>
              <a:rPr lang="en-US" sz="2400" dirty="0">
                <a:latin typeface="+mj-lt"/>
                <a:ea typeface="+mn-lt"/>
                <a:cs typeface="+mn-lt"/>
              </a:rPr>
              <a:t>Municipalities</a:t>
            </a:r>
          </a:p>
          <a:p>
            <a:pPr marL="342900" indent="-342900">
              <a:lnSpc>
                <a:spcPct val="150000"/>
              </a:lnSpc>
              <a:buFont typeface="Arial"/>
              <a:buChar char="•"/>
            </a:pPr>
            <a:r>
              <a:rPr lang="en-US" sz="2400" dirty="0">
                <a:latin typeface="+mj-lt"/>
                <a:ea typeface="+mn-lt"/>
                <a:cs typeface="+mn-lt"/>
              </a:rPr>
              <a:t>Churches/certain religious organizations </a:t>
            </a:r>
          </a:p>
          <a:p>
            <a:pPr marL="342900" indent="-342900">
              <a:lnSpc>
                <a:spcPct val="150000"/>
              </a:lnSpc>
              <a:buFont typeface="Arial"/>
              <a:buChar char="•"/>
            </a:pPr>
            <a:r>
              <a:rPr lang="en-US" sz="2400" dirty="0">
                <a:latin typeface="+mj-lt"/>
                <a:cs typeface="Calibri"/>
              </a:rPr>
              <a:t>Certain work performed for family members</a:t>
            </a:r>
            <a:endParaRPr lang="en-US" sz="2400" dirty="0">
              <a:latin typeface="+mj-lt"/>
              <a:ea typeface="Calibri"/>
              <a:cs typeface="Calibri"/>
            </a:endParaRPr>
          </a:p>
          <a:p>
            <a:pPr marL="342900" indent="-342900">
              <a:lnSpc>
                <a:spcPct val="150000"/>
              </a:lnSpc>
              <a:buFont typeface="Arial"/>
              <a:buChar char="•"/>
            </a:pPr>
            <a:r>
              <a:rPr lang="en-US" sz="2400" dirty="0">
                <a:latin typeface="+mj-lt"/>
                <a:cs typeface="Calibri"/>
              </a:rPr>
              <a:t>Independent Contractors</a:t>
            </a:r>
            <a:endParaRPr lang="en-US" sz="2400" dirty="0">
              <a:latin typeface="+mj-lt"/>
              <a:ea typeface="Calibri"/>
              <a:cs typeface="Calibri"/>
            </a:endParaRPr>
          </a:p>
          <a:p>
            <a:pPr marL="342900" indent="-342900">
              <a:lnSpc>
                <a:spcPct val="150000"/>
              </a:lnSpc>
              <a:buFont typeface="Arial"/>
              <a:buChar char="•"/>
            </a:pPr>
            <a:r>
              <a:rPr lang="en-US" sz="2400" dirty="0">
                <a:latin typeface="+mj-lt"/>
                <a:cs typeface="Calibri"/>
              </a:rPr>
              <a:t>Certain commission-only salespeople and brokers</a:t>
            </a:r>
            <a:endParaRPr lang="en-US" sz="2400" dirty="0">
              <a:latin typeface="+mj-lt"/>
              <a:ea typeface="Calibri"/>
              <a:cs typeface="Calibri"/>
            </a:endParaRPr>
          </a:p>
          <a:p>
            <a:pPr marL="342900" indent="-342900">
              <a:lnSpc>
                <a:spcPct val="150000"/>
              </a:lnSpc>
              <a:buFont typeface="Arial"/>
              <a:buChar char="•"/>
            </a:pPr>
            <a:r>
              <a:rPr lang="en-US" sz="2400" dirty="0">
                <a:latin typeface="+mj-lt"/>
                <a:cs typeface="Calibri"/>
              </a:rPr>
              <a:t>Newspaper delivery and sales by minors</a:t>
            </a:r>
          </a:p>
          <a:p>
            <a:pPr>
              <a:lnSpc>
                <a:spcPct val="150000"/>
              </a:lnSpc>
            </a:pPr>
            <a:r>
              <a:rPr lang="en-US" sz="2400" b="1" dirty="0">
                <a:latin typeface="+mj-lt"/>
                <a:cs typeface="Calibri"/>
              </a:rPr>
              <a:t>Federal workers are typically not eligible for PFML benefits.</a:t>
            </a:r>
            <a:endParaRPr lang="en-US" b="1" dirty="0">
              <a:latin typeface="+mj-lt"/>
              <a:ea typeface="Calibri"/>
              <a:cs typeface="Calibri"/>
            </a:endParaRPr>
          </a:p>
        </p:txBody>
      </p:sp>
    </p:spTree>
    <p:custDataLst>
      <p:tags r:id="rId1"/>
    </p:custDataLst>
    <p:extLst>
      <p:ext uri="{BB962C8B-B14F-4D97-AF65-F5344CB8AC3E}">
        <p14:creationId xmlns:p14="http://schemas.microsoft.com/office/powerpoint/2010/main" val="1782698305"/>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FFC4F1-053A-B947-5671-587B69B9AB4D}"/>
            </a:ext>
          </a:extLst>
        </p:cNvPr>
        <p:cNvGrpSpPr/>
        <p:nvPr/>
      </p:nvGrpSpPr>
      <p:grpSpPr>
        <a:xfrm>
          <a:off x="0" y="0"/>
          <a:ext cx="0" cy="0"/>
          <a:chOff x="0" y="0"/>
          <a:chExt cx="0" cy="0"/>
        </a:xfrm>
      </p:grpSpPr>
      <p:sp>
        <p:nvSpPr>
          <p:cNvPr id="155" name="Rectangle 12">
            <a:extLst>
              <a:ext uri="{FF2B5EF4-FFF2-40B4-BE49-F238E27FC236}">
                <a16:creationId xmlns:a16="http://schemas.microsoft.com/office/drawing/2014/main" id="{FC71757C-2C42-BDB5-8C61-5C9D0CDDA317}"/>
              </a:ext>
              <a:ext uri="{C183D7F6-B498-43B3-948B-1728B52AA6E4}">
                <adec:decorative xmlns:adec="http://schemas.microsoft.com/office/drawing/2017/decorative" val="1"/>
              </a:ext>
            </a:extLst>
          </p:cNvPr>
          <p:cNvSpPr/>
          <p:nvPr/>
        </p:nvSpPr>
        <p:spPr>
          <a:xfrm>
            <a:off x="1237" y="-1860"/>
            <a:ext cx="12190763" cy="1263806"/>
          </a:xfrm>
          <a:prstGeom prst="rect">
            <a:avLst/>
          </a:prstGeom>
          <a:solidFill>
            <a:srgbClr val="BE5817"/>
          </a:solidFill>
          <a:ln w="12700">
            <a:miter lim="400000"/>
          </a:ln>
        </p:spPr>
        <p:txBody>
          <a:bodyPr lIns="45719" rIns="45719" anchor="ctr"/>
          <a:lstStyle/>
          <a:p>
            <a:pPr marL="0" marR="0" lvl="0" indent="0" algn="ctr"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sz="1800" b="0" i="0" u="none" strike="noStrike" kern="0" cap="none" spc="0" normalizeH="0" baseline="0" noProof="0">
              <a:ln>
                <a:noFill/>
              </a:ln>
              <a:solidFill>
                <a:srgbClr val="FFFFFF"/>
              </a:solidFill>
              <a:effectLst/>
              <a:uLnTx/>
              <a:uFillTx/>
              <a:latin typeface="Calibri"/>
              <a:cs typeface="Calibri"/>
              <a:sym typeface="Calibri"/>
            </a:endParaRPr>
          </a:p>
        </p:txBody>
      </p:sp>
      <p:sp>
        <p:nvSpPr>
          <p:cNvPr id="156" name="Title 4">
            <a:extLst>
              <a:ext uri="{FF2B5EF4-FFF2-40B4-BE49-F238E27FC236}">
                <a16:creationId xmlns:a16="http://schemas.microsoft.com/office/drawing/2014/main" id="{6A4DA211-9C43-4E90-F9FD-0EDB1B3792F4}"/>
              </a:ext>
            </a:extLst>
          </p:cNvPr>
          <p:cNvSpPr txBox="1">
            <a:spLocks noGrp="1"/>
          </p:cNvSpPr>
          <p:nvPr>
            <p:ph type="title" idx="4294967295"/>
          </p:nvPr>
        </p:nvSpPr>
        <p:spPr>
          <a:xfrm>
            <a:off x="1781175" y="441073"/>
            <a:ext cx="9349105" cy="646331"/>
          </a:xfrm>
          <a:prstGeom prst="rect">
            <a:avLst/>
          </a:prstGeom>
          <a:noFill/>
          <a:ln w="12700">
            <a:noFill/>
            <a:prstDash/>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rot="0" spcFirstLastPara="0" vertOverflow="overflow" horzOverflow="overflow" vert="horz" wrap="square" lIns="45719" tIns="45720" rIns="45719" bIns="45720" numCol="1" spcCol="0" rtlCol="0" fromWordArt="0" anchor="ctr" anchorCtr="0" forceAA="0" compatLnSpc="1">
            <a:prstTxWarp prst="textNoShape">
              <a:avLst/>
            </a:prstTxWarp>
            <a:spAutoFit/>
          </a:bodyPr>
          <a:lstStyle>
            <a:lvl1pPr defTabSz="457200">
              <a:defRPr sz="3200">
                <a:solidFill>
                  <a:srgbClr val="FFFFFF"/>
                </a:solidFill>
                <a:latin typeface="Arial"/>
                <a:ea typeface="Arial"/>
                <a:cs typeface="Arial"/>
                <a:sym typeface="Arial"/>
              </a:defRPr>
            </a:lvl1pPr>
          </a:lstStyle>
          <a:p>
            <a:pPr marL="0" marR="0" lvl="0" indent="0" algn="l" defTabSz="457200" rtl="0" eaLnBrk="1" fontAlgn="auto" latinLnBrk="0" hangingPunct="0">
              <a:lnSpc>
                <a:spcPct val="100000"/>
              </a:lnSpc>
              <a:spcBef>
                <a:spcPts val="0"/>
              </a:spcBef>
              <a:spcAft>
                <a:spcPts val="0"/>
              </a:spcAft>
              <a:buClrTx/>
              <a:buSzTx/>
              <a:buFontTx/>
              <a:buNone/>
              <a:tabLst/>
              <a:defRPr/>
            </a:pPr>
            <a:r>
              <a:rPr kumimoji="0" lang="en-US" sz="3600" b="1" i="0" u="none" strike="noStrike" kern="0" cap="none" spc="0" normalizeH="0" baseline="0" noProof="0" dirty="0">
                <a:ln>
                  <a:noFill/>
                </a:ln>
                <a:solidFill>
                  <a:srgbClr val="FFFFFF"/>
                </a:solidFill>
                <a:effectLst/>
                <a:uLnTx/>
                <a:uFillTx/>
                <a:latin typeface="Calibri" panose="020F0502020204030204" pitchFamily="34" charset="0"/>
                <a:ea typeface="Arial"/>
                <a:cs typeface="Calibri" panose="020F0502020204030204" pitchFamily="34" charset="0"/>
                <a:sym typeface="Arial"/>
              </a:rPr>
              <a:t>PFML for Self-Employed Individuals</a:t>
            </a:r>
          </a:p>
        </p:txBody>
      </p:sp>
      <p:pic>
        <p:nvPicPr>
          <p:cNvPr id="157" name="Picture 15">
            <a:extLst>
              <a:ext uri="{FF2B5EF4-FFF2-40B4-BE49-F238E27FC236}">
                <a16:creationId xmlns:a16="http://schemas.microsoft.com/office/drawing/2014/main" id="{0A26E275-DEC9-A3DD-1D31-B27648268B4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48384" y="148798"/>
            <a:ext cx="984793" cy="990987"/>
          </a:xfrm>
          <a:prstGeom prst="rect">
            <a:avLst/>
          </a:prstGeom>
          <a:ln w="12700">
            <a:miter lim="400000"/>
          </a:ln>
        </p:spPr>
      </p:pic>
      <p:pic>
        <p:nvPicPr>
          <p:cNvPr id="158" name="Picture 9">
            <a:extLst>
              <a:ext uri="{FF2B5EF4-FFF2-40B4-BE49-F238E27FC236}">
                <a16:creationId xmlns:a16="http://schemas.microsoft.com/office/drawing/2014/main" id="{CC61A139-663A-E7A8-5B84-33FE49B7154C}"/>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40464" y="6167973"/>
            <a:ext cx="1971309" cy="538460"/>
          </a:xfrm>
          <a:prstGeom prst="rect">
            <a:avLst/>
          </a:prstGeom>
          <a:ln w="12700">
            <a:miter lim="400000"/>
          </a:ln>
        </p:spPr>
      </p:pic>
      <p:pic>
        <p:nvPicPr>
          <p:cNvPr id="159" name="Picture 14">
            <a:extLst>
              <a:ext uri="{FF2B5EF4-FFF2-40B4-BE49-F238E27FC236}">
                <a16:creationId xmlns:a16="http://schemas.microsoft.com/office/drawing/2014/main" id="{AED786F2-1E3E-BE06-3BA2-C54B7317D4AF}"/>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9881700" y="6170531"/>
            <a:ext cx="1474217" cy="535903"/>
          </a:xfrm>
          <a:prstGeom prst="rect">
            <a:avLst/>
          </a:prstGeom>
          <a:ln w="12700">
            <a:miter lim="400000"/>
          </a:ln>
        </p:spPr>
      </p:pic>
      <p:sp>
        <p:nvSpPr>
          <p:cNvPr id="160" name="Rectangle 6">
            <a:extLst>
              <a:ext uri="{FF2B5EF4-FFF2-40B4-BE49-F238E27FC236}">
                <a16:creationId xmlns:a16="http://schemas.microsoft.com/office/drawing/2014/main" id="{E0CD638F-1937-0A4B-838F-B6157A47F892}"/>
              </a:ext>
              <a:ext uri="{C183D7F6-B498-43B3-948B-1728B52AA6E4}">
                <adec:decorative xmlns:adec="http://schemas.microsoft.com/office/drawing/2017/decorative" val="1"/>
              </a:ext>
            </a:extLst>
          </p:cNvPr>
          <p:cNvSpPr/>
          <p:nvPr/>
        </p:nvSpPr>
        <p:spPr>
          <a:xfrm>
            <a:off x="-1" y="5947833"/>
            <a:ext cx="12192001" cy="910166"/>
          </a:xfrm>
          <a:prstGeom prst="rect">
            <a:avLst/>
          </a:prstGeom>
          <a:solidFill>
            <a:srgbClr val="D9D9D9"/>
          </a:solidFill>
          <a:ln w="12700">
            <a:solidFill>
              <a:srgbClr val="D9D9D9"/>
            </a:solidFill>
            <a:miter/>
          </a:ln>
        </p:spPr>
        <p:txBody>
          <a:bodyPr lIns="45719" rIns="45719" anchor="ctr"/>
          <a:lstStyle/>
          <a:p>
            <a:pPr marL="0" marR="0" lvl="0" indent="0" algn="ctr" defTabSz="914400" rtl="0" eaLnBrk="1" fontAlgn="auto" latinLnBrk="0" hangingPunct="0">
              <a:lnSpc>
                <a:spcPct val="100000"/>
              </a:lnSpc>
              <a:spcBef>
                <a:spcPts val="0"/>
              </a:spcBef>
              <a:spcAft>
                <a:spcPts val="0"/>
              </a:spcAft>
              <a:buClrTx/>
              <a:buSzTx/>
              <a:buFontTx/>
              <a:buNone/>
              <a:tabLst/>
              <a:defRPr>
                <a:solidFill>
                  <a:srgbClr val="FFFFFF"/>
                </a:solidFill>
              </a:defRPr>
            </a:pPr>
            <a:endParaRPr kumimoji="0" sz="1800" b="0" i="0" u="none" strike="noStrike" kern="0" cap="none" spc="0" normalizeH="0" baseline="0" noProof="0">
              <a:ln>
                <a:noFill/>
              </a:ln>
              <a:solidFill>
                <a:srgbClr val="FFFFFF"/>
              </a:solidFill>
              <a:effectLst/>
              <a:uLnTx/>
              <a:uFillTx/>
              <a:latin typeface="Calibri"/>
              <a:cs typeface="Calibri"/>
              <a:sym typeface="Calibri"/>
            </a:endParaRPr>
          </a:p>
        </p:txBody>
      </p:sp>
      <p:pic>
        <p:nvPicPr>
          <p:cNvPr id="161" name="Picture 8">
            <a:extLst>
              <a:ext uri="{FF2B5EF4-FFF2-40B4-BE49-F238E27FC236}">
                <a16:creationId xmlns:a16="http://schemas.microsoft.com/office/drawing/2014/main" id="{F938E6FA-25E1-C350-5580-9DEB6E8E124D}"/>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40464" y="6127872"/>
            <a:ext cx="1971309" cy="538460"/>
          </a:xfrm>
          <a:prstGeom prst="rect">
            <a:avLst/>
          </a:prstGeom>
          <a:ln w="12700">
            <a:miter lim="400000"/>
          </a:ln>
        </p:spPr>
      </p:pic>
      <p:pic>
        <p:nvPicPr>
          <p:cNvPr id="162" name="Picture 16">
            <a:extLst>
              <a:ext uri="{FF2B5EF4-FFF2-40B4-BE49-F238E27FC236}">
                <a16:creationId xmlns:a16="http://schemas.microsoft.com/office/drawing/2014/main" id="{B539C204-F380-F80A-D812-EE2D59C0A32D}"/>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9803383" y="6139636"/>
            <a:ext cx="1474217" cy="535903"/>
          </a:xfrm>
          <a:prstGeom prst="rect">
            <a:avLst/>
          </a:prstGeom>
          <a:ln w="12700">
            <a:miter lim="400000"/>
          </a:ln>
        </p:spPr>
      </p:pic>
      <p:sp>
        <p:nvSpPr>
          <p:cNvPr id="11" name="TextBox 10">
            <a:extLst>
              <a:ext uri="{FF2B5EF4-FFF2-40B4-BE49-F238E27FC236}">
                <a16:creationId xmlns:a16="http://schemas.microsoft.com/office/drawing/2014/main" id="{E9CFC624-9139-4020-3879-13D796F73466}"/>
              </a:ext>
            </a:extLst>
          </p:cNvPr>
          <p:cNvSpPr txBox="1"/>
          <p:nvPr/>
        </p:nvSpPr>
        <p:spPr>
          <a:xfrm>
            <a:off x="231141" y="1362483"/>
            <a:ext cx="11574426" cy="458586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indent="0">
              <a:buNone/>
              <a:defRPr sz="2000">
                <a:latin typeface="Times New Roman"/>
                <a:ea typeface="Times New Roman"/>
                <a:cs typeface="Times New Roman"/>
                <a:sym typeface="Times New Roman"/>
              </a:defRPr>
            </a:pPr>
            <a:r>
              <a:rPr lang="en-US" sz="2400" b="1" dirty="0">
                <a:latin typeface="Calibri"/>
              </a:rPr>
              <a:t>If you’re a self-employed individual, you can choose to participate in PFML.</a:t>
            </a:r>
          </a:p>
          <a:p>
            <a:pPr marL="0" indent="0">
              <a:buNone/>
              <a:defRPr sz="2000">
                <a:latin typeface="Times New Roman"/>
                <a:ea typeface="Times New Roman"/>
                <a:cs typeface="Times New Roman"/>
                <a:sym typeface="Times New Roman"/>
              </a:defRPr>
            </a:pPr>
            <a:endParaRPr lang="en-US" sz="2400" b="1" dirty="0">
              <a:latin typeface="Calibri"/>
            </a:endParaRPr>
          </a:p>
          <a:p>
            <a:pPr algn="l">
              <a:buNone/>
            </a:pPr>
            <a:r>
              <a:rPr lang="en-US" sz="2000" b="0" i="0" dirty="0">
                <a:solidFill>
                  <a:srgbClr val="141414"/>
                </a:solidFill>
                <a:effectLst/>
                <a:latin typeface="Calibri"/>
                <a:ea typeface="Calibri"/>
                <a:cs typeface="Calibri"/>
              </a:rPr>
              <a:t>To opt into PFML if you are self-employed, you need to do three things:</a:t>
            </a:r>
          </a:p>
          <a:p>
            <a:pPr marL="457200" indent="-457200" algn="l">
              <a:buFont typeface="+mj-lt"/>
              <a:buAutoNum type="arabicPeriod"/>
            </a:pPr>
            <a:r>
              <a:rPr lang="en-US" sz="2000" b="0" i="0" dirty="0">
                <a:solidFill>
                  <a:srgbClr val="141414"/>
                </a:solidFill>
                <a:effectLst/>
                <a:latin typeface="Calibri"/>
                <a:ea typeface="Calibri"/>
                <a:cs typeface="Calibri"/>
              </a:rPr>
              <a:t>Complete DFML's </a:t>
            </a:r>
            <a:r>
              <a:rPr lang="en-US" sz="2000" b="1" i="0" u="none" strike="noStrike" dirty="0">
                <a:solidFill>
                  <a:srgbClr val="14558F"/>
                </a:solidFill>
                <a:effectLst/>
                <a:latin typeface="Calibri"/>
                <a:ea typeface="Calibri"/>
                <a:cs typeface="Calibri"/>
                <a:hlinkClick r:id="rId6"/>
              </a:rPr>
              <a:t>Self-Employed Notice of Election</a:t>
            </a:r>
            <a:r>
              <a:rPr lang="en-US" sz="2000" b="0" i="0" dirty="0">
                <a:solidFill>
                  <a:srgbClr val="141414"/>
                </a:solidFill>
                <a:effectLst/>
                <a:latin typeface="Calibri"/>
                <a:ea typeface="Calibri"/>
                <a:cs typeface="Calibri"/>
              </a:rPr>
              <a:t>.</a:t>
            </a:r>
          </a:p>
          <a:p>
            <a:pPr marL="457200" indent="-457200" algn="l">
              <a:buFont typeface="+mj-lt"/>
              <a:buAutoNum type="arabicPeriod"/>
            </a:pPr>
            <a:r>
              <a:rPr lang="en-US" sz="2000" b="0" i="0" dirty="0">
                <a:solidFill>
                  <a:srgbClr val="141414"/>
                </a:solidFill>
                <a:effectLst/>
                <a:latin typeface="Calibri"/>
                <a:ea typeface="Calibri"/>
                <a:cs typeface="Calibri"/>
              </a:rPr>
              <a:t>Fill out the </a:t>
            </a:r>
            <a:r>
              <a:rPr lang="en-US" sz="2000" b="1" i="0" u="none" strike="noStrike" dirty="0">
                <a:solidFill>
                  <a:srgbClr val="14558F"/>
                </a:solidFill>
                <a:effectLst/>
                <a:latin typeface="Calibri"/>
                <a:ea typeface="Calibri"/>
                <a:cs typeface="Calibri"/>
                <a:hlinkClick r:id="rId7"/>
              </a:rPr>
              <a:t>Self-employed or Statutorily Excluded Employers Opt-in Request Form</a:t>
            </a:r>
            <a:r>
              <a:rPr lang="en-US" sz="2000" b="0" i="0" dirty="0">
                <a:solidFill>
                  <a:srgbClr val="141414"/>
                </a:solidFill>
                <a:effectLst/>
                <a:latin typeface="Calibri"/>
                <a:ea typeface="Calibri"/>
                <a:cs typeface="Calibri"/>
              </a:rPr>
              <a:t> and attach your completed Self-Employed Notice of Election to the form.</a:t>
            </a:r>
          </a:p>
          <a:p>
            <a:pPr marL="457200" indent="-457200" algn="l">
              <a:buFont typeface="+mj-lt"/>
              <a:buAutoNum type="arabicPeriod"/>
            </a:pPr>
            <a:r>
              <a:rPr lang="en-US" sz="2000" b="0" i="0" dirty="0">
                <a:solidFill>
                  <a:srgbClr val="141414"/>
                </a:solidFill>
                <a:effectLst/>
                <a:latin typeface="Calibri"/>
                <a:ea typeface="Calibri"/>
                <a:cs typeface="Calibri"/>
              </a:rPr>
              <a:t>After you have submitted both forms, you will need to create a PFML account through the </a:t>
            </a:r>
            <a:r>
              <a:rPr lang="en-US" sz="2000" b="1" i="0" u="none" strike="noStrike" dirty="0">
                <a:solidFill>
                  <a:srgbClr val="14558F"/>
                </a:solidFill>
                <a:effectLst/>
                <a:latin typeface="Calibri"/>
                <a:ea typeface="Calibri"/>
                <a:cs typeface="Calibri"/>
                <a:hlinkClick r:id="rId8"/>
              </a:rPr>
              <a:t>Massachusetts Department of Revenue’s </a:t>
            </a:r>
            <a:r>
              <a:rPr lang="en-US" sz="2000" b="1" i="0" u="none" strike="noStrike" dirty="0" err="1">
                <a:solidFill>
                  <a:srgbClr val="14558F"/>
                </a:solidFill>
                <a:effectLst/>
                <a:latin typeface="Calibri"/>
                <a:ea typeface="Calibri"/>
                <a:cs typeface="Calibri"/>
                <a:hlinkClick r:id="rId8"/>
              </a:rPr>
              <a:t>MassTaxConnect</a:t>
            </a:r>
            <a:r>
              <a:rPr lang="en-US" sz="2000" b="0" i="0" dirty="0">
                <a:solidFill>
                  <a:srgbClr val="141414"/>
                </a:solidFill>
                <a:effectLst/>
                <a:latin typeface="Calibri"/>
                <a:ea typeface="Calibri"/>
                <a:cs typeface="Calibri"/>
              </a:rPr>
              <a:t> system. For step-by-step guidance, please visit: </a:t>
            </a:r>
            <a:r>
              <a:rPr lang="en-US" sz="2000" b="1" i="0" u="none" strike="noStrike" dirty="0" err="1">
                <a:solidFill>
                  <a:srgbClr val="14558F"/>
                </a:solidFill>
                <a:effectLst/>
                <a:latin typeface="Calibri"/>
                <a:ea typeface="Calibri"/>
                <a:cs typeface="Calibri"/>
                <a:hlinkClick r:id="rId9"/>
              </a:rPr>
              <a:t>Opt</a:t>
            </a:r>
            <a:r>
              <a:rPr lang="en-US" sz="2000" b="1" i="0" u="none" strike="noStrike" dirty="0">
                <a:solidFill>
                  <a:srgbClr val="14558F"/>
                </a:solidFill>
                <a:effectLst/>
                <a:latin typeface="Calibri"/>
                <a:ea typeface="Calibri"/>
                <a:cs typeface="Calibri"/>
                <a:hlinkClick r:id="rId9"/>
              </a:rPr>
              <a:t> in and contribute to Paid Family and Medical Leave as a self-employed individual</a:t>
            </a:r>
            <a:r>
              <a:rPr lang="en-US" sz="2000" b="0" i="0" dirty="0">
                <a:solidFill>
                  <a:srgbClr val="141414"/>
                </a:solidFill>
                <a:effectLst/>
                <a:latin typeface="Calibri"/>
                <a:ea typeface="Calibri"/>
                <a:cs typeface="Calibri"/>
              </a:rPr>
              <a:t>.</a:t>
            </a:r>
          </a:p>
          <a:p>
            <a:pPr algn="l"/>
            <a:endParaRPr lang="en-US" sz="2000" b="0" i="0" dirty="0">
              <a:solidFill>
                <a:srgbClr val="141414"/>
              </a:solidFill>
              <a:effectLst/>
              <a:latin typeface="Calibri" panose="020F0502020204030204" pitchFamily="34" charset="0"/>
              <a:ea typeface="Calibri" panose="020F0502020204030204" pitchFamily="34" charset="0"/>
              <a:cs typeface="Calibri" panose="020F0502020204030204" pitchFamily="34" charset="0"/>
            </a:endParaRPr>
          </a:p>
          <a:p>
            <a:r>
              <a:rPr lang="en-US" sz="2000" b="1" i="0" dirty="0">
                <a:solidFill>
                  <a:srgbClr val="141414"/>
                </a:solidFill>
                <a:effectLst/>
                <a:latin typeface="Calibri"/>
                <a:ea typeface="Calibri"/>
                <a:cs typeface="Calibri"/>
              </a:rPr>
              <a:t>Once enrolled in the program, you'll be required to remain enrolled for at least 3 years.</a:t>
            </a:r>
            <a:r>
              <a:rPr lang="en-US" sz="2000" b="0" i="0" dirty="0">
                <a:solidFill>
                  <a:srgbClr val="141414"/>
                </a:solidFill>
                <a:effectLst/>
                <a:latin typeface="Calibri"/>
                <a:ea typeface="Calibri"/>
                <a:cs typeface="Calibri"/>
              </a:rPr>
              <a:t> </a:t>
            </a:r>
            <a:endParaRPr lang="en-US" sz="2000" dirty="0">
              <a:solidFill>
                <a:srgbClr val="141414"/>
              </a:solidFill>
              <a:latin typeface="Calibri"/>
              <a:ea typeface="Calibri"/>
              <a:cs typeface="Calibri"/>
            </a:endParaRPr>
          </a:p>
          <a:p>
            <a:pPr algn="l"/>
            <a:r>
              <a:rPr lang="en-US" sz="2000" b="0" i="0" dirty="0">
                <a:solidFill>
                  <a:srgbClr val="141414"/>
                </a:solidFill>
                <a:effectLst/>
                <a:latin typeface="Calibri"/>
                <a:ea typeface="Calibri"/>
                <a:cs typeface="Calibri"/>
              </a:rPr>
              <a:t>During this time, you'll be required to file quarterly earnings reports and submit the full quarterly contribution payments for both family and medical leave based on your earnings.</a:t>
            </a:r>
            <a:endParaRPr lang="en-US" dirty="0"/>
          </a:p>
          <a:p>
            <a:pPr marL="0" indent="0">
              <a:buNone/>
              <a:defRPr sz="2000">
                <a:latin typeface="Times New Roman"/>
                <a:ea typeface="Times New Roman"/>
                <a:cs typeface="Times New Roman"/>
                <a:sym typeface="Times New Roman"/>
              </a:defRPr>
            </a:pPr>
            <a:endParaRPr lang="en-US" sz="2400" dirty="0">
              <a:ea typeface="+mj-lt"/>
              <a:cs typeface="+mj-lt"/>
            </a:endParaRPr>
          </a:p>
        </p:txBody>
      </p:sp>
    </p:spTree>
    <p:custDataLst>
      <p:tags r:id="rId1"/>
    </p:custDataLst>
    <p:extLst>
      <p:ext uri="{BB962C8B-B14F-4D97-AF65-F5344CB8AC3E}">
        <p14:creationId xmlns:p14="http://schemas.microsoft.com/office/powerpoint/2010/main" val="3371053176"/>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6AB5A4-7BA7-7414-6504-6B205E21DC51}"/>
            </a:ext>
          </a:extLst>
        </p:cNvPr>
        <p:cNvGrpSpPr/>
        <p:nvPr/>
      </p:nvGrpSpPr>
      <p:grpSpPr>
        <a:xfrm>
          <a:off x="0" y="0"/>
          <a:ext cx="0" cy="0"/>
          <a:chOff x="0" y="0"/>
          <a:chExt cx="0" cy="0"/>
        </a:xfrm>
      </p:grpSpPr>
      <p:sp>
        <p:nvSpPr>
          <p:cNvPr id="155" name="Rectangle 12">
            <a:extLst>
              <a:ext uri="{FF2B5EF4-FFF2-40B4-BE49-F238E27FC236}">
                <a16:creationId xmlns:a16="http://schemas.microsoft.com/office/drawing/2014/main" id="{A06D5D87-0D78-0ED0-14C1-7693E72C53DA}"/>
              </a:ext>
              <a:ext uri="{C183D7F6-B498-43B3-948B-1728B52AA6E4}">
                <adec:decorative xmlns:adec="http://schemas.microsoft.com/office/drawing/2017/decorative" val="1"/>
              </a:ext>
            </a:extLst>
          </p:cNvPr>
          <p:cNvSpPr/>
          <p:nvPr/>
        </p:nvSpPr>
        <p:spPr>
          <a:xfrm>
            <a:off x="1237" y="-1860"/>
            <a:ext cx="12190763" cy="1263806"/>
          </a:xfrm>
          <a:prstGeom prst="rect">
            <a:avLst/>
          </a:prstGeom>
          <a:solidFill>
            <a:srgbClr val="BE5817"/>
          </a:solidFill>
          <a:ln w="12700">
            <a:miter lim="400000"/>
          </a:ln>
        </p:spPr>
        <p:txBody>
          <a:bodyPr lIns="45719" rIns="45719" anchor="ctr"/>
          <a:lstStyle/>
          <a:p>
            <a:pPr marL="0" marR="0" lvl="0" indent="0" algn="ctr"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sz="1800" b="0" i="0" u="none" strike="noStrike" kern="0" cap="none" spc="0" normalizeH="0" baseline="0" noProof="0">
              <a:ln>
                <a:noFill/>
              </a:ln>
              <a:solidFill>
                <a:srgbClr val="FFFFFF"/>
              </a:solidFill>
              <a:effectLst/>
              <a:uLnTx/>
              <a:uFillTx/>
              <a:latin typeface="Calibri"/>
              <a:cs typeface="Calibri"/>
              <a:sym typeface="Calibri"/>
            </a:endParaRPr>
          </a:p>
        </p:txBody>
      </p:sp>
      <p:sp>
        <p:nvSpPr>
          <p:cNvPr id="156" name="Title 4">
            <a:extLst>
              <a:ext uri="{FF2B5EF4-FFF2-40B4-BE49-F238E27FC236}">
                <a16:creationId xmlns:a16="http://schemas.microsoft.com/office/drawing/2014/main" id="{A8AAD6B6-239D-6871-F8E3-E77725810F50}"/>
              </a:ext>
            </a:extLst>
          </p:cNvPr>
          <p:cNvSpPr txBox="1">
            <a:spLocks noGrp="1"/>
          </p:cNvSpPr>
          <p:nvPr>
            <p:ph type="title" idx="4294967295"/>
          </p:nvPr>
        </p:nvSpPr>
        <p:spPr>
          <a:xfrm>
            <a:off x="1781175" y="441073"/>
            <a:ext cx="9349105" cy="646331"/>
          </a:xfrm>
          <a:prstGeom prst="rect">
            <a:avLst/>
          </a:prstGeom>
          <a:noFill/>
          <a:ln w="12700">
            <a:noFill/>
            <a:prstDash/>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rot="0" spcFirstLastPara="0" vertOverflow="overflow" horzOverflow="overflow" vert="horz" wrap="square" lIns="45719" tIns="45720" rIns="45719" bIns="45720" numCol="1" spcCol="0" rtlCol="0" fromWordArt="0" anchor="ctr" anchorCtr="0" forceAA="0" compatLnSpc="1">
            <a:prstTxWarp prst="textNoShape">
              <a:avLst/>
            </a:prstTxWarp>
            <a:spAutoFit/>
          </a:bodyPr>
          <a:lstStyle>
            <a:lvl1pPr defTabSz="457200">
              <a:defRPr sz="3200">
                <a:solidFill>
                  <a:srgbClr val="FFFFFF"/>
                </a:solidFill>
                <a:latin typeface="Arial"/>
                <a:ea typeface="Arial"/>
                <a:cs typeface="Arial"/>
                <a:sym typeface="Arial"/>
              </a:defRPr>
            </a:lvl1pPr>
          </a:lstStyle>
          <a:p>
            <a:pPr marL="0" marR="0" lvl="0" indent="0" algn="l" defTabSz="457200" rtl="0" eaLnBrk="1" fontAlgn="auto" latinLnBrk="0" hangingPunct="0">
              <a:lnSpc>
                <a:spcPct val="100000"/>
              </a:lnSpc>
              <a:spcBef>
                <a:spcPts val="0"/>
              </a:spcBef>
              <a:spcAft>
                <a:spcPts val="0"/>
              </a:spcAft>
              <a:buClrTx/>
              <a:buSzTx/>
              <a:buFontTx/>
              <a:buNone/>
              <a:tabLst/>
              <a:defRPr/>
            </a:pPr>
            <a:r>
              <a:rPr kumimoji="0" lang="en-US" sz="3600" b="1" i="0" u="none" strike="noStrike" kern="0" cap="none" spc="0" normalizeH="0" baseline="0" noProof="0" dirty="0">
                <a:ln>
                  <a:noFill/>
                </a:ln>
                <a:solidFill>
                  <a:srgbClr val="FFFFFF"/>
                </a:solidFill>
                <a:effectLst/>
                <a:uLnTx/>
                <a:uFillTx/>
                <a:latin typeface="Calibri" panose="020F0502020204030204" pitchFamily="34" charset="0"/>
                <a:ea typeface="Arial"/>
                <a:cs typeface="Calibri" panose="020F0502020204030204" pitchFamily="34" charset="0"/>
                <a:sym typeface="Arial"/>
              </a:rPr>
              <a:t>PFML Employer Responsibilities</a:t>
            </a:r>
          </a:p>
        </p:txBody>
      </p:sp>
      <p:pic>
        <p:nvPicPr>
          <p:cNvPr id="157" name="Picture 15">
            <a:extLst>
              <a:ext uri="{FF2B5EF4-FFF2-40B4-BE49-F238E27FC236}">
                <a16:creationId xmlns:a16="http://schemas.microsoft.com/office/drawing/2014/main" id="{E9099668-D5B2-ECAE-1167-43F06D460F7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48384" y="148798"/>
            <a:ext cx="984793" cy="990987"/>
          </a:xfrm>
          <a:prstGeom prst="rect">
            <a:avLst/>
          </a:prstGeom>
          <a:ln w="12700">
            <a:miter lim="400000"/>
          </a:ln>
        </p:spPr>
      </p:pic>
      <p:pic>
        <p:nvPicPr>
          <p:cNvPr id="158" name="Picture 9">
            <a:extLst>
              <a:ext uri="{FF2B5EF4-FFF2-40B4-BE49-F238E27FC236}">
                <a16:creationId xmlns:a16="http://schemas.microsoft.com/office/drawing/2014/main" id="{48C9DE3C-E77B-60EB-109B-D1EF08A97815}"/>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40464" y="6167973"/>
            <a:ext cx="1971309" cy="538460"/>
          </a:xfrm>
          <a:prstGeom prst="rect">
            <a:avLst/>
          </a:prstGeom>
          <a:ln w="12700">
            <a:miter lim="400000"/>
          </a:ln>
        </p:spPr>
      </p:pic>
      <p:pic>
        <p:nvPicPr>
          <p:cNvPr id="159" name="Picture 14">
            <a:extLst>
              <a:ext uri="{FF2B5EF4-FFF2-40B4-BE49-F238E27FC236}">
                <a16:creationId xmlns:a16="http://schemas.microsoft.com/office/drawing/2014/main" id="{2632BCD0-61F6-9CA6-FF64-882C7545DE94}"/>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9881700" y="6170531"/>
            <a:ext cx="1474217" cy="535903"/>
          </a:xfrm>
          <a:prstGeom prst="rect">
            <a:avLst/>
          </a:prstGeom>
          <a:ln w="12700">
            <a:miter lim="400000"/>
          </a:ln>
        </p:spPr>
      </p:pic>
      <p:sp>
        <p:nvSpPr>
          <p:cNvPr id="160" name="Rectangle 6">
            <a:extLst>
              <a:ext uri="{FF2B5EF4-FFF2-40B4-BE49-F238E27FC236}">
                <a16:creationId xmlns:a16="http://schemas.microsoft.com/office/drawing/2014/main" id="{843CC6B1-B26F-7FD2-4572-6E96E33DD2B5}"/>
              </a:ext>
              <a:ext uri="{C183D7F6-B498-43B3-948B-1728B52AA6E4}">
                <adec:decorative xmlns:adec="http://schemas.microsoft.com/office/drawing/2017/decorative" val="1"/>
              </a:ext>
            </a:extLst>
          </p:cNvPr>
          <p:cNvSpPr/>
          <p:nvPr/>
        </p:nvSpPr>
        <p:spPr>
          <a:xfrm>
            <a:off x="-1" y="5947833"/>
            <a:ext cx="12192001" cy="910166"/>
          </a:xfrm>
          <a:prstGeom prst="rect">
            <a:avLst/>
          </a:prstGeom>
          <a:solidFill>
            <a:srgbClr val="D9D9D9"/>
          </a:solidFill>
          <a:ln w="12700">
            <a:solidFill>
              <a:srgbClr val="D9D9D9"/>
            </a:solidFill>
            <a:miter/>
          </a:ln>
        </p:spPr>
        <p:txBody>
          <a:bodyPr lIns="45719" rIns="45719" anchor="ctr"/>
          <a:lstStyle/>
          <a:p>
            <a:pPr marL="0" marR="0" lvl="0" indent="0" algn="ctr" defTabSz="914400" rtl="0" eaLnBrk="1" fontAlgn="auto" latinLnBrk="0" hangingPunct="0">
              <a:lnSpc>
                <a:spcPct val="100000"/>
              </a:lnSpc>
              <a:spcBef>
                <a:spcPts val="0"/>
              </a:spcBef>
              <a:spcAft>
                <a:spcPts val="0"/>
              </a:spcAft>
              <a:buClrTx/>
              <a:buSzTx/>
              <a:buFontTx/>
              <a:buNone/>
              <a:tabLst/>
              <a:defRPr>
                <a:solidFill>
                  <a:srgbClr val="FFFFFF"/>
                </a:solidFill>
              </a:defRPr>
            </a:pPr>
            <a:endParaRPr kumimoji="0" sz="1800" b="0" i="0" u="none" strike="noStrike" kern="0" cap="none" spc="0" normalizeH="0" baseline="0" noProof="0">
              <a:ln>
                <a:noFill/>
              </a:ln>
              <a:solidFill>
                <a:srgbClr val="FFFFFF"/>
              </a:solidFill>
              <a:effectLst/>
              <a:uLnTx/>
              <a:uFillTx/>
              <a:latin typeface="Calibri"/>
              <a:cs typeface="Calibri"/>
              <a:sym typeface="Calibri"/>
            </a:endParaRPr>
          </a:p>
        </p:txBody>
      </p:sp>
      <p:pic>
        <p:nvPicPr>
          <p:cNvPr id="161" name="Picture 8">
            <a:extLst>
              <a:ext uri="{FF2B5EF4-FFF2-40B4-BE49-F238E27FC236}">
                <a16:creationId xmlns:a16="http://schemas.microsoft.com/office/drawing/2014/main" id="{E0E27A26-F099-83C1-C3BC-3BB9A74A2DEC}"/>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40464" y="6127872"/>
            <a:ext cx="1971309" cy="538460"/>
          </a:xfrm>
          <a:prstGeom prst="rect">
            <a:avLst/>
          </a:prstGeom>
          <a:ln w="12700">
            <a:miter lim="400000"/>
          </a:ln>
        </p:spPr>
      </p:pic>
      <p:pic>
        <p:nvPicPr>
          <p:cNvPr id="162" name="Picture 16">
            <a:extLst>
              <a:ext uri="{FF2B5EF4-FFF2-40B4-BE49-F238E27FC236}">
                <a16:creationId xmlns:a16="http://schemas.microsoft.com/office/drawing/2014/main" id="{7237DD95-5644-A59B-5E1F-6FED2644D416}"/>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9803383" y="6139636"/>
            <a:ext cx="1474217" cy="535903"/>
          </a:xfrm>
          <a:prstGeom prst="rect">
            <a:avLst/>
          </a:prstGeom>
          <a:ln w="12700">
            <a:miter lim="400000"/>
          </a:ln>
        </p:spPr>
      </p:pic>
      <p:sp>
        <p:nvSpPr>
          <p:cNvPr id="11" name="TextBox 10">
            <a:extLst>
              <a:ext uri="{FF2B5EF4-FFF2-40B4-BE49-F238E27FC236}">
                <a16:creationId xmlns:a16="http://schemas.microsoft.com/office/drawing/2014/main" id="{A3074D16-A71C-ED61-D410-224FC14150F5}"/>
              </a:ext>
            </a:extLst>
          </p:cNvPr>
          <p:cNvSpPr txBox="1"/>
          <p:nvPr/>
        </p:nvSpPr>
        <p:spPr>
          <a:xfrm>
            <a:off x="451758" y="1485254"/>
            <a:ext cx="11574426" cy="44627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t">
            <a:spAutoFit/>
          </a:bodyPr>
          <a:lstStyle/>
          <a:p>
            <a:pPr marL="0" indent="0">
              <a:buNone/>
              <a:defRPr sz="2000">
                <a:latin typeface="Times New Roman"/>
                <a:ea typeface="Times New Roman"/>
                <a:cs typeface="Times New Roman"/>
                <a:sym typeface="Times New Roman"/>
              </a:defRPr>
            </a:pPr>
            <a:r>
              <a:rPr lang="en-US" sz="2400" b="1" dirty="0">
                <a:latin typeface="Calibri"/>
              </a:rPr>
              <a:t>All Massachusetts employers </a:t>
            </a:r>
            <a:r>
              <a:rPr lang="en-US" sz="2400" dirty="0">
                <a:latin typeface="Calibri"/>
              </a:rPr>
              <a:t>(including exempt employers) are required to distribute certain information to their employees under the Paid Family and Medical Leave (PFML) law. </a:t>
            </a:r>
          </a:p>
          <a:p>
            <a:pPr marL="0" indent="0">
              <a:buNone/>
              <a:defRPr sz="2000">
                <a:latin typeface="Times New Roman"/>
                <a:ea typeface="Times New Roman"/>
                <a:cs typeface="Times New Roman"/>
                <a:sym typeface="Times New Roman"/>
              </a:defRPr>
            </a:pPr>
            <a:endParaRPr lang="en-US" sz="1200" dirty="0">
              <a:latin typeface="Calibri"/>
            </a:endParaRPr>
          </a:p>
          <a:p>
            <a:pPr marL="0" indent="0">
              <a:buNone/>
              <a:defRPr sz="2000">
                <a:latin typeface="Times New Roman"/>
                <a:ea typeface="Times New Roman"/>
                <a:cs typeface="Times New Roman"/>
                <a:sym typeface="Times New Roman"/>
              </a:defRPr>
            </a:pPr>
            <a:r>
              <a:rPr lang="en-US" sz="2000" dirty="0">
                <a:latin typeface="Calibri"/>
              </a:rPr>
              <a:t>This includes:</a:t>
            </a:r>
          </a:p>
          <a:p>
            <a:pPr marL="285750" indent="-285750">
              <a:lnSpc>
                <a:spcPct val="150000"/>
              </a:lnSpc>
              <a:buFont typeface="Arial" panose="020B0604020202020204" pitchFamily="34" charset="0"/>
              <a:buChar char="•"/>
              <a:defRPr sz="2000">
                <a:latin typeface="Times New Roman"/>
                <a:ea typeface="Times New Roman"/>
                <a:cs typeface="Times New Roman"/>
                <a:sym typeface="Times New Roman"/>
              </a:defRPr>
            </a:pPr>
            <a:r>
              <a:rPr lang="en-US" sz="2000" dirty="0">
                <a:latin typeface="Calibri"/>
              </a:rPr>
              <a:t>Workplace poster that explains the benefits available to you. </a:t>
            </a:r>
          </a:p>
          <a:p>
            <a:pPr marL="285750" indent="-285750">
              <a:lnSpc>
                <a:spcPct val="150000"/>
              </a:lnSpc>
              <a:buFont typeface="Arial" panose="020B0604020202020204" pitchFamily="34" charset="0"/>
              <a:buChar char="•"/>
              <a:defRPr sz="2000">
                <a:latin typeface="Times New Roman"/>
                <a:ea typeface="Times New Roman"/>
                <a:cs typeface="Times New Roman"/>
                <a:sym typeface="Times New Roman"/>
              </a:defRPr>
            </a:pPr>
            <a:r>
              <a:rPr lang="en-US" sz="2000" dirty="0">
                <a:latin typeface="Calibri"/>
              </a:rPr>
              <a:t>Workforce notices that give details on your benefits, including private plan information if applicable.</a:t>
            </a:r>
          </a:p>
          <a:p>
            <a:pPr marL="285750" indent="-285750">
              <a:lnSpc>
                <a:spcPct val="150000"/>
              </a:lnSpc>
              <a:buFont typeface="Arial" panose="020B0604020202020204" pitchFamily="34" charset="0"/>
              <a:buChar char="•"/>
              <a:defRPr sz="2000">
                <a:latin typeface="Times New Roman"/>
                <a:ea typeface="Times New Roman"/>
                <a:cs typeface="Times New Roman"/>
                <a:sym typeface="Times New Roman"/>
              </a:defRPr>
            </a:pPr>
            <a:r>
              <a:rPr lang="en-US" sz="2000" dirty="0">
                <a:latin typeface="Calibri"/>
              </a:rPr>
              <a:t>The poster and notice must be available in English and each language which is the primary language of 5 or more individuals in the workforce.</a:t>
            </a:r>
          </a:p>
          <a:p>
            <a:pPr marL="285750" indent="-285750">
              <a:buFont typeface="Arial" panose="020B0604020202020204" pitchFamily="34" charset="0"/>
              <a:buChar char="•"/>
              <a:defRPr sz="2000">
                <a:latin typeface="Times New Roman"/>
                <a:ea typeface="Times New Roman"/>
                <a:cs typeface="Times New Roman"/>
                <a:sym typeface="Times New Roman"/>
              </a:defRPr>
            </a:pPr>
            <a:endParaRPr lang="en-US" sz="800" dirty="0">
              <a:latin typeface="Calibri"/>
            </a:endParaRPr>
          </a:p>
          <a:p>
            <a:pPr>
              <a:defRPr sz="2000">
                <a:latin typeface="Times New Roman"/>
                <a:ea typeface="Times New Roman"/>
                <a:cs typeface="Times New Roman"/>
                <a:sym typeface="Times New Roman"/>
              </a:defRPr>
            </a:pPr>
            <a:r>
              <a:rPr lang="en-US" sz="2000" dirty="0">
                <a:latin typeface="Calibri"/>
              </a:rPr>
              <a:t>	</a:t>
            </a:r>
            <a:r>
              <a:rPr lang="en-US" sz="2000" dirty="0">
                <a:latin typeface="Calibri"/>
                <a:hlinkClick r:id="rId6"/>
              </a:rPr>
              <a:t>You can report employers who fail to notify their employees.</a:t>
            </a:r>
            <a:endParaRPr lang="en-US" sz="2000" dirty="0">
              <a:latin typeface="Calibri"/>
            </a:endParaRPr>
          </a:p>
          <a:p>
            <a:pPr>
              <a:defRPr sz="2000">
                <a:latin typeface="Times New Roman"/>
                <a:ea typeface="Times New Roman"/>
                <a:cs typeface="Times New Roman"/>
                <a:sym typeface="Times New Roman"/>
              </a:defRPr>
            </a:pPr>
            <a:endParaRPr lang="en-US" sz="1200" dirty="0">
              <a:latin typeface="Calibri"/>
            </a:endParaRPr>
          </a:p>
          <a:p>
            <a:pPr>
              <a:defRPr sz="2000">
                <a:latin typeface="Times New Roman"/>
                <a:ea typeface="Times New Roman"/>
                <a:cs typeface="Times New Roman"/>
                <a:sym typeface="Times New Roman"/>
              </a:defRPr>
            </a:pPr>
            <a:r>
              <a:rPr lang="en-US" sz="2000" dirty="0">
                <a:latin typeface="Calibri"/>
              </a:rPr>
              <a:t>Employers are also responsible for contributions and timely review of employee applications. </a:t>
            </a:r>
          </a:p>
          <a:p>
            <a:endParaRPr lang="en-US" sz="2400" dirty="0">
              <a:ea typeface="+mj-lt"/>
              <a:cs typeface="+mj-lt"/>
            </a:endParaRPr>
          </a:p>
        </p:txBody>
      </p:sp>
    </p:spTree>
    <p:custDataLst>
      <p:tags r:id="rId1"/>
    </p:custDataLst>
    <p:extLst>
      <p:ext uri="{BB962C8B-B14F-4D97-AF65-F5344CB8AC3E}">
        <p14:creationId xmlns:p14="http://schemas.microsoft.com/office/powerpoint/2010/main" val="4129837250"/>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42D7CE-00CC-7266-B226-C813269FF64D}"/>
            </a:ext>
          </a:extLst>
        </p:cNvPr>
        <p:cNvGrpSpPr/>
        <p:nvPr/>
      </p:nvGrpSpPr>
      <p:grpSpPr>
        <a:xfrm>
          <a:off x="0" y="0"/>
          <a:ext cx="0" cy="0"/>
          <a:chOff x="0" y="0"/>
          <a:chExt cx="0" cy="0"/>
        </a:xfrm>
      </p:grpSpPr>
      <p:pic>
        <p:nvPicPr>
          <p:cNvPr id="229" name="Picture 14">
            <a:extLst>
              <a:ext uri="{FF2B5EF4-FFF2-40B4-BE49-F238E27FC236}">
                <a16:creationId xmlns:a16="http://schemas.microsoft.com/office/drawing/2014/main" id="{2E8FAEA8-6A7E-99C0-E50C-BD894532DB99}"/>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21856" y="255345"/>
            <a:ext cx="4121627" cy="1127944"/>
          </a:xfrm>
          <a:prstGeom prst="rect">
            <a:avLst/>
          </a:prstGeom>
          <a:ln w="12700">
            <a:miter lim="400000"/>
          </a:ln>
        </p:spPr>
      </p:pic>
      <p:sp>
        <p:nvSpPr>
          <p:cNvPr id="230" name="Subtitle 2">
            <a:extLst>
              <a:ext uri="{FF2B5EF4-FFF2-40B4-BE49-F238E27FC236}">
                <a16:creationId xmlns:a16="http://schemas.microsoft.com/office/drawing/2014/main" id="{A283B6F7-236A-9908-6B14-F2ED0F9BA980}"/>
              </a:ext>
            </a:extLst>
          </p:cNvPr>
          <p:cNvSpPr txBox="1">
            <a:spLocks noGrp="1"/>
          </p:cNvSpPr>
          <p:nvPr>
            <p:ph type="title" idx="4294967295"/>
          </p:nvPr>
        </p:nvSpPr>
        <p:spPr>
          <a:xfrm>
            <a:off x="348517" y="2914772"/>
            <a:ext cx="10823575" cy="831850"/>
          </a:xfrm>
          <a:prstGeom prst="rect">
            <a:avLst/>
          </a:prstGeom>
          <a:noFill/>
          <a:ln w="12700">
            <a:noFill/>
            <a:prstDash/>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rot="0" spcFirstLastPara="0" vertOverflow="overflow" horzOverflow="overflow" vert="horz" wrap="square" lIns="45719" tIns="45720" rIns="45719" bIns="45720" numCol="1" spcCol="0" rtlCol="0" fromWordArt="0" anchor="t" anchorCtr="0" forceAA="0" compatLnSpc="1">
            <a:prstTxWarp prst="textNoShape">
              <a:avLst/>
            </a:prstTxWarp>
            <a:noAutofit/>
          </a:bodyPr>
          <a:lstStyle>
            <a:lvl1pPr>
              <a:lnSpc>
                <a:spcPct val="90000"/>
              </a:lnSpc>
              <a:spcBef>
                <a:spcPts val="1000"/>
              </a:spcBef>
              <a:defRPr sz="3800" b="1">
                <a:solidFill>
                  <a:srgbClr val="BE5817"/>
                </a:solidFill>
                <a:latin typeface="Arial"/>
                <a:ea typeface="Arial"/>
                <a:cs typeface="Arial"/>
                <a:sym typeface="Arial"/>
              </a:defRPr>
            </a:lvl1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US" sz="4800" b="1" i="0" u="none" strike="noStrike" kern="1200" cap="none" spc="0" normalizeH="0" baseline="0" noProof="0" dirty="0">
                <a:ln>
                  <a:noFill/>
                </a:ln>
                <a:solidFill>
                  <a:srgbClr val="BE5817"/>
                </a:solidFill>
                <a:effectLst/>
                <a:uLnTx/>
                <a:uFillTx/>
                <a:latin typeface="Calibri"/>
                <a:ea typeface="Arial"/>
                <a:cs typeface="Arial"/>
                <a:sym typeface="Arial"/>
              </a:rPr>
              <a:t>Eligibility</a:t>
            </a:r>
          </a:p>
        </p:txBody>
      </p:sp>
      <p:sp>
        <p:nvSpPr>
          <p:cNvPr id="2" name="Rectangle 6">
            <a:extLst>
              <a:ext uri="{FF2B5EF4-FFF2-40B4-BE49-F238E27FC236}">
                <a16:creationId xmlns:a16="http://schemas.microsoft.com/office/drawing/2014/main" id="{AA153BD2-CCF4-77E8-2F0B-C6E7BED94AA5}"/>
              </a:ext>
              <a:ext uri="{C183D7F6-B498-43B3-948B-1728B52AA6E4}">
                <adec:decorative xmlns:adec="http://schemas.microsoft.com/office/drawing/2017/decorative" val="1"/>
              </a:ext>
            </a:extLst>
          </p:cNvPr>
          <p:cNvSpPr/>
          <p:nvPr/>
        </p:nvSpPr>
        <p:spPr>
          <a:xfrm>
            <a:off x="-1" y="5947833"/>
            <a:ext cx="12192001" cy="910166"/>
          </a:xfrm>
          <a:prstGeom prst="rect">
            <a:avLst/>
          </a:prstGeom>
          <a:solidFill>
            <a:srgbClr val="D9D9D9"/>
          </a:solidFill>
          <a:ln w="12700">
            <a:solidFill>
              <a:srgbClr val="D9D9D9"/>
            </a:solidFill>
            <a:miter/>
          </a:ln>
        </p:spPr>
        <p:txBody>
          <a:bodyPr lIns="45719" rIns="45719" anchor="ctr"/>
          <a:lstStyle/>
          <a:p>
            <a:pPr marL="0" marR="0" lvl="0" indent="0" algn="ctr" defTabSz="914400" rtl="0" eaLnBrk="1" fontAlgn="auto" latinLnBrk="0" hangingPunct="0">
              <a:lnSpc>
                <a:spcPct val="100000"/>
              </a:lnSpc>
              <a:spcBef>
                <a:spcPts val="0"/>
              </a:spcBef>
              <a:spcAft>
                <a:spcPts val="0"/>
              </a:spcAft>
              <a:buClrTx/>
              <a:buSzTx/>
              <a:buFontTx/>
              <a:buNone/>
              <a:tabLst/>
              <a:defRPr>
                <a:solidFill>
                  <a:srgbClr val="FFFFFF"/>
                </a:solidFill>
              </a:defRPr>
            </a:pPr>
            <a:endParaRPr kumimoji="0" sz="1800" b="0" i="0" u="none" strike="noStrike" kern="0" cap="none" spc="0" normalizeH="0" baseline="0" noProof="0">
              <a:ln>
                <a:noFill/>
              </a:ln>
              <a:solidFill>
                <a:srgbClr val="FFFFFF"/>
              </a:solidFill>
              <a:effectLst/>
              <a:uLnTx/>
              <a:uFillTx/>
              <a:latin typeface="Calibri"/>
              <a:cs typeface="Calibri"/>
              <a:sym typeface="Calibri"/>
            </a:endParaRPr>
          </a:p>
        </p:txBody>
      </p:sp>
      <p:pic>
        <p:nvPicPr>
          <p:cNvPr id="3" name="Picture 7">
            <a:extLst>
              <a:ext uri="{FF2B5EF4-FFF2-40B4-BE49-F238E27FC236}">
                <a16:creationId xmlns:a16="http://schemas.microsoft.com/office/drawing/2014/main" id="{1193E2EA-E95E-B57F-FD29-3C4772D6E501}"/>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40464" y="6127872"/>
            <a:ext cx="1971309" cy="538460"/>
          </a:xfrm>
          <a:prstGeom prst="rect">
            <a:avLst/>
          </a:prstGeom>
          <a:ln w="12700">
            <a:miter lim="400000"/>
          </a:ln>
        </p:spPr>
      </p:pic>
      <p:pic>
        <p:nvPicPr>
          <p:cNvPr id="4" name="Picture 8">
            <a:extLst>
              <a:ext uri="{FF2B5EF4-FFF2-40B4-BE49-F238E27FC236}">
                <a16:creationId xmlns:a16="http://schemas.microsoft.com/office/drawing/2014/main" id="{5C929E5F-A9D4-A567-451E-34EA1CC9AF75}"/>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9803383" y="6139636"/>
            <a:ext cx="1474217" cy="535903"/>
          </a:xfrm>
          <a:prstGeom prst="rect">
            <a:avLst/>
          </a:prstGeom>
          <a:ln w="12700">
            <a:miter lim="400000"/>
          </a:ln>
        </p:spPr>
      </p:pic>
    </p:spTree>
    <p:custDataLst>
      <p:tags r:id="rId1"/>
    </p:custDataLst>
    <p:extLst>
      <p:ext uri="{BB962C8B-B14F-4D97-AF65-F5344CB8AC3E}">
        <p14:creationId xmlns:p14="http://schemas.microsoft.com/office/powerpoint/2010/main" val="10643902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 name="Rectangle 3">
            <a:extLst>
              <a:ext uri="{C183D7F6-B498-43B3-948B-1728B52AA6E4}">
                <adec:decorative xmlns:adec="http://schemas.microsoft.com/office/drawing/2017/decorative" val="1"/>
              </a:ext>
            </a:extLst>
          </p:cNvPr>
          <p:cNvSpPr/>
          <p:nvPr/>
        </p:nvSpPr>
        <p:spPr>
          <a:xfrm>
            <a:off x="1237" y="4540"/>
            <a:ext cx="12190763" cy="1263806"/>
          </a:xfrm>
          <a:prstGeom prst="rect">
            <a:avLst/>
          </a:prstGeom>
          <a:solidFill>
            <a:srgbClr val="BE5817"/>
          </a:solidFill>
          <a:ln w="12700">
            <a:miter lim="400000"/>
          </a:ln>
        </p:spPr>
        <p:txBody>
          <a:bodyPr lIns="45719" rIns="45719" anchor="ctr"/>
          <a:lstStyle/>
          <a:p>
            <a:pPr algn="ctr" defTabSz="457200">
              <a:defRPr>
                <a:solidFill>
                  <a:srgbClr val="FFFFFF"/>
                </a:solidFill>
              </a:defRPr>
            </a:pPr>
            <a:endParaRPr/>
          </a:p>
        </p:txBody>
      </p:sp>
      <p:sp>
        <p:nvSpPr>
          <p:cNvPr id="472" name="Title 4"/>
          <p:cNvSpPr txBox="1">
            <a:spLocks noGrp="1"/>
          </p:cNvSpPr>
          <p:nvPr>
            <p:ph type="title" idx="4294967295"/>
          </p:nvPr>
        </p:nvSpPr>
        <p:spPr>
          <a:xfrm>
            <a:off x="1924050" y="312024"/>
            <a:ext cx="9799864" cy="646331"/>
          </a:xfrm>
          <a:prstGeom prst="rect">
            <a:avLst/>
          </a:prstGeom>
          <a:noFill/>
          <a:ln w="12700">
            <a:noFill/>
            <a:prstDash/>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rot="0" spcFirstLastPara="0" vertOverflow="overflow" horzOverflow="overflow" vert="horz" wrap="square" lIns="45719" tIns="45720" rIns="45719" bIns="45720" numCol="1" spcCol="0" rtlCol="0" fromWordArt="0" anchor="ctr"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3200">
                <a:solidFill>
                  <a:srgbClr val="FFFFFF"/>
                </a:solidFill>
                <a:latin typeface="Arial"/>
                <a:ea typeface="Arial"/>
                <a:cs typeface="Arial"/>
                <a:sym typeface="Arial"/>
              </a:defRPr>
            </a:pPr>
            <a:r>
              <a:rPr kumimoji="0" lang="en-US" sz="3600" b="1" i="0" u="none" strike="noStrike" kern="1200" cap="none" spc="0" normalizeH="0" baseline="0" noProof="0" dirty="0">
                <a:ln>
                  <a:noFill/>
                </a:ln>
                <a:solidFill>
                  <a:srgbClr val="FFFFFF"/>
                </a:solidFill>
                <a:effectLst/>
                <a:uLnTx/>
                <a:uFillTx/>
                <a:latin typeface="Calibri"/>
                <a:ea typeface="Arial"/>
                <a:cs typeface="Arial"/>
                <a:sym typeface="Arial"/>
              </a:rPr>
              <a:t>Who is eligible for PFML?</a:t>
            </a:r>
          </a:p>
        </p:txBody>
      </p:sp>
      <p:sp>
        <p:nvSpPr>
          <p:cNvPr id="470" name="Content Placeholder 2"/>
          <p:cNvSpPr txBox="1">
            <a:spLocks noGrp="1"/>
          </p:cNvSpPr>
          <p:nvPr>
            <p:ph type="body" idx="1"/>
          </p:nvPr>
        </p:nvSpPr>
        <p:spPr>
          <a:xfrm>
            <a:off x="546617" y="1146407"/>
            <a:ext cx="11443830" cy="4377552"/>
          </a:xfrm>
          <a:prstGeom prst="rect">
            <a:avLst/>
          </a:prstGeom>
        </p:spPr>
        <p:txBody>
          <a:bodyPr lIns="45719" tIns="45720" rIns="45719" bIns="45720" anchor="t">
            <a:normAutofit lnSpcReduction="10000"/>
          </a:bodyPr>
          <a:lstStyle/>
          <a:p>
            <a:pPr marL="0" indent="0">
              <a:buNone/>
            </a:pPr>
            <a:endParaRPr lang="en-US" sz="3200" b="1" dirty="0">
              <a:solidFill>
                <a:srgbClr val="141414"/>
              </a:solidFill>
            </a:endParaRPr>
          </a:p>
          <a:p>
            <a:pPr marL="0" indent="0">
              <a:buNone/>
            </a:pPr>
            <a:r>
              <a:rPr lang="en-US" sz="2900" b="1" dirty="0">
                <a:solidFill>
                  <a:srgbClr val="141414"/>
                </a:solidFill>
              </a:rPr>
              <a:t>Factors for eligibility include:  </a:t>
            </a:r>
            <a:endParaRPr lang="en-US" sz="2900" b="1" i="0" dirty="0">
              <a:solidFill>
                <a:srgbClr val="141414"/>
              </a:solidFill>
              <a:effectLst/>
              <a:cs typeface="Calibri"/>
            </a:endParaRPr>
          </a:p>
          <a:p>
            <a:pPr lvl="1">
              <a:lnSpc>
                <a:spcPct val="140000"/>
              </a:lnSpc>
            </a:pPr>
            <a:r>
              <a:rPr lang="en-US" sz="2900" dirty="0">
                <a:ea typeface="+mn-lt"/>
                <a:cs typeface="+mn-lt"/>
              </a:rPr>
              <a:t>You must have a qualifying reason, for example a serious health condition that prevents you from working or a family member with a serious health condition who needs your care.</a:t>
            </a:r>
            <a:endParaRPr lang="en-US" sz="2900" dirty="0">
              <a:solidFill>
                <a:srgbClr val="000000"/>
              </a:solidFill>
            </a:endParaRPr>
          </a:p>
          <a:p>
            <a:pPr lvl="1">
              <a:lnSpc>
                <a:spcPct val="140000"/>
              </a:lnSpc>
            </a:pPr>
            <a:r>
              <a:rPr lang="en-US" sz="2900" dirty="0">
                <a:ea typeface="+mn-lt"/>
                <a:cs typeface="+mn-lt"/>
              </a:rPr>
              <a:t>You must meet the financial eligibility test.</a:t>
            </a:r>
          </a:p>
          <a:p>
            <a:pPr lvl="1">
              <a:lnSpc>
                <a:spcPct val="140000"/>
              </a:lnSpc>
            </a:pPr>
            <a:r>
              <a:rPr lang="en-US" sz="2900" dirty="0"/>
              <a:t>You</a:t>
            </a:r>
            <a:r>
              <a:rPr lang="en-US" sz="2900" dirty="0">
                <a:solidFill>
                  <a:srgbClr val="000000"/>
                </a:solidFill>
              </a:rPr>
              <a:t> must work in Massachusetts for an employer who is not excluded.</a:t>
            </a:r>
            <a:endParaRPr lang="en-US" sz="2900" dirty="0">
              <a:cs typeface="Calibri"/>
            </a:endParaRPr>
          </a:p>
          <a:p>
            <a:pPr lvl="1">
              <a:lnSpc>
                <a:spcPct val="140000"/>
              </a:lnSpc>
            </a:pPr>
            <a:endParaRPr lang="en-US" sz="2900" dirty="0">
              <a:ea typeface="+mn-lt"/>
              <a:cs typeface="+mn-lt"/>
            </a:endParaRPr>
          </a:p>
        </p:txBody>
      </p:sp>
      <p:pic>
        <p:nvPicPr>
          <p:cNvPr id="473" name="Picture 5">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48384" y="155198"/>
            <a:ext cx="984793" cy="990987"/>
          </a:xfrm>
          <a:prstGeom prst="rect">
            <a:avLst/>
          </a:prstGeom>
          <a:ln w="12700">
            <a:miter lim="400000"/>
          </a:ln>
        </p:spPr>
      </p:pic>
      <p:sp>
        <p:nvSpPr>
          <p:cNvPr id="474" name="Rectangle 6">
            <a:extLst>
              <a:ext uri="{C183D7F6-B498-43B3-948B-1728B52AA6E4}">
                <adec:decorative xmlns:adec="http://schemas.microsoft.com/office/drawing/2017/decorative" val="1"/>
              </a:ext>
            </a:extLst>
          </p:cNvPr>
          <p:cNvSpPr/>
          <p:nvPr/>
        </p:nvSpPr>
        <p:spPr>
          <a:xfrm>
            <a:off x="-1" y="5987951"/>
            <a:ext cx="12192001" cy="910166"/>
          </a:xfrm>
          <a:prstGeom prst="rect">
            <a:avLst/>
          </a:prstGeom>
          <a:solidFill>
            <a:srgbClr val="D9D9D9"/>
          </a:solidFill>
          <a:ln w="12700">
            <a:solidFill>
              <a:srgbClr val="D9D9D9"/>
            </a:solidFill>
            <a:miter/>
          </a:ln>
        </p:spPr>
        <p:txBody>
          <a:bodyPr lIns="45719" tIns="45720" rIns="45719" bIns="45720" anchor="ctr"/>
          <a:lstStyle/>
          <a:p>
            <a:pPr algn="ctr">
              <a:defRPr>
                <a:solidFill>
                  <a:srgbClr val="FFFFFF"/>
                </a:solidFill>
              </a:defRPr>
            </a:pPr>
            <a:endParaRPr lang="en-US" b="1">
              <a:solidFill>
                <a:srgbClr val="C00000"/>
              </a:solidFill>
              <a:cs typeface="Calibri"/>
            </a:endParaRPr>
          </a:p>
        </p:txBody>
      </p:sp>
      <p:pic>
        <p:nvPicPr>
          <p:cNvPr id="475" name="Picture 7">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40464" y="6127872"/>
            <a:ext cx="1971309" cy="538460"/>
          </a:xfrm>
          <a:prstGeom prst="rect">
            <a:avLst/>
          </a:prstGeom>
          <a:ln w="12700">
            <a:miter lim="400000"/>
          </a:ln>
        </p:spPr>
      </p:pic>
      <p:pic>
        <p:nvPicPr>
          <p:cNvPr id="476" name="Picture 8">
            <a:extLs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9803383" y="6139636"/>
            <a:ext cx="1474217" cy="535903"/>
          </a:xfrm>
          <a:prstGeom prst="rect">
            <a:avLst/>
          </a:prstGeom>
          <a:ln w="12700">
            <a:miter lim="400000"/>
          </a:ln>
        </p:spPr>
      </p:pic>
    </p:spTree>
    <p:custDataLst>
      <p:tags r:id="rId1"/>
    </p:custDataLst>
    <p:extLst>
      <p:ext uri="{BB962C8B-B14F-4D97-AF65-F5344CB8AC3E}">
        <p14:creationId xmlns:p14="http://schemas.microsoft.com/office/powerpoint/2010/main" val="1018439606"/>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 name="Rectangle 3">
            <a:extLst>
              <a:ext uri="{C183D7F6-B498-43B3-948B-1728B52AA6E4}">
                <adec:decorative xmlns:adec="http://schemas.microsoft.com/office/drawing/2017/decorative" val="1"/>
              </a:ext>
            </a:extLst>
          </p:cNvPr>
          <p:cNvSpPr/>
          <p:nvPr/>
        </p:nvSpPr>
        <p:spPr>
          <a:xfrm>
            <a:off x="1237" y="4540"/>
            <a:ext cx="12190763" cy="1263806"/>
          </a:xfrm>
          <a:prstGeom prst="rect">
            <a:avLst/>
          </a:prstGeom>
          <a:solidFill>
            <a:srgbClr val="BE5817"/>
          </a:solidFill>
          <a:ln w="12700">
            <a:miter lim="400000"/>
          </a:ln>
        </p:spPr>
        <p:txBody>
          <a:bodyPr lIns="45719" rIns="45719" anchor="ctr"/>
          <a:lstStyle/>
          <a:p>
            <a:pPr algn="ctr" defTabSz="457200">
              <a:defRPr>
                <a:solidFill>
                  <a:srgbClr val="FFFFFF"/>
                </a:solidFill>
              </a:defRPr>
            </a:pPr>
            <a:endParaRPr/>
          </a:p>
        </p:txBody>
      </p:sp>
      <p:sp>
        <p:nvSpPr>
          <p:cNvPr id="472" name="Title 4"/>
          <p:cNvSpPr txBox="1">
            <a:spLocks noGrp="1"/>
          </p:cNvSpPr>
          <p:nvPr>
            <p:ph type="title" idx="4294967295"/>
          </p:nvPr>
        </p:nvSpPr>
        <p:spPr>
          <a:xfrm>
            <a:off x="1826118" y="353078"/>
            <a:ext cx="9799864" cy="646331"/>
          </a:xfrm>
          <a:prstGeom prst="rect">
            <a:avLst/>
          </a:prstGeom>
          <a:noFill/>
          <a:ln w="12700">
            <a:noFill/>
            <a:prstDash/>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rot="0" spcFirstLastPara="0" vertOverflow="overflow" horzOverflow="overflow" vert="horz" wrap="square" lIns="45719" tIns="45720" rIns="45719" bIns="45720" numCol="1" spcCol="0" rtlCol="0" fromWordArt="0" anchor="ctr"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3200">
                <a:solidFill>
                  <a:srgbClr val="FFFFFF"/>
                </a:solidFill>
                <a:latin typeface="Arial"/>
                <a:ea typeface="Arial"/>
                <a:cs typeface="Arial"/>
                <a:sym typeface="Arial"/>
              </a:defRPr>
            </a:pPr>
            <a:r>
              <a:rPr kumimoji="0" lang="en-US" sz="3600" b="1" i="0" u="none" strike="noStrike" kern="1200" cap="none" spc="0" normalizeH="0" baseline="0" noProof="0" dirty="0">
                <a:ln>
                  <a:noFill/>
                </a:ln>
                <a:solidFill>
                  <a:srgbClr val="FFFFFF"/>
                </a:solidFill>
                <a:effectLst/>
                <a:uLnTx/>
                <a:uFillTx/>
                <a:latin typeface="+mj-lt"/>
                <a:ea typeface="Arial"/>
                <a:cs typeface="Arial"/>
                <a:sym typeface="Arial"/>
              </a:rPr>
              <a:t>What is a Serious Health Condition?</a:t>
            </a:r>
          </a:p>
        </p:txBody>
      </p:sp>
      <p:sp>
        <p:nvSpPr>
          <p:cNvPr id="470" name="Content Placeholder 2"/>
          <p:cNvSpPr txBox="1">
            <a:spLocks noGrp="1"/>
          </p:cNvSpPr>
          <p:nvPr>
            <p:ph type="body" idx="1"/>
          </p:nvPr>
        </p:nvSpPr>
        <p:spPr>
          <a:xfrm>
            <a:off x="731236" y="1456574"/>
            <a:ext cx="9809255" cy="4263378"/>
          </a:xfrm>
          <a:prstGeom prst="rect">
            <a:avLst/>
          </a:prstGeom>
        </p:spPr>
        <p:txBody>
          <a:bodyPr lIns="45719" tIns="45720" rIns="45719" bIns="45720" anchor="t">
            <a:normAutofit/>
          </a:bodyPr>
          <a:lstStyle/>
          <a:p>
            <a:pPr marL="0" indent="0">
              <a:lnSpc>
                <a:spcPct val="100000"/>
              </a:lnSpc>
              <a:spcBef>
                <a:spcPts val="0"/>
              </a:spcBef>
              <a:buNone/>
              <a:defRPr sz="2000">
                <a:latin typeface="Times New Roman"/>
                <a:ea typeface="Times New Roman"/>
                <a:cs typeface="Times New Roman"/>
                <a:sym typeface="Times New Roman"/>
              </a:defRPr>
            </a:pPr>
            <a:r>
              <a:rPr lang="en-US" sz="2400" b="0" i="0" dirty="0">
                <a:effectLst/>
                <a:highlight>
                  <a:srgbClr val="FFFFFF"/>
                </a:highlight>
                <a:latin typeface="+mn-lt"/>
              </a:rPr>
              <a:t>A serious health condition is</a:t>
            </a:r>
            <a:r>
              <a:rPr lang="en-US" sz="2400" b="0" i="0" dirty="0">
                <a:effectLst/>
                <a:latin typeface="+mn-lt"/>
              </a:rPr>
              <a:t> a </a:t>
            </a:r>
            <a:r>
              <a:rPr lang="en-US" sz="2400" b="1" i="0" dirty="0">
                <a:effectLst/>
                <a:latin typeface="+mn-lt"/>
              </a:rPr>
              <a:t>physical or mental condition</a:t>
            </a:r>
            <a:r>
              <a:rPr lang="en-US" sz="2400" b="0" i="0" dirty="0">
                <a:effectLst/>
                <a:latin typeface="+mn-lt"/>
              </a:rPr>
              <a:t> that prevents you, or the family member you are caring for, from working for more than 3 consecutive days</a:t>
            </a:r>
            <a:r>
              <a:rPr lang="en-US" sz="2400" b="0" i="0" dirty="0">
                <a:effectLst/>
                <a:highlight>
                  <a:srgbClr val="FFFFFF"/>
                </a:highlight>
                <a:latin typeface="+mn-lt"/>
              </a:rPr>
              <a:t>, and requires ONE of the following:</a:t>
            </a:r>
            <a:r>
              <a:rPr lang="en-US" sz="2400" dirty="0">
                <a:highlight>
                  <a:srgbClr val="FFFFFF"/>
                </a:highlight>
                <a:latin typeface="+mn-lt"/>
              </a:rPr>
              <a:t> </a:t>
            </a:r>
            <a:endParaRPr lang="en-US" sz="2400" dirty="0">
              <a:latin typeface="+mn-lt"/>
            </a:endParaRPr>
          </a:p>
          <a:p>
            <a:pPr>
              <a:defRPr sz="2000">
                <a:latin typeface="Times New Roman"/>
                <a:ea typeface="Times New Roman"/>
                <a:cs typeface="Times New Roman"/>
                <a:sym typeface="Times New Roman"/>
              </a:defRPr>
            </a:pPr>
            <a:endParaRPr lang="en-US" sz="2400" dirty="0">
              <a:highlight>
                <a:srgbClr val="FFFFFF"/>
              </a:highlight>
              <a:latin typeface="+mn-lt"/>
            </a:endParaRPr>
          </a:p>
          <a:p>
            <a:pPr marL="342900" indent="-342900">
              <a:buFont typeface="Arial"/>
              <a:buChar char="•"/>
              <a:defRPr sz="2000">
                <a:latin typeface="Times New Roman"/>
                <a:ea typeface="Times New Roman"/>
                <a:cs typeface="Times New Roman"/>
                <a:sym typeface="Times New Roman"/>
              </a:defRPr>
            </a:pPr>
            <a:r>
              <a:rPr lang="en-US" sz="2400" dirty="0">
                <a:highlight>
                  <a:srgbClr val="FFFFFF"/>
                </a:highlight>
                <a:latin typeface="+mn-lt"/>
              </a:rPr>
              <a:t>Overnight</a:t>
            </a:r>
            <a:r>
              <a:rPr lang="en-US" sz="2400" b="0" i="0" dirty="0">
                <a:effectLst/>
                <a:highlight>
                  <a:srgbClr val="FFFFFF"/>
                </a:highlight>
                <a:latin typeface="+mn-lt"/>
              </a:rPr>
              <a:t> stay in a medical facility, or</a:t>
            </a:r>
          </a:p>
          <a:p>
            <a:pPr marL="342900" indent="-342900">
              <a:buFont typeface="Arial"/>
              <a:buChar char="•"/>
              <a:defRPr sz="2000">
                <a:latin typeface="Times New Roman"/>
                <a:ea typeface="Times New Roman"/>
                <a:cs typeface="Times New Roman"/>
                <a:sym typeface="Times New Roman"/>
              </a:defRPr>
            </a:pPr>
            <a:endParaRPr lang="en-US" sz="2400" dirty="0">
              <a:highlight>
                <a:srgbClr val="FFFFFF"/>
              </a:highlight>
              <a:latin typeface="+mn-lt"/>
            </a:endParaRPr>
          </a:p>
          <a:p>
            <a:pPr marL="342900" indent="-342900">
              <a:buFont typeface="Arial"/>
              <a:buChar char="•"/>
              <a:defRPr sz="2000">
                <a:latin typeface="Times New Roman"/>
                <a:ea typeface="Times New Roman"/>
                <a:cs typeface="Times New Roman"/>
                <a:sym typeface="Times New Roman"/>
              </a:defRPr>
            </a:pPr>
            <a:r>
              <a:rPr lang="en-US" sz="2400" b="0" i="0" dirty="0">
                <a:effectLst/>
                <a:highlight>
                  <a:srgbClr val="FFFFFF"/>
                </a:highlight>
                <a:latin typeface="+mn-lt"/>
              </a:rPr>
              <a:t>2 or more treatments by a health care provider within 30 days of injury or</a:t>
            </a:r>
            <a:r>
              <a:rPr lang="en-US" sz="2400" dirty="0">
                <a:highlight>
                  <a:srgbClr val="FFFFFF"/>
                </a:highlight>
                <a:latin typeface="+mn-lt"/>
              </a:rPr>
              <a:t> </a:t>
            </a:r>
            <a:r>
              <a:rPr lang="en-US" sz="2400" b="0" i="0" dirty="0">
                <a:effectLst/>
                <a:highlight>
                  <a:srgbClr val="FFFFFF"/>
                </a:highlight>
                <a:latin typeface="+mn-lt"/>
              </a:rPr>
              <a:t>illness </a:t>
            </a:r>
            <a:r>
              <a:rPr lang="en-US" sz="2400" dirty="0">
                <a:highlight>
                  <a:srgbClr val="FFFFFF"/>
                </a:highlight>
                <a:latin typeface="+mn-lt"/>
              </a:rPr>
              <a:t>or </a:t>
            </a:r>
            <a:endParaRPr lang="en-US" sz="2400" dirty="0">
              <a:highlight>
                <a:srgbClr val="FFFFFF"/>
              </a:highlight>
            </a:endParaRPr>
          </a:p>
          <a:p>
            <a:pPr>
              <a:defRPr sz="2000">
                <a:latin typeface="Times New Roman"/>
                <a:ea typeface="Times New Roman"/>
                <a:cs typeface="Times New Roman"/>
                <a:sym typeface="Times New Roman"/>
              </a:defRPr>
            </a:pPr>
            <a:endParaRPr lang="en-US" sz="2400" dirty="0">
              <a:highlight>
                <a:srgbClr val="FFFFFF"/>
              </a:highlight>
            </a:endParaRPr>
          </a:p>
          <a:p>
            <a:pPr marL="342900" indent="-342900">
              <a:buFont typeface="Arial"/>
              <a:buChar char="•"/>
              <a:defRPr sz="2000">
                <a:latin typeface="Times New Roman"/>
                <a:ea typeface="Times New Roman"/>
                <a:cs typeface="Times New Roman"/>
                <a:sym typeface="Times New Roman"/>
              </a:defRPr>
            </a:pPr>
            <a:r>
              <a:rPr lang="en-US" sz="2400" b="0" i="0" dirty="0">
                <a:solidFill>
                  <a:srgbClr val="141414"/>
                </a:solidFill>
                <a:effectLst/>
                <a:latin typeface="Noto Sans VF"/>
              </a:rPr>
              <a:t>1 treatment with plans for continued treatment</a:t>
            </a:r>
            <a:endParaRPr lang="en-US" sz="2400" b="0" i="0" dirty="0">
              <a:effectLst/>
              <a:highlight>
                <a:srgbClr val="FFFFFF"/>
              </a:highlight>
              <a:latin typeface="+mn-lt"/>
            </a:endParaRPr>
          </a:p>
          <a:p>
            <a:pPr marL="342900" indent="-342900">
              <a:lnSpc>
                <a:spcPct val="100000"/>
              </a:lnSpc>
              <a:spcBef>
                <a:spcPts val="0"/>
              </a:spcBef>
              <a:buFont typeface="Arial"/>
              <a:buChar char="•"/>
              <a:defRPr sz="2000">
                <a:latin typeface="Times New Roman"/>
                <a:ea typeface="Times New Roman"/>
                <a:cs typeface="Times New Roman"/>
                <a:sym typeface="Times New Roman"/>
              </a:defRPr>
            </a:pPr>
            <a:endParaRPr lang="en-US" dirty="0">
              <a:solidFill>
                <a:schemeClr val="tx1"/>
              </a:solidFill>
              <a:highlight>
                <a:srgbClr val="FFFFFF"/>
              </a:highlight>
              <a:latin typeface="+mn-lt"/>
              <a:cs typeface="Calibri" panose="020F0502020204030204" pitchFamily="34" charset="0"/>
            </a:endParaRPr>
          </a:p>
          <a:p>
            <a:pPr marL="0" indent="0">
              <a:lnSpc>
                <a:spcPct val="100000"/>
              </a:lnSpc>
              <a:spcBef>
                <a:spcPts val="0"/>
              </a:spcBef>
              <a:buNone/>
              <a:defRPr sz="2000">
                <a:latin typeface="Times New Roman"/>
                <a:ea typeface="Times New Roman"/>
                <a:cs typeface="Times New Roman"/>
                <a:sym typeface="Times New Roman"/>
              </a:defRPr>
            </a:pPr>
            <a:endParaRPr lang="en-US" dirty="0"/>
          </a:p>
        </p:txBody>
      </p:sp>
      <p:pic>
        <p:nvPicPr>
          <p:cNvPr id="473" name="Picture 5">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48384" y="155198"/>
            <a:ext cx="984793" cy="990987"/>
          </a:xfrm>
          <a:prstGeom prst="rect">
            <a:avLst/>
          </a:prstGeom>
          <a:ln w="12700">
            <a:miter lim="400000"/>
          </a:ln>
        </p:spPr>
      </p:pic>
      <p:sp>
        <p:nvSpPr>
          <p:cNvPr id="474" name="Rectangle 6">
            <a:extLst>
              <a:ext uri="{C183D7F6-B498-43B3-948B-1728B52AA6E4}">
                <adec:decorative xmlns:adec="http://schemas.microsoft.com/office/drawing/2017/decorative" val="1"/>
              </a:ext>
            </a:extLst>
          </p:cNvPr>
          <p:cNvSpPr/>
          <p:nvPr/>
        </p:nvSpPr>
        <p:spPr>
          <a:xfrm>
            <a:off x="-1" y="5987951"/>
            <a:ext cx="12192001" cy="910166"/>
          </a:xfrm>
          <a:prstGeom prst="rect">
            <a:avLst/>
          </a:prstGeom>
          <a:solidFill>
            <a:srgbClr val="D9D9D9"/>
          </a:solidFill>
          <a:ln w="12700">
            <a:solidFill>
              <a:srgbClr val="D9D9D9"/>
            </a:solidFill>
            <a:miter/>
          </a:ln>
        </p:spPr>
        <p:txBody>
          <a:bodyPr lIns="45719" rIns="45719" anchor="ctr"/>
          <a:lstStyle/>
          <a:p>
            <a:pPr algn="ctr">
              <a:defRPr>
                <a:solidFill>
                  <a:srgbClr val="FFFFFF"/>
                </a:solidFill>
              </a:defRPr>
            </a:pPr>
            <a:endParaRPr/>
          </a:p>
        </p:txBody>
      </p:sp>
      <p:pic>
        <p:nvPicPr>
          <p:cNvPr id="475" name="Picture 7">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40464" y="6127872"/>
            <a:ext cx="1971309" cy="538460"/>
          </a:xfrm>
          <a:prstGeom prst="rect">
            <a:avLst/>
          </a:prstGeom>
          <a:ln w="12700">
            <a:miter lim="400000"/>
          </a:ln>
        </p:spPr>
      </p:pic>
      <p:pic>
        <p:nvPicPr>
          <p:cNvPr id="476" name="Picture 8">
            <a:extLs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9803383" y="6139636"/>
            <a:ext cx="1474217" cy="535903"/>
          </a:xfrm>
          <a:prstGeom prst="rect">
            <a:avLst/>
          </a:prstGeom>
          <a:ln w="12700">
            <a:miter lim="400000"/>
          </a:ln>
        </p:spPr>
      </p:pic>
    </p:spTree>
    <p:custDataLst>
      <p:tags r:id="rId1"/>
    </p:custDataLst>
    <p:extLst>
      <p:ext uri="{BB962C8B-B14F-4D97-AF65-F5344CB8AC3E}">
        <p14:creationId xmlns:p14="http://schemas.microsoft.com/office/powerpoint/2010/main" val="3097587830"/>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 name="Rectangle 3">
            <a:extLst>
              <a:ext uri="{C183D7F6-B498-43B3-948B-1728B52AA6E4}">
                <adec:decorative xmlns:adec="http://schemas.microsoft.com/office/drawing/2017/decorative" val="1"/>
              </a:ext>
            </a:extLst>
          </p:cNvPr>
          <p:cNvSpPr/>
          <p:nvPr/>
        </p:nvSpPr>
        <p:spPr>
          <a:xfrm>
            <a:off x="1237" y="4540"/>
            <a:ext cx="12190763" cy="1263806"/>
          </a:xfrm>
          <a:prstGeom prst="rect">
            <a:avLst/>
          </a:prstGeom>
          <a:solidFill>
            <a:srgbClr val="BE5817"/>
          </a:solidFill>
          <a:ln w="12700">
            <a:miter lim="400000"/>
          </a:ln>
        </p:spPr>
        <p:txBody>
          <a:bodyPr lIns="45719" rIns="45719" anchor="ctr"/>
          <a:lstStyle/>
          <a:p>
            <a:pPr algn="ctr" defTabSz="457200">
              <a:defRPr>
                <a:solidFill>
                  <a:srgbClr val="FFFFFF"/>
                </a:solidFill>
              </a:defRPr>
            </a:pPr>
            <a:endParaRPr/>
          </a:p>
        </p:txBody>
      </p:sp>
      <p:sp>
        <p:nvSpPr>
          <p:cNvPr id="472" name="Title 4"/>
          <p:cNvSpPr txBox="1">
            <a:spLocks noGrp="1"/>
          </p:cNvSpPr>
          <p:nvPr>
            <p:ph type="title" idx="4294967295"/>
          </p:nvPr>
        </p:nvSpPr>
        <p:spPr>
          <a:xfrm>
            <a:off x="1306004" y="313277"/>
            <a:ext cx="9799864" cy="646331"/>
          </a:xfrm>
          <a:prstGeom prst="rect">
            <a:avLst/>
          </a:prstGeom>
          <a:noFill/>
          <a:ln w="12700">
            <a:noFill/>
            <a:prstDash/>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rot="0" spcFirstLastPara="0" vertOverflow="overflow" horzOverflow="overflow" vert="horz" wrap="square" lIns="45719" tIns="45720" rIns="45719" bIns="45720" numCol="1" spcCol="0" rtlCol="0" fromWordArt="0" anchor="ctr"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3200">
                <a:solidFill>
                  <a:srgbClr val="FFFFFF"/>
                </a:solidFill>
                <a:latin typeface="Arial"/>
                <a:ea typeface="Arial"/>
                <a:cs typeface="Arial"/>
                <a:sym typeface="Arial"/>
              </a:defRPr>
            </a:pPr>
            <a:r>
              <a:rPr kumimoji="0" lang="en-US" sz="3600" b="1" i="0" u="none" strike="noStrike" kern="1200" cap="none" spc="0" normalizeH="0" baseline="0" noProof="0" dirty="0">
                <a:ln>
                  <a:noFill/>
                </a:ln>
                <a:solidFill>
                  <a:srgbClr val="FFFFFF"/>
                </a:solidFill>
                <a:effectLst/>
                <a:uLnTx/>
                <a:uFillTx/>
                <a:latin typeface="Calibri"/>
                <a:ea typeface="Arial"/>
                <a:cs typeface="Arial"/>
                <a:sym typeface="Arial"/>
              </a:rPr>
              <a:t>What is the Financial Eligibility Test?</a:t>
            </a:r>
          </a:p>
        </p:txBody>
      </p:sp>
      <p:sp>
        <p:nvSpPr>
          <p:cNvPr id="470" name="Content Placeholder 2"/>
          <p:cNvSpPr txBox="1">
            <a:spLocks noGrp="1"/>
          </p:cNvSpPr>
          <p:nvPr>
            <p:ph type="body" idx="1"/>
          </p:nvPr>
        </p:nvSpPr>
        <p:spPr>
          <a:xfrm>
            <a:off x="518559" y="1622324"/>
            <a:ext cx="11601148" cy="2560241"/>
          </a:xfrm>
          <a:prstGeom prst="rect">
            <a:avLst/>
          </a:prstGeom>
        </p:spPr>
        <p:txBody>
          <a:bodyPr wrap="square" lIns="45719" tIns="45720" rIns="45719" bIns="45720" anchor="t">
            <a:noAutofit/>
          </a:bodyPr>
          <a:lstStyle/>
          <a:p>
            <a:pPr marL="0" indent="0">
              <a:lnSpc>
                <a:spcPct val="100000"/>
              </a:lnSpc>
              <a:spcBef>
                <a:spcPts val="0"/>
              </a:spcBef>
              <a:buNone/>
              <a:defRPr sz="2000">
                <a:latin typeface="Times New Roman"/>
                <a:ea typeface="Times New Roman"/>
                <a:cs typeface="Times New Roman"/>
                <a:sym typeface="Times New Roman"/>
              </a:defRPr>
            </a:pPr>
            <a:r>
              <a:rPr lang="en-US" sz="2800" dirty="0">
                <a:latin typeface="+mn-lt"/>
                <a:cs typeface="Calibri"/>
              </a:rPr>
              <a:t>When applying, you must meet both DFML financial eligibly requirements. Financial eligibility is determined by the following criteria:</a:t>
            </a:r>
          </a:p>
          <a:p>
            <a:pPr marL="0" indent="0">
              <a:lnSpc>
                <a:spcPct val="100000"/>
              </a:lnSpc>
              <a:spcBef>
                <a:spcPts val="0"/>
              </a:spcBef>
              <a:buNone/>
              <a:defRPr sz="2000">
                <a:latin typeface="Times New Roman"/>
                <a:ea typeface="Times New Roman"/>
                <a:cs typeface="Times New Roman"/>
                <a:sym typeface="Times New Roman"/>
              </a:defRPr>
            </a:pPr>
            <a:endParaRPr lang="en-US" sz="2800" dirty="0">
              <a:latin typeface="+mn-lt"/>
              <a:cs typeface="Calibri"/>
            </a:endParaRPr>
          </a:p>
          <a:p>
            <a:pPr marL="457200" indent="-457200">
              <a:lnSpc>
                <a:spcPct val="150000"/>
              </a:lnSpc>
              <a:spcBef>
                <a:spcPts val="0"/>
              </a:spcBef>
              <a:buFont typeface="+mj-lt"/>
              <a:buAutoNum type="arabicPeriod"/>
              <a:defRPr sz="2000">
                <a:latin typeface="Times New Roman"/>
                <a:ea typeface="Times New Roman"/>
                <a:cs typeface="Times New Roman"/>
                <a:sym typeface="Times New Roman"/>
              </a:defRPr>
            </a:pPr>
            <a:r>
              <a:rPr lang="en-US" sz="2800" dirty="0">
                <a:latin typeface="+mn-lt"/>
                <a:cs typeface="Calibri"/>
                <a:sym typeface="Times New Roman"/>
              </a:rPr>
              <a:t>Did you earn more than the minimum threshold, $6,300 for 2025 and 2026, in the last four completed quarters? </a:t>
            </a:r>
            <a:endParaRPr lang="en-US" sz="2800" dirty="0">
              <a:latin typeface="+mn-lt"/>
              <a:cs typeface="Times New Roman"/>
            </a:endParaRPr>
          </a:p>
          <a:p>
            <a:pPr marL="457200" indent="-457200">
              <a:lnSpc>
                <a:spcPct val="150000"/>
              </a:lnSpc>
              <a:spcBef>
                <a:spcPts val="0"/>
              </a:spcBef>
              <a:buFont typeface="+mj-lt"/>
              <a:buAutoNum type="arabicPeriod"/>
              <a:defRPr sz="2000">
                <a:latin typeface="Times New Roman"/>
                <a:ea typeface="Times New Roman"/>
                <a:cs typeface="Times New Roman"/>
                <a:sym typeface="Times New Roman"/>
              </a:defRPr>
            </a:pPr>
            <a:r>
              <a:rPr lang="en-US" sz="2800" dirty="0">
                <a:latin typeface="+mn-lt"/>
                <a:cs typeface="Calibri"/>
              </a:rPr>
              <a:t>Did you earn more than 30 times </a:t>
            </a:r>
            <a:r>
              <a:rPr lang="en-US" sz="2800" dirty="0">
                <a:latin typeface="+mn-lt"/>
              </a:rPr>
              <a:t>your</a:t>
            </a:r>
            <a:r>
              <a:rPr lang="en-US" sz="2800" dirty="0">
                <a:latin typeface="+mn-lt"/>
                <a:cs typeface="Calibri"/>
              </a:rPr>
              <a:t> benefit rate?</a:t>
            </a:r>
            <a:endParaRPr lang="en-US" sz="2800" dirty="0">
              <a:latin typeface="+mn-lt"/>
              <a:cs typeface="Calibri" panose="020F0502020204030204" pitchFamily="34" charset="0"/>
            </a:endParaRPr>
          </a:p>
          <a:p>
            <a:pPr marL="0" indent="0">
              <a:lnSpc>
                <a:spcPct val="100000"/>
              </a:lnSpc>
              <a:spcBef>
                <a:spcPts val="0"/>
              </a:spcBef>
              <a:buNone/>
              <a:defRPr sz="2000">
                <a:latin typeface="Times New Roman"/>
                <a:ea typeface="Times New Roman"/>
                <a:cs typeface="Times New Roman"/>
                <a:sym typeface="Times New Roman"/>
              </a:defRPr>
            </a:pPr>
            <a:endParaRPr lang="en-US" sz="2000" dirty="0">
              <a:latin typeface="Calibri" panose="020F0502020204030204" pitchFamily="34" charset="0"/>
              <a:cs typeface="Calibri" panose="020F0502020204030204" pitchFamily="34" charset="0"/>
            </a:endParaRPr>
          </a:p>
          <a:p>
            <a:pPr marL="0" indent="0">
              <a:lnSpc>
                <a:spcPct val="100000"/>
              </a:lnSpc>
              <a:spcBef>
                <a:spcPts val="0"/>
              </a:spcBef>
              <a:buNone/>
              <a:defRPr sz="2000">
                <a:latin typeface="Times New Roman"/>
                <a:ea typeface="Times New Roman"/>
                <a:cs typeface="Times New Roman"/>
                <a:sym typeface="Times New Roman"/>
              </a:defRPr>
            </a:pPr>
            <a:endParaRPr lang="en-US" sz="2000" dirty="0">
              <a:latin typeface="Calibri" panose="020F0502020204030204" pitchFamily="34" charset="0"/>
              <a:cs typeface="Calibri" panose="020F0502020204030204" pitchFamily="34" charset="0"/>
            </a:endParaRPr>
          </a:p>
          <a:p>
            <a:pPr marL="0" indent="0">
              <a:lnSpc>
                <a:spcPct val="100000"/>
              </a:lnSpc>
              <a:spcBef>
                <a:spcPts val="0"/>
              </a:spcBef>
              <a:buNone/>
              <a:defRPr sz="2000">
                <a:latin typeface="Times New Roman"/>
                <a:ea typeface="Times New Roman"/>
                <a:cs typeface="Times New Roman"/>
                <a:sym typeface="Times New Roman"/>
              </a:defRPr>
            </a:pPr>
            <a:endParaRPr lang="en-US" sz="2000" dirty="0">
              <a:latin typeface="Calibri" panose="020F0502020204030204" pitchFamily="34" charset="0"/>
              <a:cs typeface="Calibri" panose="020F0502020204030204" pitchFamily="34" charset="0"/>
            </a:endParaRPr>
          </a:p>
        </p:txBody>
      </p:sp>
      <p:pic>
        <p:nvPicPr>
          <p:cNvPr id="473" name="Picture 5">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0986" y="146017"/>
            <a:ext cx="984793" cy="990987"/>
          </a:xfrm>
          <a:prstGeom prst="rect">
            <a:avLst/>
          </a:prstGeom>
          <a:ln w="12700">
            <a:miter lim="400000"/>
          </a:ln>
        </p:spPr>
      </p:pic>
      <p:sp>
        <p:nvSpPr>
          <p:cNvPr id="474" name="Rectangle 6">
            <a:extLst>
              <a:ext uri="{C183D7F6-B498-43B3-948B-1728B52AA6E4}">
                <adec:decorative xmlns:adec="http://schemas.microsoft.com/office/drawing/2017/decorative" val="1"/>
              </a:ext>
            </a:extLst>
          </p:cNvPr>
          <p:cNvSpPr/>
          <p:nvPr/>
        </p:nvSpPr>
        <p:spPr>
          <a:xfrm>
            <a:off x="-1" y="5987951"/>
            <a:ext cx="12192001" cy="910166"/>
          </a:xfrm>
          <a:prstGeom prst="rect">
            <a:avLst/>
          </a:prstGeom>
          <a:solidFill>
            <a:srgbClr val="D9D9D9"/>
          </a:solidFill>
          <a:ln w="12700">
            <a:solidFill>
              <a:srgbClr val="D9D9D9"/>
            </a:solidFill>
            <a:miter/>
          </a:ln>
        </p:spPr>
        <p:txBody>
          <a:bodyPr lIns="45719" tIns="45720" rIns="45719" bIns="45720" anchor="ctr"/>
          <a:lstStyle/>
          <a:p>
            <a:pPr algn="ctr">
              <a:defRPr>
                <a:solidFill>
                  <a:srgbClr val="FFFFFF"/>
                </a:solidFill>
              </a:defRPr>
            </a:pPr>
            <a:endParaRPr lang="en-US"/>
          </a:p>
        </p:txBody>
      </p:sp>
      <p:pic>
        <p:nvPicPr>
          <p:cNvPr id="475" name="Picture 7">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40464" y="6127872"/>
            <a:ext cx="1971309" cy="538460"/>
          </a:xfrm>
          <a:prstGeom prst="rect">
            <a:avLst/>
          </a:prstGeom>
          <a:ln w="12700">
            <a:miter lim="400000"/>
          </a:ln>
        </p:spPr>
      </p:pic>
      <p:pic>
        <p:nvPicPr>
          <p:cNvPr id="476" name="Picture 8">
            <a:extLs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9803383" y="6139636"/>
            <a:ext cx="1474217" cy="535903"/>
          </a:xfrm>
          <a:prstGeom prst="rect">
            <a:avLst/>
          </a:prstGeom>
          <a:ln w="12700">
            <a:miter lim="400000"/>
          </a:ln>
        </p:spPr>
      </p:pic>
      <p:sp>
        <p:nvSpPr>
          <p:cNvPr id="5" name="TextBox 4">
            <a:extLst>
              <a:ext uri="{FF2B5EF4-FFF2-40B4-BE49-F238E27FC236}">
                <a16:creationId xmlns:a16="http://schemas.microsoft.com/office/drawing/2014/main" id="{FD69B6B2-8A39-CEE8-96D8-833A649FC645}"/>
              </a:ext>
            </a:extLst>
          </p:cNvPr>
          <p:cNvSpPr txBox="1"/>
          <p:nvPr/>
        </p:nvSpPr>
        <p:spPr>
          <a:xfrm>
            <a:off x="1048689" y="4749486"/>
            <a:ext cx="6938789"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sz="2800">
              <a:solidFill>
                <a:srgbClr val="0070C0"/>
              </a:solidFill>
              <a:ea typeface="Calibri"/>
              <a:cs typeface="Calibri"/>
            </a:endParaRPr>
          </a:p>
          <a:p>
            <a:r>
              <a:rPr lang="en-US" sz="2800">
                <a:solidFill>
                  <a:srgbClr val="0070C0"/>
                </a:solidFill>
                <a:cs typeface="Calibri"/>
                <a:hlinkClick r:id="rId7">
                  <a:extLst>
                    <a:ext uri="{A12FA001-AC4F-418D-AE19-62706E023703}">
                      <ahyp:hlinkClr xmlns:ahyp="http://schemas.microsoft.com/office/drawing/2018/hyperlinkcolor" val="tx"/>
                    </a:ext>
                  </a:extLst>
                </a:hlinkClick>
              </a:rPr>
              <a:t>More info on minimum earnings requirement</a:t>
            </a:r>
            <a:endParaRPr lang="en-US" sz="2800">
              <a:solidFill>
                <a:srgbClr val="0070C0"/>
              </a:solidFill>
              <a:cs typeface="Calibri"/>
            </a:endParaRPr>
          </a:p>
        </p:txBody>
      </p:sp>
    </p:spTree>
    <p:custDataLst>
      <p:tags r:id="rId1"/>
    </p:custDataLst>
    <p:extLst>
      <p:ext uri="{BB962C8B-B14F-4D97-AF65-F5344CB8AC3E}">
        <p14:creationId xmlns:p14="http://schemas.microsoft.com/office/powerpoint/2010/main" val="30925063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3">
            <a:extLst>
              <a:ext uri="{FF2B5EF4-FFF2-40B4-BE49-F238E27FC236}">
                <a16:creationId xmlns:a16="http://schemas.microsoft.com/office/drawing/2014/main" id="{7718913D-CC3B-4DD6-A3F6-D897ECEC6705}"/>
              </a:ext>
              <a:ext uri="{C183D7F6-B498-43B3-948B-1728B52AA6E4}">
                <adec:decorative xmlns:adec="http://schemas.microsoft.com/office/drawing/2017/decorative" val="1"/>
              </a:ext>
            </a:extLst>
          </p:cNvPr>
          <p:cNvSpPr/>
          <p:nvPr/>
        </p:nvSpPr>
        <p:spPr>
          <a:xfrm>
            <a:off x="1237" y="4540"/>
            <a:ext cx="12190763" cy="1263806"/>
          </a:xfrm>
          <a:prstGeom prst="rect">
            <a:avLst/>
          </a:prstGeom>
          <a:solidFill>
            <a:srgbClr val="BE5817"/>
          </a:solidFill>
          <a:ln w="12700">
            <a:miter lim="400000"/>
          </a:ln>
        </p:spPr>
        <p:txBody>
          <a:bodyPr lIns="45719" rIns="45719" anchor="ctr"/>
          <a:lstStyle/>
          <a:p>
            <a:pPr marL="0" marR="0" lvl="0" indent="0" algn="ctr" defTabSz="457200" rtl="0" eaLnBrk="1" fontAlgn="auto" latinLnBrk="0" hangingPunct="1">
              <a:lnSpc>
                <a:spcPct val="100000"/>
              </a:lnSpc>
              <a:spcBef>
                <a:spcPts val="0"/>
              </a:spcBef>
              <a:spcAft>
                <a:spcPts val="0"/>
              </a:spcAft>
              <a:buClrTx/>
              <a:buSzTx/>
              <a:buFontTx/>
              <a:buNone/>
              <a:tabLst/>
              <a:defRPr>
                <a:solidFill>
                  <a:srgbClr val="FFFFFF"/>
                </a:solidFill>
              </a:defRPr>
            </a:pPr>
            <a:endParaRPr kumimoji="0" sz="1800" b="0" i="0" u="none" strike="noStrike" kern="1200" cap="none" spc="0" normalizeH="0" baseline="0" noProof="0">
              <a:ln>
                <a:noFill/>
              </a:ln>
              <a:solidFill>
                <a:srgbClr val="FFFFFF"/>
              </a:solidFill>
              <a:effectLst/>
              <a:uLnTx/>
              <a:uFillTx/>
              <a:latin typeface="Calibri"/>
              <a:ea typeface="+mn-ea"/>
              <a:cs typeface="+mn-cs"/>
            </a:endParaRPr>
          </a:p>
        </p:txBody>
      </p:sp>
      <p:sp>
        <p:nvSpPr>
          <p:cNvPr id="9" name="Title 4">
            <a:extLst>
              <a:ext uri="{FF2B5EF4-FFF2-40B4-BE49-F238E27FC236}">
                <a16:creationId xmlns:a16="http://schemas.microsoft.com/office/drawing/2014/main" id="{4FADE306-3BCB-4D88-A596-193D583D679C}"/>
              </a:ext>
            </a:extLst>
          </p:cNvPr>
          <p:cNvSpPr txBox="1">
            <a:spLocks noGrp="1"/>
          </p:cNvSpPr>
          <p:nvPr>
            <p:ph type="title" idx="4294967295"/>
          </p:nvPr>
        </p:nvSpPr>
        <p:spPr>
          <a:xfrm>
            <a:off x="1899753" y="327525"/>
            <a:ext cx="9743863" cy="646331"/>
          </a:xfrm>
          <a:prstGeom prst="rect">
            <a:avLst/>
          </a:prstGeom>
          <a:noFill/>
          <a:ln w="12700">
            <a:noFill/>
            <a:prstDash/>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rot="0" spcFirstLastPara="0" vertOverflow="overflow" horzOverflow="overflow" vert="horz" wrap="square" lIns="45719" tIns="45720" rIns="45719" bIns="45720" numCol="1" spcCol="0" rtlCol="0" fromWordArt="0" anchor="ctr"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3200">
                <a:solidFill>
                  <a:srgbClr val="FFFFFF"/>
                </a:solidFill>
                <a:latin typeface="Arial"/>
                <a:ea typeface="Arial"/>
                <a:cs typeface="Arial"/>
                <a:sym typeface="Arial"/>
              </a:defRPr>
            </a:pPr>
            <a:r>
              <a:rPr kumimoji="0" lang="en-US" sz="3600" b="1" i="0" u="none" strike="noStrike" kern="1200" cap="none" spc="0" normalizeH="0" baseline="0" noProof="0" dirty="0">
                <a:ln>
                  <a:noFill/>
                </a:ln>
                <a:solidFill>
                  <a:prstClr val="white"/>
                </a:solidFill>
                <a:effectLst/>
                <a:uLnTx/>
                <a:uFillTx/>
                <a:latin typeface="+mj-lt"/>
                <a:ea typeface="Calibri"/>
                <a:cs typeface="Calibri"/>
                <a:sym typeface="Arial"/>
              </a:rPr>
              <a:t>Weekly Benefit Amount</a:t>
            </a:r>
            <a:endParaRPr kumimoji="0" lang="en-US" sz="3600" b="0" i="0" u="none" strike="noStrike" kern="1200" cap="none" spc="0" normalizeH="0" baseline="0" noProof="0" dirty="0">
              <a:ln>
                <a:noFill/>
              </a:ln>
              <a:solidFill>
                <a:prstClr val="white"/>
              </a:solidFill>
              <a:effectLst/>
              <a:uLnTx/>
              <a:uFillTx/>
              <a:latin typeface="+mj-lt"/>
              <a:ea typeface="Calibri"/>
              <a:cs typeface="Calibri"/>
              <a:sym typeface="Arial"/>
            </a:endParaRPr>
          </a:p>
        </p:txBody>
      </p:sp>
      <p:pic>
        <p:nvPicPr>
          <p:cNvPr id="10" name="Picture 5">
            <a:extLst>
              <a:ext uri="{FF2B5EF4-FFF2-40B4-BE49-F238E27FC236}">
                <a16:creationId xmlns:a16="http://schemas.microsoft.com/office/drawing/2014/main" id="{77B12134-6BBF-4810-857B-BB03352E65B2}"/>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48384" y="155198"/>
            <a:ext cx="984793" cy="990987"/>
          </a:xfrm>
          <a:prstGeom prst="rect">
            <a:avLst/>
          </a:prstGeom>
          <a:ln w="12700">
            <a:miter lim="400000"/>
          </a:ln>
        </p:spPr>
      </p:pic>
      <p:sp>
        <p:nvSpPr>
          <p:cNvPr id="5" name="TextBox 1">
            <a:extLst>
              <a:ext uri="{FF2B5EF4-FFF2-40B4-BE49-F238E27FC236}">
                <a16:creationId xmlns:a16="http://schemas.microsoft.com/office/drawing/2014/main" id="{65BAAD9E-1527-39B4-5CBE-CF1D3FD2945B}"/>
              </a:ext>
            </a:extLst>
          </p:cNvPr>
          <p:cNvSpPr txBox="1"/>
          <p:nvPr/>
        </p:nvSpPr>
        <p:spPr>
          <a:xfrm>
            <a:off x="1040780" y="1385767"/>
            <a:ext cx="10976221" cy="6555641"/>
          </a:xfrm>
          <a:prstGeom prst="rect">
            <a:avLst/>
          </a:prstGeom>
          <a:noFill/>
          <a:ln>
            <a:noFill/>
          </a:ln>
        </p:spPr>
        <p:txBody>
          <a:bodyPr wrap="square" lIns="91440" tIns="45720" rIns="91440" bIns="4572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141414"/>
                </a:solidFill>
                <a:effectLst/>
                <a:uLnTx/>
                <a:uFillTx/>
                <a:latin typeface="Calibri"/>
                <a:ea typeface="Calibri"/>
                <a:cs typeface="Calibri"/>
                <a:sym typeface="Calibri"/>
              </a:rPr>
              <a:t>The </a:t>
            </a:r>
            <a:r>
              <a:rPr kumimoji="0" lang="en-US" sz="2000" b="1" i="0" u="none" strike="noStrike" kern="1200" cap="none" spc="0" normalizeH="0" baseline="0" noProof="0" dirty="0">
                <a:ln>
                  <a:noFill/>
                </a:ln>
                <a:solidFill>
                  <a:srgbClr val="0070C0"/>
                </a:solidFill>
                <a:effectLst/>
                <a:uLnTx/>
                <a:uFillTx/>
                <a:latin typeface="Calibri"/>
                <a:ea typeface="Calibri"/>
                <a:cs typeface="Calibri"/>
                <a:sym typeface="Calibri"/>
                <a:hlinkClick r:id="rId5">
                  <a:extLst>
                    <a:ext uri="{A12FA001-AC4F-418D-AE19-62706E023703}">
                      <ahyp:hlinkClr xmlns:ahyp="http://schemas.microsoft.com/office/drawing/2018/hyperlinkcolor" val="tx"/>
                    </a:ext>
                  </a:extLst>
                </a:hlinkClick>
              </a:rPr>
              <a:t>benefit rate</a:t>
            </a:r>
            <a:r>
              <a:rPr kumimoji="0" lang="en-US" sz="2000" b="1" i="0" u="none" strike="noStrike" kern="1200" cap="none" spc="0" normalizeH="0" baseline="0" noProof="0" dirty="0">
                <a:ln>
                  <a:noFill/>
                </a:ln>
                <a:solidFill>
                  <a:srgbClr val="0070C0"/>
                </a:solidFill>
                <a:effectLst/>
                <a:uLnTx/>
                <a:uFillTx/>
                <a:latin typeface="Calibri"/>
                <a:ea typeface="Calibri"/>
                <a:cs typeface="Calibri"/>
                <a:sym typeface="Calibri"/>
              </a:rPr>
              <a:t> </a:t>
            </a:r>
            <a:r>
              <a:rPr kumimoji="0" lang="en-US" sz="2000" b="1" i="0" u="none" strike="noStrike" kern="1200" cap="none" spc="0" normalizeH="0" baseline="0" noProof="0" dirty="0">
                <a:ln>
                  <a:noFill/>
                </a:ln>
                <a:solidFill>
                  <a:srgbClr val="141414"/>
                </a:solidFill>
                <a:effectLst/>
                <a:uLnTx/>
                <a:uFillTx/>
                <a:latin typeface="Calibri"/>
                <a:ea typeface="Calibri"/>
                <a:cs typeface="Calibri"/>
                <a:sym typeface="Calibri"/>
              </a:rPr>
              <a:t>is calculated based on two factors</a:t>
            </a:r>
            <a:r>
              <a:rPr kumimoji="0" lang="en-US" sz="2000" b="0" i="0" u="none" strike="noStrike" kern="1200" cap="none" spc="0" normalizeH="0" baseline="0" noProof="0" dirty="0">
                <a:ln>
                  <a:noFill/>
                </a:ln>
                <a:solidFill>
                  <a:srgbClr val="141414"/>
                </a:solidFill>
                <a:effectLst/>
                <a:uLnTx/>
                <a:uFillTx/>
                <a:latin typeface="Calibri"/>
                <a:ea typeface="Calibri"/>
                <a:cs typeface="Calibri"/>
                <a:sym typeface="Calibri"/>
              </a:rPr>
              <a:t>:</a:t>
            </a:r>
            <a:endParaRPr lang="en-US" sz="2000" b="0" i="0" u="none" strike="noStrike" kern="1200" cap="none" spc="0" normalizeH="0" baseline="0" noProof="0" dirty="0">
              <a:ln>
                <a:noFill/>
              </a:ln>
              <a:solidFill>
                <a:srgbClr val="000000"/>
              </a:solidFill>
              <a:effectLst/>
              <a:uLnTx/>
              <a:uFillTx/>
              <a:latin typeface="Calibri"/>
              <a:ea typeface="Calibri"/>
              <a:cs typeface="Calibri"/>
            </a:endParaRPr>
          </a:p>
          <a:p>
            <a:pPr marL="285750" marR="0" lvl="0" indent="-285750" algn="l" defTabSz="914400" rtl="0" eaLnBrk="1" fontAlgn="auto" latinLnBrk="0" hangingPunct="0">
              <a:lnSpc>
                <a:spcPct val="100000"/>
              </a:lnSpc>
              <a:spcBef>
                <a:spcPts val="0"/>
              </a:spcBef>
              <a:spcAft>
                <a:spcPts val="0"/>
              </a:spcAft>
              <a:buClrTx/>
              <a:buSzTx/>
              <a:buFont typeface="Arial"/>
              <a:buChar char="•"/>
              <a:tabLst/>
              <a:defRPr/>
            </a:pPr>
            <a:r>
              <a:rPr kumimoji="0" lang="en-US" sz="2000" b="0" i="0" u="none" strike="noStrike" kern="1200" cap="none" spc="0" normalizeH="0" baseline="0" noProof="0" dirty="0">
                <a:ln>
                  <a:noFill/>
                </a:ln>
                <a:solidFill>
                  <a:srgbClr val="141414"/>
                </a:solidFill>
                <a:effectLst/>
                <a:uLnTx/>
                <a:uFillTx/>
                <a:latin typeface="Calibri"/>
                <a:ea typeface="Calibri"/>
                <a:cs typeface="Calibri"/>
                <a:sym typeface="Calibri"/>
              </a:rPr>
              <a:t>Your “</a:t>
            </a:r>
            <a:r>
              <a:rPr kumimoji="0" lang="en-US" sz="2000" b="1" i="0" u="none" strike="noStrike" kern="1200" cap="none" spc="0" normalizeH="0" baseline="0" noProof="0" dirty="0">
                <a:ln>
                  <a:noFill/>
                </a:ln>
                <a:solidFill>
                  <a:srgbClr val="141414"/>
                </a:solidFill>
                <a:effectLst/>
                <a:uLnTx/>
                <a:uFillTx/>
                <a:latin typeface="Calibri"/>
                <a:ea typeface="Calibri"/>
                <a:cs typeface="Calibri"/>
                <a:sym typeface="Calibri"/>
              </a:rPr>
              <a:t>individual average weekly wage” (IAWW)</a:t>
            </a:r>
            <a:r>
              <a:rPr kumimoji="0" lang="en-US" sz="2000" b="0" i="0" u="none" strike="noStrike" kern="1200" cap="none" spc="0" normalizeH="0" baseline="0" noProof="0" dirty="0">
                <a:ln>
                  <a:noFill/>
                </a:ln>
                <a:solidFill>
                  <a:srgbClr val="141414"/>
                </a:solidFill>
                <a:effectLst/>
                <a:uLnTx/>
                <a:uFillTx/>
                <a:latin typeface="Calibri"/>
                <a:ea typeface="Calibri"/>
                <a:cs typeface="Calibri"/>
                <a:sym typeface="Calibri"/>
              </a:rPr>
              <a:t>. The IAWW is the average amount you earned per week in the two quarters (during the previous year) when you earned the most money.</a:t>
            </a:r>
            <a:endParaRPr lang="en-US" sz="2000" b="0" i="0" u="none" strike="noStrike" kern="1200" cap="none" spc="0" normalizeH="0" baseline="0" noProof="0" dirty="0">
              <a:ln>
                <a:noFill/>
              </a:ln>
              <a:solidFill>
                <a:srgbClr val="141414"/>
              </a:solidFill>
              <a:effectLst/>
              <a:uLnTx/>
              <a:uFillTx/>
              <a:latin typeface="Calibri"/>
              <a:ea typeface="Calibri"/>
              <a:cs typeface="Calibri"/>
            </a:endParaRPr>
          </a:p>
          <a:p>
            <a:pPr marL="285750" marR="0" lvl="0" indent="-285750" algn="l" defTabSz="914400" rtl="0" eaLnBrk="1" fontAlgn="auto" latinLnBrk="0" hangingPunct="0">
              <a:lnSpc>
                <a:spcPct val="100000"/>
              </a:lnSpc>
              <a:spcBef>
                <a:spcPts val="0"/>
              </a:spcBef>
              <a:spcAft>
                <a:spcPts val="0"/>
              </a:spcAft>
              <a:buClrTx/>
              <a:buSzTx/>
              <a:buFont typeface="Arial"/>
              <a:buChar char="•"/>
              <a:tabLst/>
              <a:defRPr/>
            </a:pPr>
            <a:r>
              <a:rPr kumimoji="0" lang="en-US" sz="2000" b="0" i="0" u="none" strike="noStrike" kern="1200" cap="none" spc="0" normalizeH="0" baseline="0" noProof="0" dirty="0">
                <a:ln>
                  <a:noFill/>
                </a:ln>
                <a:solidFill>
                  <a:srgbClr val="141414"/>
                </a:solidFill>
                <a:effectLst/>
                <a:uLnTx/>
                <a:uFillTx/>
                <a:latin typeface="Calibri"/>
                <a:ea typeface="Calibri"/>
                <a:cs typeface="Calibri"/>
                <a:sym typeface="Calibri"/>
              </a:rPr>
              <a:t>The “</a:t>
            </a:r>
            <a:r>
              <a:rPr kumimoji="0" lang="en-US" sz="2000" b="1" i="0" u="none" strike="noStrike" kern="1200" cap="none" spc="0" normalizeH="0" baseline="0" noProof="0" dirty="0">
                <a:ln>
                  <a:noFill/>
                </a:ln>
                <a:solidFill>
                  <a:srgbClr val="141414"/>
                </a:solidFill>
                <a:effectLst/>
                <a:uLnTx/>
                <a:uFillTx/>
                <a:latin typeface="Calibri"/>
                <a:ea typeface="Calibri"/>
                <a:cs typeface="Calibri"/>
                <a:sym typeface="Calibri"/>
              </a:rPr>
              <a:t>state average weekly wage</a:t>
            </a:r>
            <a:r>
              <a:rPr kumimoji="0" lang="en-US" sz="2000" b="0" i="0" u="none" strike="noStrike" kern="1200" cap="none" spc="0" normalizeH="0" baseline="0" noProof="0" dirty="0">
                <a:ln>
                  <a:noFill/>
                </a:ln>
                <a:solidFill>
                  <a:srgbClr val="141414"/>
                </a:solidFill>
                <a:effectLst/>
                <a:uLnTx/>
                <a:uFillTx/>
                <a:latin typeface="Calibri"/>
                <a:ea typeface="Calibri"/>
                <a:cs typeface="Calibri"/>
                <a:sym typeface="Calibri"/>
              </a:rPr>
              <a:t>” (SAWW) is a fixed amount established by the commonwealth of Massachusetts every calendar year. </a:t>
            </a:r>
            <a:endParaRPr lang="en-US" sz="2000" b="0" i="0" u="none" strike="noStrike" kern="1200" cap="none" spc="0" normalizeH="0" baseline="0" noProof="0" dirty="0">
              <a:ln>
                <a:noFill/>
              </a:ln>
              <a:solidFill>
                <a:srgbClr val="141414"/>
              </a:solidFill>
              <a:effectLst/>
              <a:uLnTx/>
              <a:uFillTx/>
              <a:latin typeface="Calibri"/>
              <a:ea typeface="Calibri"/>
              <a:cs typeface="Calibri"/>
            </a:endParaRPr>
          </a:p>
          <a:p>
            <a:pPr marL="285750" marR="0" lvl="0" indent="-285750" algn="l" defTabSz="914400" rtl="0" eaLnBrk="1" fontAlgn="auto" latinLnBrk="0" hangingPunct="0">
              <a:lnSpc>
                <a:spcPct val="100000"/>
              </a:lnSpc>
              <a:spcBef>
                <a:spcPts val="0"/>
              </a:spcBef>
              <a:spcAft>
                <a:spcPts val="0"/>
              </a:spcAft>
              <a:buClrTx/>
              <a:buSzTx/>
              <a:buFont typeface="Arial"/>
              <a:buChar char="•"/>
              <a:tabLst/>
              <a:defRPr/>
            </a:pPr>
            <a:endParaRPr lang="en-US" sz="2000" b="0" i="0" u="none" strike="noStrike" kern="1200" cap="none" spc="0" normalizeH="0" baseline="0" noProof="0" dirty="0">
              <a:ln>
                <a:noFill/>
              </a:ln>
              <a:solidFill>
                <a:srgbClr val="141414"/>
              </a:solidFill>
              <a:effectLst/>
              <a:uLnTx/>
              <a:uFillTx/>
              <a:latin typeface="Calibri"/>
              <a:ea typeface="Calibri"/>
              <a:cs typeface="Calibri"/>
            </a:endParaRPr>
          </a:p>
          <a:p>
            <a:pPr>
              <a:defRPr/>
            </a:pPr>
            <a:r>
              <a:rPr kumimoji="0" lang="en-US" sz="2000" b="1" i="0" u="none" strike="noStrike" kern="1200" cap="none" spc="0" normalizeH="0" baseline="0" noProof="0" dirty="0">
                <a:ln>
                  <a:noFill/>
                </a:ln>
                <a:solidFill>
                  <a:srgbClr val="141414"/>
                </a:solidFill>
                <a:effectLst/>
                <a:uLnTx/>
                <a:uFillTx/>
                <a:latin typeface="Calibri"/>
                <a:ea typeface="Calibri"/>
                <a:cs typeface="Calibri"/>
                <a:sym typeface="Calibri"/>
              </a:rPr>
              <a:t>For 2025</a:t>
            </a:r>
            <a:r>
              <a:rPr kumimoji="0" lang="en-US" sz="2000" b="0" i="0" u="none" strike="noStrike" kern="1200" cap="none" spc="0" normalizeH="0" baseline="0" noProof="0" dirty="0">
                <a:ln>
                  <a:noFill/>
                </a:ln>
                <a:solidFill>
                  <a:srgbClr val="141414"/>
                </a:solidFill>
                <a:effectLst/>
                <a:uLnTx/>
                <a:uFillTx/>
                <a:latin typeface="Calibri"/>
                <a:ea typeface="Calibri"/>
                <a:cs typeface="Calibri"/>
                <a:sym typeface="Calibri"/>
              </a:rPr>
              <a:t>, the state average weekly wage is $1,829.13 and the </a:t>
            </a:r>
            <a:r>
              <a:rPr kumimoji="0" lang="en-US" sz="2000" b="1" i="0" u="none" strike="noStrike" kern="1200" cap="none" spc="0" normalizeH="0" baseline="0" noProof="0" dirty="0">
                <a:ln>
                  <a:noFill/>
                </a:ln>
                <a:solidFill>
                  <a:srgbClr val="141414"/>
                </a:solidFill>
                <a:effectLst/>
                <a:uLnTx/>
                <a:uFillTx/>
                <a:latin typeface="Calibri"/>
                <a:ea typeface="Calibri"/>
                <a:cs typeface="Calibri"/>
                <a:sym typeface="Calibri"/>
              </a:rPr>
              <a:t>maximum weekly benefit rate is $1,170.64</a:t>
            </a:r>
            <a:r>
              <a:rPr lang="en-US" sz="2000" b="1" dirty="0">
                <a:solidFill>
                  <a:srgbClr val="141414"/>
                </a:solidFill>
                <a:ea typeface="Calibri"/>
                <a:cs typeface="Calibri"/>
              </a:rPr>
              <a:t>. </a:t>
            </a:r>
          </a:p>
          <a:p>
            <a:pPr>
              <a:defRPr/>
            </a:pPr>
            <a:endParaRPr lang="en-US" sz="2000" b="1" dirty="0">
              <a:solidFill>
                <a:srgbClr val="141414"/>
              </a:solidFill>
              <a:ea typeface="Calibri"/>
              <a:cs typeface="Calibri"/>
            </a:endParaRPr>
          </a:p>
          <a:p>
            <a:pPr>
              <a:defRPr/>
            </a:pPr>
            <a:r>
              <a:rPr lang="en-US" sz="2000" b="1" dirty="0">
                <a:solidFill>
                  <a:srgbClr val="141414"/>
                </a:solidFill>
                <a:ea typeface="Calibri"/>
                <a:cs typeface="Calibri"/>
              </a:rPr>
              <a:t>For 2026</a:t>
            </a:r>
            <a:r>
              <a:rPr lang="en-US" sz="2000" dirty="0">
                <a:solidFill>
                  <a:srgbClr val="141414"/>
                </a:solidFill>
                <a:ea typeface="Calibri"/>
                <a:cs typeface="Calibri"/>
              </a:rPr>
              <a:t>, the state average weekly wage is $1,922.48 and the </a:t>
            </a:r>
            <a:r>
              <a:rPr lang="en-US" sz="2000" b="1" dirty="0">
                <a:solidFill>
                  <a:srgbClr val="141414"/>
                </a:solidFill>
                <a:ea typeface="Calibri"/>
                <a:cs typeface="Calibri"/>
              </a:rPr>
              <a:t>maximum weekly benefit rate is $1,230.39.</a:t>
            </a:r>
            <a:endParaRPr lang="en-US" dirty="0">
              <a:ea typeface="Calibri"/>
              <a:cs typeface="Calibri"/>
            </a:endParaRPr>
          </a:p>
          <a:p>
            <a:pPr marL="0" marR="0" lvl="0" indent="0" algn="l" defTabSz="914400" rtl="0" eaLnBrk="1" fontAlgn="auto" latinLnBrk="0" hangingPunct="0">
              <a:lnSpc>
                <a:spcPct val="100000"/>
              </a:lnSpc>
              <a:spcBef>
                <a:spcPts val="0"/>
              </a:spcBef>
              <a:spcAft>
                <a:spcPts val="0"/>
              </a:spcAft>
              <a:buClrTx/>
              <a:buSzTx/>
              <a:buFontTx/>
              <a:buNone/>
              <a:tabLst/>
              <a:defRPr/>
            </a:pPr>
            <a:endParaRPr lang="en-US" sz="2000" i="0" u="none" strike="noStrike" kern="1200" cap="none" spc="0" normalizeH="0" baseline="0" noProof="0" dirty="0">
              <a:ln>
                <a:noFill/>
              </a:ln>
              <a:solidFill>
                <a:srgbClr val="141414"/>
              </a:solidFill>
              <a:effectLst/>
              <a:uLnTx/>
              <a:uFillTx/>
              <a:latin typeface="Calibri"/>
              <a:ea typeface="Calibri"/>
              <a:cs typeface="Calibri"/>
            </a:endParaRPr>
          </a:p>
          <a:p>
            <a:pPr marL="0" marR="0" lvl="0" indent="0" algn="l" defTabSz="914400" rtl="0" eaLnBrk="1" fontAlgn="auto" latinLnBrk="0" hangingPunct="0">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141414"/>
                </a:solidFill>
                <a:effectLst/>
                <a:uLnTx/>
                <a:uFillTx/>
                <a:latin typeface="Calibri"/>
                <a:ea typeface="Calibri"/>
                <a:cs typeface="Calibri"/>
                <a:sym typeface="Calibri"/>
              </a:rPr>
              <a:t>DFML provides </a:t>
            </a:r>
            <a:r>
              <a:rPr kumimoji="0" lang="en-US" sz="2000" b="1" i="0" u="none" strike="noStrike" kern="1200" cap="none" spc="0" normalizeH="0" baseline="0" noProof="0" dirty="0">
                <a:ln>
                  <a:noFill/>
                </a:ln>
                <a:solidFill>
                  <a:srgbClr val="0070C0"/>
                </a:solidFill>
                <a:effectLst/>
                <a:uLnTx/>
                <a:uFillTx/>
                <a:latin typeface="Calibri"/>
                <a:ea typeface="Calibri"/>
                <a:cs typeface="Calibri"/>
                <a:sym typeface="Calibri"/>
                <a:hlinkClick r:id="rId6">
                  <a:extLst>
                    <a:ext uri="{A12FA001-AC4F-418D-AE19-62706E023703}">
                      <ahyp:hlinkClr xmlns:ahyp="http://schemas.microsoft.com/office/drawing/2018/hyperlinkcolor" val="tx"/>
                    </a:ext>
                  </a:extLst>
                </a:hlinkClick>
              </a:rPr>
              <a:t>a calculator to help you estimate your IAWW and your weekly benefit amount</a:t>
            </a:r>
            <a:r>
              <a:rPr kumimoji="0" lang="en-US" sz="2000" b="0" i="0" u="none" strike="noStrike" kern="1200" cap="none" spc="0" normalizeH="0" baseline="0" noProof="0" dirty="0">
                <a:ln>
                  <a:noFill/>
                </a:ln>
                <a:solidFill>
                  <a:srgbClr val="141414"/>
                </a:solidFill>
                <a:effectLst/>
                <a:uLnTx/>
                <a:uFillTx/>
                <a:latin typeface="Calibri"/>
                <a:ea typeface="Calibri"/>
                <a:cs typeface="Calibri"/>
                <a:sym typeface="Calibri"/>
              </a:rPr>
              <a:t>. The calculator is provided for estimation purposes only and is not a guarantee of weekly benefits.</a:t>
            </a:r>
            <a:endParaRPr lang="en-US" sz="2000" b="0" i="0" u="none" strike="noStrike" kern="1200" cap="none" spc="0" normalizeH="0" baseline="0" noProof="0" dirty="0">
              <a:ln>
                <a:noFill/>
              </a:ln>
              <a:solidFill>
                <a:srgbClr val="141414"/>
              </a:solidFill>
              <a:effectLst/>
              <a:uLnTx/>
              <a:uFillTx/>
              <a:latin typeface="Calibri"/>
              <a:ea typeface="Calibri"/>
              <a:cs typeface="Calibri"/>
            </a:endParaRPr>
          </a:p>
          <a:p>
            <a:pPr marL="0" marR="0" lvl="0" indent="0" algn="l" defTabSz="914400">
              <a:lnSpc>
                <a:spcPct val="100000"/>
              </a:lnSpc>
              <a:spcBef>
                <a:spcPts val="0"/>
              </a:spcBef>
              <a:spcAft>
                <a:spcPts val="0"/>
              </a:spcAft>
              <a:buClrTx/>
              <a:buSzTx/>
              <a:buFontTx/>
              <a:buNone/>
              <a:tabLst/>
              <a:defRPr/>
            </a:pPr>
            <a:endParaRPr lang="en-US" sz="2000" b="1" i="0" u="none" strike="noStrike" kern="1200" cap="none" spc="0" normalizeH="0" baseline="0" noProof="0" dirty="0">
              <a:ln>
                <a:noFill/>
              </a:ln>
              <a:solidFill>
                <a:srgbClr val="141414"/>
              </a:solidFill>
              <a:effectLst/>
              <a:uLnTx/>
              <a:uFillTx/>
              <a:latin typeface="Calibri"/>
              <a:ea typeface="Calibri"/>
              <a:cs typeface="Calibri"/>
            </a:endParaRPr>
          </a:p>
          <a:p>
            <a:pPr>
              <a:defRPr/>
            </a:pPr>
            <a:r>
              <a:rPr lang="en-US" sz="2000" b="1" dirty="0">
                <a:latin typeface="Calibri"/>
                <a:ea typeface="Calibri"/>
                <a:cs typeface="Calibri"/>
              </a:rPr>
              <a:t>You can choose to receive payment benefits by direct deposit, by check, or on a prepaid Visa® debit card.</a:t>
            </a:r>
            <a:endParaRPr lang="en-US" sz="2000" b="1" dirty="0">
              <a:ea typeface="Calibri"/>
              <a:cs typeface="Calibri"/>
            </a:endParaRPr>
          </a:p>
          <a:p>
            <a:pPr>
              <a:defRPr/>
            </a:pPr>
            <a:endParaRPr lang="en-US" sz="2000" dirty="0">
              <a:latin typeface="Calibri"/>
              <a:ea typeface="Calibri"/>
              <a:cs typeface="Calibri"/>
            </a:endParaRPr>
          </a:p>
          <a:p>
            <a:pPr marL="0" marR="0" lvl="0" indent="0" algn="l" defTabSz="914400" rtl="0" eaLnBrk="1" fontAlgn="auto" latinLnBrk="0" hangingPunct="0">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141414"/>
                </a:solidFill>
                <a:effectLst/>
                <a:uLnTx/>
                <a:uFillTx/>
                <a:latin typeface="Calibri"/>
                <a:ea typeface="Calibri"/>
                <a:cs typeface="Calibri"/>
                <a:sym typeface="Calibri"/>
              </a:rPr>
              <a:t>  </a:t>
            </a:r>
            <a:endParaRPr lang="en-US" sz="2000" b="0" i="0" u="none" strike="noStrike" kern="1200" cap="none" spc="0" normalizeH="0" baseline="0" noProof="0" dirty="0">
              <a:ln>
                <a:noFill/>
              </a:ln>
              <a:solidFill>
                <a:srgbClr val="000000"/>
              </a:solidFill>
              <a:effectLst/>
              <a:uLnTx/>
              <a:uFillTx/>
              <a:latin typeface="Calibri"/>
              <a:ea typeface="Calibri"/>
              <a:cs typeface="Calibri"/>
            </a:endParaRPr>
          </a:p>
          <a:p>
            <a:pPr marL="0" marR="0" lvl="1" indent="0" algn="l" defTabSz="914400" rtl="0" eaLnBrk="1" fontAlgn="auto" latinLnBrk="0" hangingPunct="0">
              <a:lnSpc>
                <a:spcPct val="100000"/>
              </a:lnSpc>
              <a:spcBef>
                <a:spcPts val="0"/>
              </a:spcBef>
              <a:spcAft>
                <a:spcPts val="0"/>
              </a:spcAft>
              <a:buClrTx/>
              <a:buSzTx/>
              <a:buFontTx/>
              <a:buNone/>
              <a:tabLst/>
              <a:defRPr/>
            </a:pPr>
            <a:endParaRPr lang="en-US" sz="2000" b="0" i="0" u="none" strike="noStrike" kern="1200" cap="none" spc="0" normalizeH="0" baseline="0" noProof="0" dirty="0">
              <a:ln>
                <a:noFill/>
              </a:ln>
              <a:solidFill>
                <a:srgbClr val="141414"/>
              </a:solidFill>
              <a:effectLst/>
              <a:uLnTx/>
              <a:uFillTx/>
              <a:latin typeface="Calibri"/>
              <a:ea typeface="Calibri"/>
              <a:cs typeface="Calibri"/>
            </a:endParaRPr>
          </a:p>
          <a:p>
            <a:pPr marL="0" marR="0" lvl="1" indent="0" algn="l" defTabSz="914400" rtl="0" eaLnBrk="1" fontAlgn="auto" latinLnBrk="0" hangingPunct="0">
              <a:lnSpc>
                <a:spcPct val="100000"/>
              </a:lnSpc>
              <a:spcBef>
                <a:spcPts val="0"/>
              </a:spcBef>
              <a:spcAft>
                <a:spcPts val="0"/>
              </a:spcAft>
              <a:buClrTx/>
              <a:buSzTx/>
              <a:buFontTx/>
              <a:buNone/>
              <a:tabLst/>
              <a:defRPr/>
            </a:pPr>
            <a:endParaRPr lang="en-US" sz="2000" b="0" i="0" u="none" strike="noStrike" kern="1200" cap="none" spc="0" normalizeH="0" baseline="0" noProof="0" dirty="0">
              <a:ln>
                <a:noFill/>
              </a:ln>
              <a:solidFill>
                <a:srgbClr val="000000"/>
              </a:solidFill>
              <a:effectLst/>
              <a:uLnTx/>
              <a:uFillTx/>
              <a:latin typeface="Calibri"/>
              <a:ea typeface="Calibri"/>
              <a:cs typeface="Calibri"/>
            </a:endParaRPr>
          </a:p>
        </p:txBody>
      </p:sp>
    </p:spTree>
    <p:custDataLst>
      <p:tags r:id="rId1"/>
    </p:custDataLst>
    <p:extLst>
      <p:ext uri="{BB962C8B-B14F-4D97-AF65-F5344CB8AC3E}">
        <p14:creationId xmlns:p14="http://schemas.microsoft.com/office/powerpoint/2010/main" val="3184306596"/>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715F3A-59ED-FC17-40A3-2A8AFB7DB8BC}"/>
            </a:ext>
          </a:extLst>
        </p:cNvPr>
        <p:cNvGrpSpPr/>
        <p:nvPr/>
      </p:nvGrpSpPr>
      <p:grpSpPr>
        <a:xfrm>
          <a:off x="0" y="0"/>
          <a:ext cx="0" cy="0"/>
          <a:chOff x="0" y="0"/>
          <a:chExt cx="0" cy="0"/>
        </a:xfrm>
      </p:grpSpPr>
      <p:sp>
        <p:nvSpPr>
          <p:cNvPr id="8" name="Rectangle 3">
            <a:extLst>
              <a:ext uri="{FF2B5EF4-FFF2-40B4-BE49-F238E27FC236}">
                <a16:creationId xmlns:a16="http://schemas.microsoft.com/office/drawing/2014/main" id="{61733B07-7A07-D00D-D969-3425D4E2F414}"/>
              </a:ext>
              <a:ext uri="{C183D7F6-B498-43B3-948B-1728B52AA6E4}">
                <adec:decorative xmlns:adec="http://schemas.microsoft.com/office/drawing/2017/decorative" val="1"/>
              </a:ext>
            </a:extLst>
          </p:cNvPr>
          <p:cNvSpPr/>
          <p:nvPr/>
        </p:nvSpPr>
        <p:spPr>
          <a:xfrm>
            <a:off x="1237" y="4540"/>
            <a:ext cx="12190763" cy="1263806"/>
          </a:xfrm>
          <a:prstGeom prst="rect">
            <a:avLst/>
          </a:prstGeom>
          <a:solidFill>
            <a:srgbClr val="BE5817"/>
          </a:solidFill>
          <a:ln w="12700">
            <a:miter lim="400000"/>
          </a:ln>
        </p:spPr>
        <p:txBody>
          <a:bodyPr lIns="45719" rIns="45719" anchor="ctr"/>
          <a:lstStyle/>
          <a:p>
            <a:pPr marL="0" marR="0" lvl="0" indent="0" algn="ctr" defTabSz="457200" rtl="0" eaLnBrk="1" fontAlgn="auto" latinLnBrk="0" hangingPunct="1">
              <a:lnSpc>
                <a:spcPct val="100000"/>
              </a:lnSpc>
              <a:spcBef>
                <a:spcPts val="0"/>
              </a:spcBef>
              <a:spcAft>
                <a:spcPts val="0"/>
              </a:spcAft>
              <a:buClrTx/>
              <a:buSzTx/>
              <a:buFontTx/>
              <a:buNone/>
              <a:tabLst/>
              <a:defRPr>
                <a:solidFill>
                  <a:srgbClr val="FFFFFF"/>
                </a:solidFill>
              </a:defRPr>
            </a:pPr>
            <a:endParaRPr kumimoji="0" sz="1800" b="0" i="0" u="none" strike="noStrike" kern="1200" cap="none" spc="0" normalizeH="0" baseline="0" noProof="0">
              <a:ln>
                <a:noFill/>
              </a:ln>
              <a:solidFill>
                <a:srgbClr val="FFFFFF"/>
              </a:solidFill>
              <a:effectLst/>
              <a:uLnTx/>
              <a:uFillTx/>
              <a:latin typeface="Calibri"/>
              <a:ea typeface="+mn-ea"/>
              <a:cs typeface="+mn-cs"/>
            </a:endParaRPr>
          </a:p>
        </p:txBody>
      </p:sp>
      <p:sp>
        <p:nvSpPr>
          <p:cNvPr id="9" name="Title 4">
            <a:extLst>
              <a:ext uri="{FF2B5EF4-FFF2-40B4-BE49-F238E27FC236}">
                <a16:creationId xmlns:a16="http://schemas.microsoft.com/office/drawing/2014/main" id="{6667FF1D-2D60-440F-72E7-84CCE3B6987E}"/>
              </a:ext>
            </a:extLst>
          </p:cNvPr>
          <p:cNvSpPr txBox="1">
            <a:spLocks noGrp="1"/>
          </p:cNvSpPr>
          <p:nvPr>
            <p:ph type="title" idx="4294967295"/>
          </p:nvPr>
        </p:nvSpPr>
        <p:spPr>
          <a:xfrm>
            <a:off x="1899753" y="327525"/>
            <a:ext cx="9743863" cy="646331"/>
          </a:xfrm>
          <a:prstGeom prst="rect">
            <a:avLst/>
          </a:prstGeom>
          <a:noFill/>
          <a:ln w="12700">
            <a:noFill/>
            <a:prstDash/>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rot="0" spcFirstLastPara="0" vertOverflow="overflow" horzOverflow="overflow" vert="horz" wrap="square" lIns="45719" tIns="45720" rIns="45719" bIns="45720" numCol="1" spcCol="0" rtlCol="0" fromWordArt="0" anchor="ctr"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3200">
                <a:solidFill>
                  <a:srgbClr val="FFFFFF"/>
                </a:solidFill>
                <a:latin typeface="Arial"/>
                <a:ea typeface="Arial"/>
                <a:cs typeface="Arial"/>
                <a:sym typeface="Arial"/>
              </a:defRPr>
            </a:pPr>
            <a:r>
              <a:rPr kumimoji="0" lang="en-US" sz="3600" b="1" i="0" u="none" strike="noStrike" kern="1200" cap="none" spc="0" normalizeH="0" baseline="0" noProof="0" dirty="0">
                <a:ln>
                  <a:noFill/>
                </a:ln>
                <a:solidFill>
                  <a:prstClr val="white"/>
                </a:solidFill>
                <a:effectLst/>
                <a:uLnTx/>
                <a:uFillTx/>
                <a:latin typeface="+mj-lt"/>
                <a:ea typeface="Calibri"/>
                <a:cs typeface="Calibri"/>
                <a:sym typeface="Arial"/>
              </a:rPr>
              <a:t>Uses</a:t>
            </a:r>
            <a:r>
              <a:rPr kumimoji="0" lang="en-US" sz="3600" b="1" i="0" u="none" strike="noStrike" kern="1200" cap="none" spc="0" normalizeH="0" baseline="0" noProof="0" dirty="0">
                <a:ln>
                  <a:noFill/>
                </a:ln>
                <a:solidFill>
                  <a:prstClr val="white"/>
                </a:solidFill>
                <a:effectLst/>
                <a:uLnTx/>
                <a:uFillTx/>
                <a:latin typeface="Arial"/>
                <a:ea typeface="Calibri"/>
                <a:cs typeface="Calibri"/>
                <a:sym typeface="Arial"/>
              </a:rPr>
              <a:t> of Paid Time Off (PTO)</a:t>
            </a:r>
            <a:endParaRPr kumimoji="0" lang="en-US" sz="3600" b="0" i="0" u="none" strike="noStrike" kern="1200" cap="none" spc="0" normalizeH="0" baseline="0" noProof="0" dirty="0">
              <a:ln>
                <a:noFill/>
              </a:ln>
              <a:solidFill>
                <a:prstClr val="white"/>
              </a:solidFill>
              <a:effectLst/>
              <a:uLnTx/>
              <a:uFillTx/>
              <a:latin typeface="Arial"/>
              <a:ea typeface="Calibri"/>
              <a:cs typeface="Calibri"/>
              <a:sym typeface="Arial"/>
            </a:endParaRPr>
          </a:p>
        </p:txBody>
      </p:sp>
      <p:pic>
        <p:nvPicPr>
          <p:cNvPr id="10" name="Picture 5">
            <a:extLst>
              <a:ext uri="{FF2B5EF4-FFF2-40B4-BE49-F238E27FC236}">
                <a16:creationId xmlns:a16="http://schemas.microsoft.com/office/drawing/2014/main" id="{7C499C39-3A44-1BDA-1DDA-540FDC908DCE}"/>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48384" y="155198"/>
            <a:ext cx="984793" cy="990987"/>
          </a:xfrm>
          <a:prstGeom prst="rect">
            <a:avLst/>
          </a:prstGeom>
          <a:ln w="12700">
            <a:miter lim="400000"/>
          </a:ln>
        </p:spPr>
      </p:pic>
      <p:sp>
        <p:nvSpPr>
          <p:cNvPr id="5" name="TextBox 1">
            <a:extLst>
              <a:ext uri="{FF2B5EF4-FFF2-40B4-BE49-F238E27FC236}">
                <a16:creationId xmlns:a16="http://schemas.microsoft.com/office/drawing/2014/main" id="{A7DFF87C-8CDC-F332-45DB-8555E58BB4FD}"/>
              </a:ext>
            </a:extLst>
          </p:cNvPr>
          <p:cNvSpPr txBox="1"/>
          <p:nvPr/>
        </p:nvSpPr>
        <p:spPr>
          <a:xfrm>
            <a:off x="912511" y="1419004"/>
            <a:ext cx="10854945" cy="5509200"/>
          </a:xfrm>
          <a:prstGeom prst="rect">
            <a:avLst/>
          </a:prstGeom>
          <a:noFill/>
          <a:ln>
            <a:noFill/>
          </a:ln>
        </p:spPr>
        <p:txBody>
          <a:bodyPr wrap="square" lIns="91440" tIns="45720" rIns="91440" bIns="45720" rtlCol="0" anchor="t">
            <a:sp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000000"/>
                </a:solidFill>
                <a:effectLst/>
                <a:uLnTx/>
                <a:uFillTx/>
                <a:latin typeface="Calibri"/>
                <a:ea typeface="Calibri"/>
                <a:cs typeface="Calibri"/>
                <a:sym typeface="Calibri"/>
              </a:rPr>
              <a:t>Although your employer cannot force or require you to use your </a:t>
            </a:r>
            <a:r>
              <a:rPr kumimoji="0" lang="en-US" sz="2200" b="0" i="0" u="none" strike="noStrike" kern="1200" cap="none" spc="0" normalizeH="0" baseline="0" noProof="0" dirty="0">
                <a:ln>
                  <a:noFill/>
                </a:ln>
                <a:solidFill>
                  <a:srgbClr val="141414"/>
                </a:solidFill>
                <a:effectLst/>
                <a:uLnTx/>
                <a:uFillTx/>
                <a:latin typeface="Calibri"/>
                <a:ea typeface="Calibri"/>
                <a:cs typeface="Calibri"/>
                <a:sym typeface="Calibri"/>
              </a:rPr>
              <a:t>accrued vacation pay, sick pay, or other paid leave provided under your employer’s policy (collectively, “Paid Time Off” or “PTO”), </a:t>
            </a:r>
            <a:r>
              <a:rPr kumimoji="0" lang="en-US" sz="2200" b="0" i="0" u="none" strike="noStrike" kern="1200" cap="none" spc="0" normalizeH="0" baseline="0" noProof="0" dirty="0">
                <a:ln>
                  <a:noFill/>
                </a:ln>
                <a:solidFill>
                  <a:srgbClr val="000000"/>
                </a:solidFill>
                <a:effectLst/>
                <a:uLnTx/>
                <a:uFillTx/>
                <a:latin typeface="Calibri"/>
                <a:ea typeface="Calibri"/>
                <a:cs typeface="Calibri"/>
                <a:sym typeface="Calibri"/>
              </a:rPr>
              <a:t>there are two ways that you can elect to use your PTO:</a:t>
            </a:r>
          </a:p>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0">
              <a:lnSpc>
                <a:spcPct val="100000"/>
              </a:lnSpc>
              <a:spcBef>
                <a:spcPts val="0"/>
              </a:spcBef>
              <a:spcAft>
                <a:spcPts val="0"/>
              </a:spcAft>
              <a:buClrTx/>
              <a:buSzTx/>
              <a:buFontTx/>
              <a:buNone/>
              <a:tabLst/>
              <a:defRPr/>
            </a:pPr>
            <a:r>
              <a:rPr kumimoji="0" lang="en-US" sz="2200" b="0" i="1" u="none" strike="noStrike" kern="1200" cap="none" spc="0" normalizeH="0" baseline="0" noProof="0" dirty="0">
                <a:ln>
                  <a:noFill/>
                </a:ln>
                <a:solidFill>
                  <a:srgbClr val="BE5817"/>
                </a:solidFill>
                <a:effectLst/>
                <a:uLnTx/>
                <a:uFillTx/>
                <a:latin typeface="Calibri"/>
                <a:ea typeface="Calibri"/>
                <a:cs typeface="Calibri"/>
                <a:sym typeface="Calibri"/>
              </a:rPr>
              <a:t>Scenario #1</a:t>
            </a:r>
            <a:r>
              <a:rPr kumimoji="0" lang="en-US" sz="2200" b="0" i="0" u="none" strike="noStrike" kern="1200" cap="none" spc="0" normalizeH="0" baseline="0" noProof="0" dirty="0">
                <a:ln>
                  <a:noFill/>
                </a:ln>
                <a:solidFill>
                  <a:srgbClr val="000000"/>
                </a:solidFill>
                <a:effectLst/>
                <a:uLnTx/>
                <a:uFillTx/>
                <a:latin typeface="Calibri"/>
                <a:ea typeface="Calibri"/>
                <a:cs typeface="Calibri"/>
                <a:sym typeface="Calibri"/>
              </a:rPr>
              <a:t>:  In most cases, </a:t>
            </a:r>
            <a:r>
              <a:rPr kumimoji="0" lang="en-US" sz="2200" b="0" i="0" u="none" strike="noStrike" kern="1200" cap="none" spc="0" normalizeH="0" baseline="0" noProof="0" dirty="0">
                <a:ln>
                  <a:noFill/>
                </a:ln>
                <a:solidFill>
                  <a:srgbClr val="141414"/>
                </a:solidFill>
                <a:effectLst/>
                <a:uLnTx/>
                <a:uFillTx/>
                <a:latin typeface="Calibri"/>
                <a:ea typeface="Calibri"/>
                <a:cs typeface="Calibri"/>
                <a:sym typeface="Calibri"/>
              </a:rPr>
              <a:t>w</a:t>
            </a:r>
            <a:r>
              <a:rPr kumimoji="0" lang="en-US" sz="2200" b="0" i="0" u="none" strike="noStrike" kern="1200" cap="none" spc="0" normalizeH="0" baseline="0" noProof="0" dirty="0">
                <a:ln>
                  <a:noFill/>
                </a:ln>
                <a:solidFill>
                  <a:srgbClr val="141414"/>
                </a:solidFill>
                <a:effectLst/>
                <a:uLnTx/>
                <a:uFillTx/>
                <a:latin typeface="Calibri"/>
                <a:ea typeface="+mj-ea"/>
                <a:cs typeface="+mj-cs"/>
                <a:sym typeface="Calibri"/>
              </a:rPr>
              <a:t>hen you begin your paid leave there is a “waiting period” of 7 calendar days before you will start getting payments.  If you have a 12-week leave, you will only be paid for 11 of those 12 weeks. However, you can elect to use your PTO so that you can be paid during this “waiting period.”</a:t>
            </a:r>
          </a:p>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141414"/>
              </a:solidFill>
              <a:effectLst/>
              <a:uLnTx/>
              <a:uFillTx/>
              <a:latin typeface="Calibri"/>
              <a:ea typeface="+mj-ea"/>
              <a:cs typeface="+mj-cs"/>
              <a:sym typeface="Calibri"/>
            </a:endParaRPr>
          </a:p>
          <a:p>
            <a:pPr marL="0" marR="0" lvl="0" indent="0" algn="l" defTabSz="914400" rtl="0" eaLnBrk="1" fontAlgn="auto" latinLnBrk="0" hangingPunct="0">
              <a:lnSpc>
                <a:spcPct val="100000"/>
              </a:lnSpc>
              <a:spcBef>
                <a:spcPts val="0"/>
              </a:spcBef>
              <a:spcAft>
                <a:spcPts val="0"/>
              </a:spcAft>
              <a:buClrTx/>
              <a:buSzTx/>
              <a:buFontTx/>
              <a:buNone/>
              <a:tabLst/>
              <a:defRPr/>
            </a:pPr>
            <a:r>
              <a:rPr kumimoji="0" lang="en-US" sz="2200" b="0" i="1" u="none" strike="noStrike" kern="1200" cap="none" spc="0" normalizeH="0" baseline="0" noProof="0" dirty="0">
                <a:ln>
                  <a:noFill/>
                </a:ln>
                <a:solidFill>
                  <a:srgbClr val="BE5817"/>
                </a:solidFill>
                <a:effectLst/>
                <a:uLnTx/>
                <a:uFillTx/>
                <a:latin typeface="Calibri"/>
                <a:ea typeface="+mj-ea"/>
                <a:cs typeface="+mj-cs"/>
                <a:sym typeface="Calibri"/>
              </a:rPr>
              <a:t>Scenario #2</a:t>
            </a:r>
            <a:r>
              <a:rPr kumimoji="0" lang="en-US" sz="2200" b="0" i="0" u="none" strike="noStrike" kern="1200" cap="none" spc="0" normalizeH="0" baseline="0" noProof="0" dirty="0">
                <a:ln>
                  <a:noFill/>
                </a:ln>
                <a:solidFill>
                  <a:srgbClr val="141414"/>
                </a:solidFill>
                <a:effectLst/>
                <a:uLnTx/>
                <a:uFillTx/>
                <a:latin typeface="Calibri"/>
                <a:ea typeface="+mj-ea"/>
                <a:cs typeface="+mj-cs"/>
                <a:sym typeface="Calibri"/>
              </a:rPr>
              <a:t>: You can elect to use your PTO to </a:t>
            </a:r>
            <a:r>
              <a:rPr kumimoji="0" lang="en-US" sz="2200" b="0" i="0" u="none" strike="noStrike" kern="1200" cap="none" spc="0" normalizeH="0" baseline="0" noProof="0" dirty="0">
                <a:ln>
                  <a:noFill/>
                </a:ln>
                <a:solidFill>
                  <a:srgbClr val="141414"/>
                </a:solidFill>
                <a:effectLst/>
                <a:uLnTx/>
                <a:uFillTx/>
                <a:latin typeface="Calibri"/>
                <a:ea typeface="Calibri"/>
                <a:cs typeface="Calibri"/>
                <a:sym typeface="Calibri"/>
              </a:rPr>
              <a:t>supplement your weekly PFML benefit, up to your Individual Average Weekly Wage (IAWW).  This practice is referred to as “topping off.” </a:t>
            </a:r>
          </a:p>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US" sz="2200" b="0" i="0" u="none" strike="noStrike" kern="1200" cap="none" spc="0" normalizeH="0" baseline="0" noProof="0" dirty="0">
              <a:ln>
                <a:noFill/>
              </a:ln>
              <a:solidFill>
                <a:srgbClr val="141414"/>
              </a:solidFill>
              <a:effectLst/>
              <a:uLnTx/>
              <a:uFillTx/>
              <a:latin typeface="Calibri"/>
              <a:ea typeface="Calibri"/>
              <a:cs typeface="Calibri"/>
              <a:sym typeface="Calibri"/>
            </a:endParaRPr>
          </a:p>
          <a:p>
            <a:pPr marL="0" marR="0" lvl="0" indent="0" algn="l" defTabSz="914400" rtl="0" eaLnBrk="1" fontAlgn="auto" latinLnBrk="0" hangingPunct="0">
              <a:lnSpc>
                <a:spcPct val="100000"/>
              </a:lnSpc>
              <a:spcBef>
                <a:spcPts val="0"/>
              </a:spcBef>
              <a:spcAft>
                <a:spcPts val="0"/>
              </a:spcAft>
              <a:buClrTx/>
              <a:buSzTx/>
              <a:buFontTx/>
              <a:buNone/>
              <a:tabLst/>
              <a:defRPr/>
            </a:pPr>
            <a:r>
              <a:rPr kumimoji="0" lang="en-US" sz="2200" b="0" i="0" u="none" strike="noStrike" kern="1200" cap="none" spc="0" normalizeH="0" baseline="0" noProof="0" dirty="0">
                <a:ln>
                  <a:noFill/>
                </a:ln>
                <a:solidFill>
                  <a:srgbClr val="141414"/>
                </a:solidFill>
                <a:effectLst/>
                <a:uLnTx/>
                <a:uFillTx/>
                <a:latin typeface="Calibri"/>
                <a:ea typeface="Calibri"/>
                <a:cs typeface="Calibri"/>
                <a:sym typeface="Calibri"/>
              </a:rPr>
              <a:t>Example: If your IAWW is $2,000 and you have an approved PFML application that pays $1,100 per week, you may top off that amount with PTO up to $900 per week, if available.   </a:t>
            </a:r>
            <a:endParaRPr kumimoji="0" lang="en-US" sz="2200" b="0" i="0" u="none" strike="noStrike" kern="1200" cap="none" spc="0" normalizeH="0" baseline="0" noProof="0" dirty="0">
              <a:ln>
                <a:noFill/>
              </a:ln>
              <a:solidFill>
                <a:srgbClr val="000000"/>
              </a:solidFill>
              <a:effectLst/>
              <a:uLnTx/>
              <a:uFillTx/>
              <a:latin typeface="Calibri"/>
              <a:ea typeface="Calibri"/>
              <a:cs typeface="Calibri"/>
              <a:sym typeface="Calibri"/>
            </a:endParaRPr>
          </a:p>
          <a:p>
            <a:pPr marL="285750" marR="0" lvl="1" indent="-285750" algn="l" defTabSz="914400" rtl="0" eaLnBrk="1" fontAlgn="auto" latinLnBrk="0" hangingPunct="0">
              <a:lnSpc>
                <a:spcPct val="100000"/>
              </a:lnSpc>
              <a:spcBef>
                <a:spcPts val="0"/>
              </a:spcBef>
              <a:spcAft>
                <a:spcPts val="0"/>
              </a:spcAft>
              <a:buClrTx/>
              <a:buSzTx/>
              <a:buFont typeface="Arial"/>
              <a:buChar char="•"/>
              <a:tabLst/>
              <a:defRPr/>
            </a:pPr>
            <a:endParaRPr kumimoji="0" lang="en-US" sz="2000" b="0" i="0" u="none" strike="noStrike" kern="1200" cap="none" spc="0" normalizeH="0" baseline="0" noProof="0" dirty="0">
              <a:ln>
                <a:noFill/>
              </a:ln>
              <a:solidFill>
                <a:srgbClr val="000000"/>
              </a:solidFill>
              <a:effectLst/>
              <a:uLnTx/>
              <a:uFillTx/>
              <a:latin typeface="Calibri"/>
              <a:ea typeface="Calibri"/>
              <a:cs typeface="Calibri"/>
              <a:sym typeface="Calibri"/>
            </a:endParaRPr>
          </a:p>
          <a:p>
            <a:pPr marL="0" marR="0" lvl="1" indent="0" algn="l" defTabSz="914400" rtl="0" eaLnBrk="1" fontAlgn="auto" latinLnBrk="0" hangingPunct="0">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a:ea typeface="Calibri"/>
              <a:cs typeface="Calibri"/>
              <a:sym typeface="Calibri"/>
            </a:endParaRPr>
          </a:p>
        </p:txBody>
      </p:sp>
    </p:spTree>
    <p:custDataLst>
      <p:tags r:id="rId1"/>
    </p:custDataLst>
    <p:extLst>
      <p:ext uri="{BB962C8B-B14F-4D97-AF65-F5344CB8AC3E}">
        <p14:creationId xmlns:p14="http://schemas.microsoft.com/office/powerpoint/2010/main" val="139352515"/>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9" name="Picture 14">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21856" y="255345"/>
            <a:ext cx="4121627" cy="1127944"/>
          </a:xfrm>
          <a:prstGeom prst="rect">
            <a:avLst/>
          </a:prstGeom>
          <a:ln w="12700">
            <a:miter lim="400000"/>
          </a:ln>
        </p:spPr>
      </p:pic>
      <p:sp>
        <p:nvSpPr>
          <p:cNvPr id="230" name="Subtitle 2"/>
          <p:cNvSpPr txBox="1">
            <a:spLocks noGrp="1"/>
          </p:cNvSpPr>
          <p:nvPr>
            <p:ph type="title" idx="4294967295"/>
          </p:nvPr>
        </p:nvSpPr>
        <p:spPr>
          <a:xfrm>
            <a:off x="925048" y="2929365"/>
            <a:ext cx="10822926" cy="956835"/>
          </a:xfrm>
          <a:prstGeom prst="rect">
            <a:avLst/>
          </a:prstGeom>
          <a:noFill/>
          <a:ln w="12700">
            <a:noFill/>
            <a:prstDash/>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rot="0" spcFirstLastPara="0" vertOverflow="overflow" horzOverflow="overflow" vert="horz" wrap="square" lIns="45719" tIns="45720" rIns="45719" bIns="45720" numCol="1" spcCol="0" rtlCol="0" fromWordArt="0" anchor="t" anchorCtr="0" forceAA="0" compatLnSpc="1">
            <a:prstTxWarp prst="textNoShape">
              <a:avLst/>
            </a:prstTxWarp>
            <a:noAutofit/>
          </a:bodyPr>
          <a:lstStyle>
            <a:lvl1pPr>
              <a:lnSpc>
                <a:spcPct val="90000"/>
              </a:lnSpc>
              <a:spcBef>
                <a:spcPts val="1000"/>
              </a:spcBef>
              <a:defRPr sz="3800" b="1">
                <a:solidFill>
                  <a:srgbClr val="BE5817"/>
                </a:solidFill>
                <a:latin typeface="Arial"/>
                <a:ea typeface="Arial"/>
                <a:cs typeface="Arial"/>
                <a:sym typeface="Arial"/>
              </a:defRPr>
            </a:lvl1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US" sz="4800" b="1" i="0" u="none" strike="noStrike" kern="1200" cap="none" spc="0" normalizeH="0" baseline="0" noProof="0" dirty="0">
                <a:ln>
                  <a:noFill/>
                </a:ln>
                <a:solidFill>
                  <a:schemeClr val="accent2">
                    <a:lumMod val="75000"/>
                  </a:schemeClr>
                </a:solidFill>
                <a:effectLst/>
                <a:uLnTx/>
                <a:uFillTx/>
                <a:latin typeface="Calibri"/>
                <a:ea typeface="Arial"/>
                <a:cs typeface="Arial"/>
                <a:sym typeface="Arial"/>
              </a:rPr>
              <a:t>How to Apply</a:t>
            </a:r>
          </a:p>
        </p:txBody>
      </p:sp>
    </p:spTree>
    <p:custDataLst>
      <p:tags r:id="rId1"/>
    </p:custDataLst>
    <p:extLst>
      <p:ext uri="{BB962C8B-B14F-4D97-AF65-F5344CB8AC3E}">
        <p14:creationId xmlns:p14="http://schemas.microsoft.com/office/powerpoint/2010/main" val="41474977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606518-6131-D164-FE87-264AD985C0CB}"/>
            </a:ext>
          </a:extLst>
        </p:cNvPr>
        <p:cNvGrpSpPr/>
        <p:nvPr/>
      </p:nvGrpSpPr>
      <p:grpSpPr>
        <a:xfrm>
          <a:off x="0" y="0"/>
          <a:ext cx="0" cy="0"/>
          <a:chOff x="0" y="0"/>
          <a:chExt cx="0" cy="0"/>
        </a:xfrm>
      </p:grpSpPr>
      <p:sp>
        <p:nvSpPr>
          <p:cNvPr id="511" name="Rectangle 3">
            <a:extLst>
              <a:ext uri="{FF2B5EF4-FFF2-40B4-BE49-F238E27FC236}">
                <a16:creationId xmlns:a16="http://schemas.microsoft.com/office/drawing/2014/main" id="{BE9A916E-35BC-C8DA-383A-FDD722246614}"/>
              </a:ext>
              <a:ext uri="{C183D7F6-B498-43B3-948B-1728B52AA6E4}">
                <adec:decorative xmlns:adec="http://schemas.microsoft.com/office/drawing/2017/decorative" val="1"/>
              </a:ext>
            </a:extLst>
          </p:cNvPr>
          <p:cNvSpPr/>
          <p:nvPr/>
        </p:nvSpPr>
        <p:spPr>
          <a:xfrm>
            <a:off x="1237" y="4540"/>
            <a:ext cx="12190763" cy="1263806"/>
          </a:xfrm>
          <a:prstGeom prst="rect">
            <a:avLst/>
          </a:prstGeom>
          <a:solidFill>
            <a:srgbClr val="BE5817"/>
          </a:solidFill>
          <a:ln w="12700">
            <a:miter lim="400000"/>
          </a:ln>
        </p:spPr>
        <p:txBody>
          <a:bodyPr lIns="45719" rIns="45719" anchor="ctr"/>
          <a:lstStyle/>
          <a:p>
            <a:pPr marL="0" marR="0" lvl="0" indent="0" algn="ctr" defTabSz="457200" rtl="0" eaLnBrk="1" fontAlgn="auto" latinLnBrk="0" hangingPunct="1">
              <a:lnSpc>
                <a:spcPct val="100000"/>
              </a:lnSpc>
              <a:spcBef>
                <a:spcPts val="0"/>
              </a:spcBef>
              <a:spcAft>
                <a:spcPts val="0"/>
              </a:spcAft>
              <a:buClrTx/>
              <a:buSzTx/>
              <a:buFontTx/>
              <a:buNone/>
              <a:tabLst/>
              <a:defRPr>
                <a:solidFill>
                  <a:srgbClr val="FFFFFF"/>
                </a:solidFill>
              </a:defRPr>
            </a:pPr>
            <a:endParaRPr kumimoji="0" sz="1800" b="0" i="0" u="none" strike="noStrike" kern="1200" cap="none" spc="0" normalizeH="0" baseline="0" noProof="0">
              <a:ln>
                <a:noFill/>
              </a:ln>
              <a:solidFill>
                <a:srgbClr val="FFFFFF"/>
              </a:solidFill>
              <a:effectLst/>
              <a:uLnTx/>
              <a:uFillTx/>
              <a:latin typeface="Helvetica"/>
              <a:cs typeface="Helvetica"/>
            </a:endParaRPr>
          </a:p>
        </p:txBody>
      </p:sp>
      <p:sp>
        <p:nvSpPr>
          <p:cNvPr id="8" name="Title 4">
            <a:extLst>
              <a:ext uri="{FF2B5EF4-FFF2-40B4-BE49-F238E27FC236}">
                <a16:creationId xmlns:a16="http://schemas.microsoft.com/office/drawing/2014/main" id="{179451C8-A281-E5D4-77F0-793698BE2E79}"/>
              </a:ext>
            </a:extLst>
          </p:cNvPr>
          <p:cNvSpPr txBox="1">
            <a:spLocks noGrp="1"/>
          </p:cNvSpPr>
          <p:nvPr>
            <p:ph type="title" idx="4294967295"/>
          </p:nvPr>
        </p:nvSpPr>
        <p:spPr>
          <a:xfrm>
            <a:off x="1466359" y="318366"/>
            <a:ext cx="9287511" cy="646331"/>
          </a:xfrm>
          <a:prstGeom prst="rect">
            <a:avLst/>
          </a:prstGeom>
          <a:noFill/>
          <a:ln w="12700">
            <a:noFill/>
            <a:prstDash/>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rot="0" spcFirstLastPara="0" vertOverflow="overflow" horzOverflow="overflow" vert="horz" wrap="square" lIns="45719" tIns="45720" rIns="45719" bIns="45720" numCol="1" spcCol="0" rtlCol="0" fromWordArt="0" anchor="ctr" anchorCtr="0" forceAA="0" compatLnSpc="1">
            <a:prstTxWarp prst="textNoShape">
              <a:avLst/>
            </a:prstTxWarp>
            <a:spAutoFit/>
          </a:bodyPr>
          <a:lstStyle>
            <a:lvl1pPr defTabSz="457200">
              <a:defRPr sz="3200">
                <a:solidFill>
                  <a:srgbClr val="FFFFFF"/>
                </a:solidFill>
                <a:latin typeface="Arial"/>
                <a:ea typeface="Arial"/>
                <a:cs typeface="Arial"/>
                <a:sym typeface="Aria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Calibri" panose="020F0502020204030204" pitchFamily="34" charset="0"/>
                <a:ea typeface="Arial"/>
                <a:cs typeface="Calibri" panose="020F0502020204030204" pitchFamily="34" charset="0"/>
                <a:sym typeface="Arial"/>
              </a:rPr>
              <a:t>Multilingual Application Website</a:t>
            </a:r>
            <a:endParaRPr kumimoji="0" lang="en-US" sz="3600" b="0" i="0" u="none" strike="noStrike" kern="1200" cap="none" spc="0" normalizeH="0" baseline="0" noProof="0" dirty="0">
              <a:ln>
                <a:noFill/>
              </a:ln>
              <a:solidFill>
                <a:srgbClr val="FFFFFF"/>
              </a:solidFill>
              <a:effectLst/>
              <a:uLnTx/>
              <a:uFillTx/>
              <a:latin typeface="Calibri" panose="020F0502020204030204" pitchFamily="34" charset="0"/>
              <a:ea typeface="Arial"/>
              <a:cs typeface="Calibri" panose="020F0502020204030204" pitchFamily="34" charset="0"/>
              <a:sym typeface="Arial"/>
            </a:endParaRPr>
          </a:p>
        </p:txBody>
      </p:sp>
      <p:pic>
        <p:nvPicPr>
          <p:cNvPr id="513" name="Picture 5">
            <a:extLst>
              <a:ext uri="{FF2B5EF4-FFF2-40B4-BE49-F238E27FC236}">
                <a16:creationId xmlns:a16="http://schemas.microsoft.com/office/drawing/2014/main" id="{9BAE0FE0-5F0C-D367-8FCB-184264B0ADDE}"/>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9359" y="145088"/>
            <a:ext cx="984793" cy="990987"/>
          </a:xfrm>
          <a:prstGeom prst="rect">
            <a:avLst/>
          </a:prstGeom>
          <a:ln w="12700">
            <a:miter lim="400000"/>
          </a:ln>
        </p:spPr>
      </p:pic>
      <p:sp>
        <p:nvSpPr>
          <p:cNvPr id="2" name="Rectangle 6">
            <a:extLst>
              <a:ext uri="{FF2B5EF4-FFF2-40B4-BE49-F238E27FC236}">
                <a16:creationId xmlns:a16="http://schemas.microsoft.com/office/drawing/2014/main" id="{8CD0B72C-48E0-2A0A-42EC-DA5475C251A0}"/>
              </a:ext>
              <a:ext uri="{C183D7F6-B498-43B3-948B-1728B52AA6E4}">
                <adec:decorative xmlns:adec="http://schemas.microsoft.com/office/drawing/2017/decorative" val="1"/>
              </a:ext>
            </a:extLst>
          </p:cNvPr>
          <p:cNvSpPr/>
          <p:nvPr/>
        </p:nvSpPr>
        <p:spPr>
          <a:xfrm>
            <a:off x="-1" y="5987951"/>
            <a:ext cx="12192001" cy="910166"/>
          </a:xfrm>
          <a:prstGeom prst="rect">
            <a:avLst/>
          </a:prstGeom>
          <a:solidFill>
            <a:srgbClr val="D9D9D9"/>
          </a:solidFill>
          <a:ln w="12700">
            <a:solidFill>
              <a:srgbClr val="D9D9D9"/>
            </a:solidFill>
            <a:miter/>
          </a:ln>
        </p:spPr>
        <p:txBody>
          <a:bodyPr lIns="45719" rIns="45719" anchor="ctr"/>
          <a:lstStyle/>
          <a:p>
            <a:pPr marL="0" marR="0" lvl="0" indent="0" algn="ctr" defTabSz="914400" rtl="0" eaLnBrk="1" fontAlgn="auto" latinLnBrk="0" hangingPunct="1">
              <a:lnSpc>
                <a:spcPct val="100000"/>
              </a:lnSpc>
              <a:spcBef>
                <a:spcPts val="0"/>
              </a:spcBef>
              <a:spcAft>
                <a:spcPts val="0"/>
              </a:spcAft>
              <a:buClrTx/>
              <a:buSzTx/>
              <a:buFontTx/>
              <a:buNone/>
              <a:tabLst/>
              <a:defRPr>
                <a:solidFill>
                  <a:srgbClr val="FFFFFF"/>
                </a:solidFill>
              </a:defRPr>
            </a:pPr>
            <a:endParaRPr kumimoji="0" sz="1800" b="0" i="0" u="none" strike="noStrike" kern="1200" cap="none" spc="0" normalizeH="0" baseline="0" noProof="0">
              <a:ln>
                <a:noFill/>
              </a:ln>
              <a:solidFill>
                <a:srgbClr val="FFFFFF"/>
              </a:solidFill>
              <a:effectLst/>
              <a:uLnTx/>
              <a:uFillTx/>
              <a:latin typeface="Helvetica"/>
              <a:cs typeface="Helvetica"/>
            </a:endParaRPr>
          </a:p>
        </p:txBody>
      </p:sp>
      <p:pic>
        <p:nvPicPr>
          <p:cNvPr id="3" name="Picture 7">
            <a:extLst>
              <a:ext uri="{FF2B5EF4-FFF2-40B4-BE49-F238E27FC236}">
                <a16:creationId xmlns:a16="http://schemas.microsoft.com/office/drawing/2014/main" id="{ED761E6C-3C90-7124-B41A-184EC12DDF43}"/>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40464" y="6127872"/>
            <a:ext cx="1971309" cy="538460"/>
          </a:xfrm>
          <a:prstGeom prst="rect">
            <a:avLst/>
          </a:prstGeom>
          <a:ln w="12700">
            <a:miter lim="400000"/>
          </a:ln>
        </p:spPr>
      </p:pic>
      <p:pic>
        <p:nvPicPr>
          <p:cNvPr id="4" name="Picture 8">
            <a:extLst>
              <a:ext uri="{FF2B5EF4-FFF2-40B4-BE49-F238E27FC236}">
                <a16:creationId xmlns:a16="http://schemas.microsoft.com/office/drawing/2014/main" id="{331C27FB-91C6-DFFA-AD34-B0CE864D190A}"/>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9803383" y="6139636"/>
            <a:ext cx="1474217" cy="535903"/>
          </a:xfrm>
          <a:prstGeom prst="rect">
            <a:avLst/>
          </a:prstGeom>
          <a:ln w="12700">
            <a:miter lim="400000"/>
          </a:ln>
        </p:spPr>
      </p:pic>
      <p:sp>
        <p:nvSpPr>
          <p:cNvPr id="6" name="TextBox 5">
            <a:extLst>
              <a:ext uri="{FF2B5EF4-FFF2-40B4-BE49-F238E27FC236}">
                <a16:creationId xmlns:a16="http://schemas.microsoft.com/office/drawing/2014/main" id="{0B9F09C6-0A40-76F8-B6FF-17897D5049A0}"/>
              </a:ext>
            </a:extLst>
          </p:cNvPr>
          <p:cNvSpPr txBox="1"/>
          <p:nvPr/>
        </p:nvSpPr>
        <p:spPr>
          <a:xfrm>
            <a:off x="564823" y="1794186"/>
            <a:ext cx="10553455" cy="3046988"/>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libri"/>
                <a:cs typeface="Calibri"/>
              </a:rPr>
              <a:t>The application for PFML is available online in English, Spanish, Portuguese, Vietnamese, French, Chinese and Haitian Creole. An applicant can receive notices and notifications in one of the above languages.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libri"/>
                <a:cs typeface="Calibri"/>
              </a:rPr>
              <a:t>They can also fill out an application in English, Spanish, or Portuguese by calling the Contact Center Monday-Friday, 8 a.m. - 4:30 p.m. at </a:t>
            </a:r>
            <a:r>
              <a:rPr kumimoji="0" lang="en-US" sz="2400" b="0" i="0" u="none" strike="noStrike" kern="1200" cap="none" spc="0" normalizeH="0" baseline="0" noProof="0" dirty="0">
                <a:ln>
                  <a:noFill/>
                </a:ln>
                <a:solidFill>
                  <a:srgbClr val="0070C0"/>
                </a:solidFill>
                <a:effectLst/>
                <a:uLnTx/>
                <a:uFillTx/>
                <a:latin typeface="Calibri"/>
                <a:ea typeface="+mn-lt"/>
                <a:cs typeface="Helvetica"/>
                <a:hlinkClick r:id="rId7">
                  <a:extLst>
                    <a:ext uri="{A12FA001-AC4F-418D-AE19-62706E023703}">
                      <ahyp:hlinkClr xmlns:ahyp="http://schemas.microsoft.com/office/drawing/2018/hyperlinkcolor" val="tx"/>
                    </a:ext>
                  </a:extLst>
                </a:hlinkClick>
              </a:rPr>
              <a:t>(833) 344-7365</a:t>
            </a:r>
            <a:endParaRPr kumimoji="0" lang="en-US" sz="2400" b="0" i="0" u="none" strike="noStrike" kern="1200" cap="none" spc="0" normalizeH="0" baseline="0" noProof="0" dirty="0">
              <a:ln>
                <a:noFill/>
              </a:ln>
              <a:solidFill>
                <a:srgbClr val="0070C0"/>
              </a:solidFill>
              <a:effectLst/>
              <a:uLnTx/>
              <a:uFillTx/>
              <a:latin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libri"/>
                <a:cs typeface="Calibri"/>
              </a:rPr>
              <a:t>Interpretation services are available in over 240 languages.</a:t>
            </a:r>
          </a:p>
        </p:txBody>
      </p:sp>
    </p:spTree>
    <p:custDataLst>
      <p:tags r:id="rId1"/>
    </p:custDataLst>
    <p:extLst>
      <p:ext uri="{BB962C8B-B14F-4D97-AF65-F5344CB8AC3E}">
        <p14:creationId xmlns:p14="http://schemas.microsoft.com/office/powerpoint/2010/main" val="1113518792"/>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 name="Rectangle 3">
            <a:extLst>
              <a:ext uri="{C183D7F6-B498-43B3-948B-1728B52AA6E4}">
                <adec:decorative xmlns:adec="http://schemas.microsoft.com/office/drawing/2017/decorative" val="1"/>
              </a:ext>
            </a:extLst>
          </p:cNvPr>
          <p:cNvSpPr/>
          <p:nvPr/>
        </p:nvSpPr>
        <p:spPr>
          <a:xfrm>
            <a:off x="1237" y="4540"/>
            <a:ext cx="12190763" cy="1263806"/>
          </a:xfrm>
          <a:prstGeom prst="rect">
            <a:avLst/>
          </a:prstGeom>
          <a:solidFill>
            <a:srgbClr val="BE5817"/>
          </a:solidFill>
          <a:ln w="12700">
            <a:miter lim="400000"/>
          </a:ln>
        </p:spPr>
        <p:txBody>
          <a:bodyPr lIns="45719" rIns="45719" anchor="ctr"/>
          <a:lstStyle/>
          <a:p>
            <a:pPr algn="ctr" defTabSz="457200">
              <a:defRPr>
                <a:solidFill>
                  <a:srgbClr val="FFFFFF"/>
                </a:solidFill>
              </a:defRPr>
            </a:pPr>
            <a:endParaRPr/>
          </a:p>
        </p:txBody>
      </p:sp>
      <p:sp>
        <p:nvSpPr>
          <p:cNvPr id="472" name="Title 4"/>
          <p:cNvSpPr txBox="1">
            <a:spLocks noGrp="1"/>
          </p:cNvSpPr>
          <p:nvPr>
            <p:ph type="title" idx="4294967295"/>
          </p:nvPr>
        </p:nvSpPr>
        <p:spPr>
          <a:xfrm>
            <a:off x="1908968" y="359150"/>
            <a:ext cx="9993352" cy="646331"/>
          </a:xfrm>
          <a:prstGeom prst="rect">
            <a:avLst/>
          </a:prstGeom>
          <a:noFill/>
          <a:ln w="12700">
            <a:noFill/>
            <a:prstDash/>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rot="0" spcFirstLastPara="0" vertOverflow="overflow" horzOverflow="overflow" vert="horz" wrap="square" lIns="45719" tIns="45720" rIns="45719" bIns="45720" numCol="1" spcCol="0" rtlCol="0" fromWordArt="0" anchor="ctr"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3200">
                <a:solidFill>
                  <a:srgbClr val="FFFFFF"/>
                </a:solidFill>
                <a:latin typeface="Arial"/>
                <a:ea typeface="Arial"/>
                <a:cs typeface="Arial"/>
                <a:sym typeface="Arial"/>
              </a:defRPr>
            </a:pPr>
            <a:r>
              <a:rPr kumimoji="0" lang="en-US" sz="3600" b="1" i="0" u="none" strike="noStrike" kern="1200" cap="none" spc="0" normalizeH="0" baseline="0" noProof="0" dirty="0">
                <a:ln>
                  <a:noFill/>
                </a:ln>
                <a:solidFill>
                  <a:srgbClr val="FFFFFF"/>
                </a:solidFill>
                <a:effectLst/>
                <a:uLnTx/>
                <a:uFillTx/>
                <a:ea typeface="Arial"/>
                <a:cs typeface="Arial"/>
                <a:sym typeface="Arial"/>
              </a:rPr>
              <a:t>How to apply for medical and family leave</a:t>
            </a:r>
          </a:p>
        </p:txBody>
      </p:sp>
      <p:pic>
        <p:nvPicPr>
          <p:cNvPr id="473" name="Picture 5">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48384" y="155198"/>
            <a:ext cx="984793" cy="990987"/>
          </a:xfrm>
          <a:prstGeom prst="rect">
            <a:avLst/>
          </a:prstGeom>
          <a:ln w="12700">
            <a:miter lim="400000"/>
          </a:ln>
        </p:spPr>
      </p:pic>
      <p:sp>
        <p:nvSpPr>
          <p:cNvPr id="474" name="Rectangle 6">
            <a:extLst>
              <a:ext uri="{C183D7F6-B498-43B3-948B-1728B52AA6E4}">
                <adec:decorative xmlns:adec="http://schemas.microsoft.com/office/drawing/2017/decorative" val="1"/>
              </a:ext>
            </a:extLst>
          </p:cNvPr>
          <p:cNvSpPr/>
          <p:nvPr/>
        </p:nvSpPr>
        <p:spPr>
          <a:xfrm>
            <a:off x="-1" y="5987951"/>
            <a:ext cx="12192001" cy="910166"/>
          </a:xfrm>
          <a:prstGeom prst="rect">
            <a:avLst/>
          </a:prstGeom>
          <a:solidFill>
            <a:srgbClr val="D9D9D9"/>
          </a:solidFill>
          <a:ln w="12700">
            <a:solidFill>
              <a:srgbClr val="D9D9D9"/>
            </a:solidFill>
            <a:miter/>
          </a:ln>
        </p:spPr>
        <p:txBody>
          <a:bodyPr lIns="45719" tIns="45720" rIns="45719" bIns="45720" anchor="ctr"/>
          <a:lstStyle/>
          <a:p>
            <a:pPr algn="ctr">
              <a:defRPr>
                <a:solidFill>
                  <a:srgbClr val="FFFFFF"/>
                </a:solidFill>
              </a:defRPr>
            </a:pPr>
            <a:endParaRPr lang="en-US" b="1">
              <a:solidFill>
                <a:srgbClr val="C00000"/>
              </a:solidFill>
              <a:cs typeface="Calibri"/>
            </a:endParaRPr>
          </a:p>
        </p:txBody>
      </p:sp>
      <p:pic>
        <p:nvPicPr>
          <p:cNvPr id="475" name="Picture 7">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40464" y="6127872"/>
            <a:ext cx="1971309" cy="538460"/>
          </a:xfrm>
          <a:prstGeom prst="rect">
            <a:avLst/>
          </a:prstGeom>
          <a:ln w="12700">
            <a:miter lim="400000"/>
          </a:ln>
        </p:spPr>
      </p:pic>
      <p:pic>
        <p:nvPicPr>
          <p:cNvPr id="476" name="Picture 8">
            <a:extLs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9803383" y="6139636"/>
            <a:ext cx="1474217" cy="535903"/>
          </a:xfrm>
          <a:prstGeom prst="rect">
            <a:avLst/>
          </a:prstGeom>
          <a:ln w="12700">
            <a:miter lim="400000"/>
          </a:ln>
        </p:spPr>
      </p:pic>
      <p:sp>
        <p:nvSpPr>
          <p:cNvPr id="3" name="TextBox 2">
            <a:extLst>
              <a:ext uri="{FF2B5EF4-FFF2-40B4-BE49-F238E27FC236}">
                <a16:creationId xmlns:a16="http://schemas.microsoft.com/office/drawing/2014/main" id="{D6C5BF92-1A97-9261-ECCD-6DF361141918}"/>
              </a:ext>
            </a:extLst>
          </p:cNvPr>
          <p:cNvSpPr txBox="1"/>
          <p:nvPr/>
        </p:nvSpPr>
        <p:spPr>
          <a:xfrm>
            <a:off x="-181071" y="1419004"/>
            <a:ext cx="12258393" cy="4065857"/>
          </a:xfrm>
          <a:prstGeom prst="rect">
            <a:avLst/>
          </a:prstGeom>
          <a:noFill/>
        </p:spPr>
        <p:txBody>
          <a:bodyPr wrap="square" lIns="91440" tIns="45720" rIns="91440" bIns="45720" anchor="t">
            <a:spAutoFit/>
          </a:bodyPr>
          <a:lstStyle/>
          <a:p>
            <a:pPr marL="800100" lvl="1" indent="-342900">
              <a:lnSpc>
                <a:spcPct val="150000"/>
              </a:lnSpc>
              <a:buFont typeface="+mj-lt"/>
              <a:buAutoNum type="arabicPeriod"/>
            </a:pPr>
            <a:r>
              <a:rPr lang="en-US" sz="2000" i="0" u="none" strike="noStrike" baseline="0" dirty="0"/>
              <a:t>Notify </a:t>
            </a:r>
            <a:r>
              <a:rPr lang="en-US" sz="2000" dirty="0"/>
              <a:t>your</a:t>
            </a:r>
            <a:r>
              <a:rPr lang="en-US" sz="2000" i="0" u="none" strike="noStrike" baseline="0" dirty="0"/>
              <a:t> employer 30 days in advance</a:t>
            </a:r>
            <a:r>
              <a:rPr lang="en-US" sz="2000" dirty="0"/>
              <a:t>,</a:t>
            </a:r>
            <a:r>
              <a:rPr lang="en-US" sz="2000" i="0" u="none" strike="noStrike" baseline="0" dirty="0"/>
              <a:t> if possible.</a:t>
            </a:r>
            <a:endParaRPr lang="en-US" sz="2000" i="0" u="none" strike="noStrike" baseline="0" dirty="0">
              <a:ea typeface="Calibri"/>
              <a:cs typeface="Calibri"/>
            </a:endParaRPr>
          </a:p>
          <a:p>
            <a:pPr marL="800100" lvl="1" indent="-342900">
              <a:lnSpc>
                <a:spcPct val="150000"/>
              </a:lnSpc>
              <a:buFont typeface="+mj-lt"/>
              <a:buAutoNum type="arabicPeriod"/>
            </a:pPr>
            <a:r>
              <a:rPr lang="en-US" sz="2000" dirty="0">
                <a:cs typeface="Calibri"/>
              </a:rPr>
              <a:t>Check if your employer participates in the MA PFML program or has a private PFML plan.</a:t>
            </a:r>
            <a:endParaRPr lang="en-US" sz="2000" i="0" u="none" strike="noStrike" baseline="0" dirty="0">
              <a:ea typeface="Calibri"/>
              <a:cs typeface="Calibri"/>
            </a:endParaRPr>
          </a:p>
          <a:p>
            <a:pPr marL="800100" lvl="1" indent="-342900">
              <a:lnSpc>
                <a:spcPct val="150000"/>
              </a:lnSpc>
              <a:buFont typeface="+mj-lt"/>
              <a:buAutoNum type="arabicPeriod"/>
            </a:pPr>
            <a:r>
              <a:rPr lang="en-US" sz="2000" i="0" u="none" strike="noStrike" baseline="0" dirty="0"/>
              <a:t>If your employer participates in the state program, </a:t>
            </a:r>
            <a:r>
              <a:rPr lang="en-US" sz="2000" dirty="0"/>
              <a:t>you can complete</a:t>
            </a:r>
            <a:r>
              <a:rPr lang="en-US" sz="2000" i="0" u="none" strike="noStrike" baseline="0" dirty="0"/>
              <a:t> an application online at </a:t>
            </a:r>
            <a:r>
              <a:rPr lang="en-US" sz="2000" i="0" u="none" strike="noStrike" baseline="0" dirty="0">
                <a:solidFill>
                  <a:srgbClr val="0070C0"/>
                </a:solidFill>
                <a:hlinkClick r:id="rId7">
                  <a:extLst>
                    <a:ext uri="{A12FA001-AC4F-418D-AE19-62706E023703}">
                      <ahyp:hlinkClr xmlns:ahyp="http://schemas.microsoft.com/office/drawing/2018/hyperlinkcolor" val="tx"/>
                    </a:ext>
                  </a:extLst>
                </a:hlinkClick>
              </a:rPr>
              <a:t>paidleave.mass.gov </a:t>
            </a:r>
            <a:endParaRPr lang="en-US" sz="2000" i="0" u="none" strike="noStrike" baseline="0" dirty="0">
              <a:solidFill>
                <a:srgbClr val="0070C0"/>
              </a:solidFill>
            </a:endParaRPr>
          </a:p>
          <a:p>
            <a:pPr marL="800100" lvl="1" indent="-342900">
              <a:lnSpc>
                <a:spcPct val="150000"/>
              </a:lnSpc>
              <a:buFont typeface="+mj-lt"/>
              <a:buAutoNum type="arabicPeriod"/>
            </a:pPr>
            <a:r>
              <a:rPr lang="en-US" sz="2000" i="0" u="none" strike="noStrike" baseline="0" dirty="0"/>
              <a:t>Provide proof of</a:t>
            </a:r>
            <a:r>
              <a:rPr lang="en-US" sz="2000" dirty="0"/>
              <a:t> </a:t>
            </a:r>
            <a:r>
              <a:rPr lang="en-US" sz="2000" i="0" u="none" strike="noStrike" baseline="0" dirty="0">
                <a:solidFill>
                  <a:srgbClr val="0070C0"/>
                </a:solidFill>
                <a:hlinkClick r:id="rId8">
                  <a:extLst>
                    <a:ext uri="{A12FA001-AC4F-418D-AE19-62706E023703}">
                      <ahyp:hlinkClr xmlns:ahyp="http://schemas.microsoft.com/office/drawing/2018/hyperlinkcolor" val="tx"/>
                    </a:ext>
                  </a:extLst>
                </a:hlinkClick>
              </a:rPr>
              <a:t>identity</a:t>
            </a:r>
            <a:endParaRPr lang="en-US" sz="2000" i="0" u="none" strike="noStrike" baseline="0" dirty="0">
              <a:solidFill>
                <a:srgbClr val="0070C0"/>
              </a:solidFill>
              <a:ea typeface="Calibri"/>
              <a:cs typeface="Calibri"/>
            </a:endParaRPr>
          </a:p>
          <a:p>
            <a:pPr marL="800100" lvl="1" indent="-342900">
              <a:lnSpc>
                <a:spcPct val="150000"/>
              </a:lnSpc>
              <a:buFont typeface="+mj-lt"/>
              <a:buAutoNum type="arabicPeriod"/>
            </a:pPr>
            <a:r>
              <a:rPr lang="en-US" sz="2000" i="0" u="none" strike="noStrike" baseline="0" dirty="0"/>
              <a:t>Provide </a:t>
            </a:r>
            <a:r>
              <a:rPr lang="en-US" sz="2000" dirty="0"/>
              <a:t>ONE of the following documents for your leave: </a:t>
            </a:r>
            <a:endParaRPr lang="en-US" sz="2000" dirty="0">
              <a:ea typeface="Calibri"/>
              <a:cs typeface="Calibri"/>
            </a:endParaRPr>
          </a:p>
          <a:p>
            <a:pPr marL="1257300" lvl="2" indent="-342900">
              <a:lnSpc>
                <a:spcPct val="150000"/>
              </a:lnSpc>
              <a:buFont typeface="Arial" panose="020B0604020202020204" pitchFamily="34" charset="0"/>
              <a:buChar char="•"/>
            </a:pPr>
            <a:r>
              <a:rPr lang="en-US" dirty="0">
                <a:ea typeface="+mn-lt"/>
                <a:cs typeface="+mn-lt"/>
              </a:rPr>
              <a:t>Medical leave for pregnancy or recovery from childbirth</a:t>
            </a:r>
            <a:r>
              <a:rPr lang="en-US" dirty="0"/>
              <a:t>: </a:t>
            </a:r>
            <a:r>
              <a:rPr lang="en-US" dirty="0">
                <a:solidFill>
                  <a:srgbClr val="0070C0"/>
                </a:solidFill>
                <a:hlinkClick r:id="rId9">
                  <a:extLst>
                    <a:ext uri="{A12FA001-AC4F-418D-AE19-62706E023703}">
                      <ahyp:hlinkClr xmlns:ahyp="http://schemas.microsoft.com/office/drawing/2018/hyperlinkcolor" val="tx"/>
                    </a:ext>
                  </a:extLst>
                </a:hlinkClick>
              </a:rPr>
              <a:t>Certification of your Serious Health Condition form</a:t>
            </a:r>
            <a:endParaRPr lang="en-US" dirty="0">
              <a:solidFill>
                <a:srgbClr val="0070C0"/>
              </a:solidFill>
              <a:ea typeface="Calibri"/>
              <a:cs typeface="Calibri"/>
            </a:endParaRPr>
          </a:p>
          <a:p>
            <a:pPr marL="1257300" lvl="2" indent="-342900">
              <a:lnSpc>
                <a:spcPct val="150000"/>
              </a:lnSpc>
              <a:buFont typeface="Arial" panose="020B0604020202020204" pitchFamily="34" charset="0"/>
              <a:buChar char="•"/>
            </a:pPr>
            <a:r>
              <a:rPr lang="en-US" dirty="0">
                <a:cs typeface="Calibri"/>
              </a:rPr>
              <a:t>Family leave to bond with a child: </a:t>
            </a:r>
            <a:r>
              <a:rPr lang="en-US" dirty="0">
                <a:solidFill>
                  <a:srgbClr val="0070C0"/>
                </a:solidFill>
                <a:ea typeface="+mn-lt"/>
                <a:cs typeface="+mn-lt"/>
                <a:hlinkClick r:id="rId10">
                  <a:extLst>
                    <a:ext uri="{A12FA001-AC4F-418D-AE19-62706E023703}">
                      <ahyp:hlinkClr xmlns:ahyp="http://schemas.microsoft.com/office/drawing/2018/hyperlinkcolor" val="tx"/>
                    </a:ext>
                  </a:extLst>
                </a:hlinkClick>
              </a:rPr>
              <a:t>proof of your child’s birth or placement</a:t>
            </a:r>
          </a:p>
          <a:p>
            <a:pPr marL="1257300" lvl="2" indent="-342900">
              <a:lnSpc>
                <a:spcPct val="150000"/>
              </a:lnSpc>
              <a:buFont typeface="Arial" panose="020B0604020202020204" pitchFamily="34" charset="0"/>
              <a:buChar char="•"/>
            </a:pPr>
            <a:r>
              <a:rPr lang="en-US" dirty="0">
                <a:ea typeface="+mn-lt"/>
                <a:cs typeface="+mn-lt"/>
              </a:rPr>
              <a:t>Family leave to care for a seriously ill child: </a:t>
            </a:r>
            <a:r>
              <a:rPr lang="en-US" dirty="0">
                <a:solidFill>
                  <a:srgbClr val="0070C0"/>
                </a:solidFill>
                <a:ea typeface="+mn-lt"/>
                <a:cs typeface="+mn-lt"/>
                <a:hlinkClick r:id="rId11">
                  <a:extLst>
                    <a:ext uri="{A12FA001-AC4F-418D-AE19-62706E023703}">
                      <ahyp:hlinkClr xmlns:ahyp="http://schemas.microsoft.com/office/drawing/2018/hyperlinkcolor" val="tx"/>
                    </a:ext>
                  </a:extLst>
                </a:hlinkClick>
              </a:rPr>
              <a:t>Certification of Your Family Member's Serious Health Condition form</a:t>
            </a:r>
            <a:endParaRPr lang="en-US" dirty="0">
              <a:solidFill>
                <a:srgbClr val="0070C0"/>
              </a:solidFill>
              <a:ea typeface="+mn-lt"/>
              <a:cs typeface="+mn-lt"/>
            </a:endParaRPr>
          </a:p>
        </p:txBody>
      </p:sp>
    </p:spTree>
    <p:custDataLst>
      <p:tags r:id="rId1"/>
    </p:custDataLst>
    <p:extLst>
      <p:ext uri="{BB962C8B-B14F-4D97-AF65-F5344CB8AC3E}">
        <p14:creationId xmlns:p14="http://schemas.microsoft.com/office/powerpoint/2010/main" val="29618724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05DD3E-8E20-D93D-14CE-10F0E5F5F917}"/>
            </a:ext>
          </a:extLst>
        </p:cNvPr>
        <p:cNvGrpSpPr/>
        <p:nvPr/>
      </p:nvGrpSpPr>
      <p:grpSpPr>
        <a:xfrm>
          <a:off x="0" y="0"/>
          <a:ext cx="0" cy="0"/>
          <a:chOff x="0" y="0"/>
          <a:chExt cx="0" cy="0"/>
        </a:xfrm>
      </p:grpSpPr>
      <p:sp>
        <p:nvSpPr>
          <p:cNvPr id="474" name="Rectangle 6">
            <a:extLst>
              <a:ext uri="{FF2B5EF4-FFF2-40B4-BE49-F238E27FC236}">
                <a16:creationId xmlns:a16="http://schemas.microsoft.com/office/drawing/2014/main" id="{FBA5047F-C024-E1E4-8088-E43090F18E79}"/>
              </a:ext>
              <a:ext uri="{C183D7F6-B498-43B3-948B-1728B52AA6E4}">
                <adec:decorative xmlns:adec="http://schemas.microsoft.com/office/drawing/2017/decorative" val="1"/>
              </a:ext>
            </a:extLst>
          </p:cNvPr>
          <p:cNvSpPr/>
          <p:nvPr/>
        </p:nvSpPr>
        <p:spPr>
          <a:xfrm>
            <a:off x="-1" y="5987951"/>
            <a:ext cx="12192001" cy="910166"/>
          </a:xfrm>
          <a:prstGeom prst="rect">
            <a:avLst/>
          </a:prstGeom>
          <a:solidFill>
            <a:srgbClr val="D9D9D9"/>
          </a:solidFill>
          <a:ln w="12700">
            <a:solidFill>
              <a:srgbClr val="D9D9D9"/>
            </a:solidFill>
            <a:miter/>
          </a:ln>
        </p:spPr>
        <p:txBody>
          <a:bodyPr lIns="45719" rIns="45719" anchor="ctr"/>
          <a:lstStyle/>
          <a:p>
            <a:pPr algn="ctr">
              <a:defRPr>
                <a:solidFill>
                  <a:srgbClr val="FFFFFF"/>
                </a:solidFill>
              </a:defRPr>
            </a:pPr>
            <a:endParaRPr/>
          </a:p>
        </p:txBody>
      </p:sp>
      <p:sp>
        <p:nvSpPr>
          <p:cNvPr id="2" name="Title 1">
            <a:extLst>
              <a:ext uri="{FF2B5EF4-FFF2-40B4-BE49-F238E27FC236}">
                <a16:creationId xmlns:a16="http://schemas.microsoft.com/office/drawing/2014/main" id="{70664FCF-316B-3751-496B-9B9BA3BBCC1C}"/>
              </a:ext>
            </a:extLst>
          </p:cNvPr>
          <p:cNvSpPr>
            <a:spLocks noGrp="1"/>
          </p:cNvSpPr>
          <p:nvPr>
            <p:ph type="title" idx="4294967295"/>
          </p:nvPr>
        </p:nvSpPr>
        <p:spPr>
          <a:xfrm>
            <a:off x="1826118" y="297305"/>
            <a:ext cx="10515600" cy="706771"/>
          </a:xfrm>
        </p:spPr>
        <p:txBody>
          <a:bodyPr lIns="45719" rIns="45719" anchor="b">
            <a:normAutofit/>
          </a:bodyPr>
          <a:lstStyle/>
          <a:p>
            <a:r>
              <a:rPr lang="en-US" sz="3600" b="1" dirty="0">
                <a:latin typeface="+mj-lt"/>
                <a:cs typeface="Arial" panose="020B0604020202020204" pitchFamily="34" charset="0"/>
              </a:rPr>
              <a:t>Application Timeline (slide 1 of 2)</a:t>
            </a:r>
          </a:p>
        </p:txBody>
      </p:sp>
      <p:pic>
        <p:nvPicPr>
          <p:cNvPr id="473" name="Picture 5">
            <a:extLst>
              <a:ext uri="{FF2B5EF4-FFF2-40B4-BE49-F238E27FC236}">
                <a16:creationId xmlns:a16="http://schemas.microsoft.com/office/drawing/2014/main" id="{BFD2DEFF-F182-C9F7-59A3-78306FC6FC7D}"/>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48384" y="155198"/>
            <a:ext cx="984793" cy="990987"/>
          </a:xfrm>
          <a:prstGeom prst="rect">
            <a:avLst/>
          </a:prstGeom>
          <a:ln w="12700">
            <a:miter lim="400000"/>
          </a:ln>
        </p:spPr>
      </p:pic>
      <p:pic>
        <p:nvPicPr>
          <p:cNvPr id="475" name="Picture 7">
            <a:extLst>
              <a:ext uri="{FF2B5EF4-FFF2-40B4-BE49-F238E27FC236}">
                <a16:creationId xmlns:a16="http://schemas.microsoft.com/office/drawing/2014/main" id="{4161D688-025E-2AE7-9EBD-58B86CE55E7E}"/>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40464" y="6127872"/>
            <a:ext cx="1971309" cy="538460"/>
          </a:xfrm>
          <a:prstGeom prst="rect">
            <a:avLst/>
          </a:prstGeom>
          <a:ln w="12700">
            <a:miter lim="400000"/>
          </a:ln>
        </p:spPr>
      </p:pic>
      <p:pic>
        <p:nvPicPr>
          <p:cNvPr id="476" name="Picture 8">
            <a:extLst>
              <a:ext uri="{FF2B5EF4-FFF2-40B4-BE49-F238E27FC236}">
                <a16:creationId xmlns:a16="http://schemas.microsoft.com/office/drawing/2014/main" id="{2F39AB1E-9095-6226-B6CA-9A6A77B3A788}"/>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9803383" y="6139636"/>
            <a:ext cx="1474217" cy="535903"/>
          </a:xfrm>
          <a:prstGeom prst="rect">
            <a:avLst/>
          </a:prstGeom>
          <a:ln w="12700">
            <a:miter lim="400000"/>
          </a:ln>
        </p:spPr>
      </p:pic>
      <p:graphicFrame>
        <p:nvGraphicFramePr>
          <p:cNvPr id="3" name="Table 2">
            <a:extLst>
              <a:ext uri="{FF2B5EF4-FFF2-40B4-BE49-F238E27FC236}">
                <a16:creationId xmlns:a16="http://schemas.microsoft.com/office/drawing/2014/main" id="{DD3A4BD3-67C3-BFFF-95CC-005209DC3035}"/>
              </a:ext>
            </a:extLst>
          </p:cNvPr>
          <p:cNvGraphicFramePr>
            <a:graphicFrameLocks noGrp="1"/>
          </p:cNvGraphicFramePr>
          <p:nvPr>
            <p:extLst>
              <p:ext uri="{D42A27DB-BD31-4B8C-83A1-F6EECF244321}">
                <p14:modId xmlns:p14="http://schemas.microsoft.com/office/powerpoint/2010/main" val="216848050"/>
              </p:ext>
            </p:extLst>
          </p:nvPr>
        </p:nvGraphicFramePr>
        <p:xfrm>
          <a:off x="0" y="1230923"/>
          <a:ext cx="12192000" cy="4778691"/>
        </p:xfrm>
        <a:graphic>
          <a:graphicData uri="http://schemas.openxmlformats.org/drawingml/2006/table">
            <a:tbl>
              <a:tblPr firstRow="1" bandRow="1">
                <a:tableStyleId>{5C22544A-7EE6-4342-B048-85BDC9FD1C3A}</a:tableStyleId>
              </a:tblPr>
              <a:tblGrid>
                <a:gridCol w="4064000">
                  <a:extLst>
                    <a:ext uri="{9D8B030D-6E8A-4147-A177-3AD203B41FA5}">
                      <a16:colId xmlns:a16="http://schemas.microsoft.com/office/drawing/2014/main" val="1766498627"/>
                    </a:ext>
                  </a:extLst>
                </a:gridCol>
                <a:gridCol w="4064000">
                  <a:extLst>
                    <a:ext uri="{9D8B030D-6E8A-4147-A177-3AD203B41FA5}">
                      <a16:colId xmlns:a16="http://schemas.microsoft.com/office/drawing/2014/main" val="1494238107"/>
                    </a:ext>
                  </a:extLst>
                </a:gridCol>
                <a:gridCol w="4064000">
                  <a:extLst>
                    <a:ext uri="{9D8B030D-6E8A-4147-A177-3AD203B41FA5}">
                      <a16:colId xmlns:a16="http://schemas.microsoft.com/office/drawing/2014/main" val="438176865"/>
                    </a:ext>
                  </a:extLst>
                </a:gridCol>
              </a:tblGrid>
              <a:tr h="376577">
                <a:tc>
                  <a:txBody>
                    <a:bodyPr/>
                    <a:lstStyle/>
                    <a:p>
                      <a:pPr algn="ctr"/>
                      <a:r>
                        <a:rPr lang="en-US" sz="1800" dirty="0"/>
                        <a:t>Step 1:</a:t>
                      </a:r>
                    </a:p>
                  </a:txBody>
                  <a:tcPr/>
                </a:tc>
                <a:tc>
                  <a:txBody>
                    <a:bodyPr/>
                    <a:lstStyle/>
                    <a:p>
                      <a:pPr algn="ctr"/>
                      <a:r>
                        <a:rPr lang="en-US" sz="1800" dirty="0"/>
                        <a:t>Step 2:</a:t>
                      </a:r>
                    </a:p>
                  </a:txBody>
                  <a:tcPr/>
                </a:tc>
                <a:tc>
                  <a:txBody>
                    <a:bodyPr/>
                    <a:lstStyle/>
                    <a:p>
                      <a:pPr algn="ctr"/>
                      <a:r>
                        <a:rPr lang="en-US" sz="1800" dirty="0"/>
                        <a:t>Step 3:</a:t>
                      </a:r>
                    </a:p>
                  </a:txBody>
                  <a:tcPr/>
                </a:tc>
                <a:extLst>
                  <a:ext uri="{0D108BD9-81ED-4DB2-BD59-A6C34878D82A}">
                    <a16:rowId xmlns:a16="http://schemas.microsoft.com/office/drawing/2014/main" val="562445664"/>
                  </a:ext>
                </a:extLst>
              </a:tr>
              <a:tr h="618416">
                <a:tc>
                  <a:txBody>
                    <a:bodyPr/>
                    <a:lstStyle/>
                    <a:p>
                      <a:r>
                        <a:rPr lang="en-US" sz="1800" dirty="0"/>
                        <a:t>Employee prepares to apply</a:t>
                      </a:r>
                    </a:p>
                  </a:txBody>
                  <a:tcPr/>
                </a:tc>
                <a:tc>
                  <a:txBody>
                    <a:bodyPr/>
                    <a:lstStyle/>
                    <a:p>
                      <a:r>
                        <a:rPr lang="en-US" sz="1800" dirty="0"/>
                        <a:t>Employee completes the application</a:t>
                      </a:r>
                    </a:p>
                  </a:txBody>
                  <a:tcPr/>
                </a:tc>
                <a:tc>
                  <a:txBody>
                    <a:bodyPr/>
                    <a:lstStyle/>
                    <a:p>
                      <a:r>
                        <a:rPr lang="en-US" sz="1800" dirty="0"/>
                        <a:t>Employer review the employee application</a:t>
                      </a:r>
                    </a:p>
                  </a:txBody>
                  <a:tcPr/>
                </a:tc>
                <a:extLst>
                  <a:ext uri="{0D108BD9-81ED-4DB2-BD59-A6C34878D82A}">
                    <a16:rowId xmlns:a16="http://schemas.microsoft.com/office/drawing/2014/main" val="3794828800"/>
                  </a:ext>
                </a:extLst>
              </a:tr>
              <a:tr h="438046">
                <a:tc>
                  <a:txBody>
                    <a:bodyPr/>
                    <a:lstStyle/>
                    <a:p>
                      <a:r>
                        <a:rPr lang="en-US" sz="1800" dirty="0"/>
                        <a:t>Varies</a:t>
                      </a:r>
                    </a:p>
                  </a:txBody>
                  <a:tcPr/>
                </a:tc>
                <a:tc>
                  <a:txBody>
                    <a:bodyPr/>
                    <a:lstStyle/>
                    <a:p>
                      <a:r>
                        <a:rPr lang="en-US" sz="1800" dirty="0"/>
                        <a:t>Up to 30 minutes</a:t>
                      </a:r>
                    </a:p>
                  </a:txBody>
                  <a:tcPr/>
                </a:tc>
                <a:tc>
                  <a:txBody>
                    <a:bodyPr/>
                    <a:lstStyle/>
                    <a:p>
                      <a:r>
                        <a:rPr lang="en-US" sz="1800" dirty="0"/>
                        <a:t>10 business days</a:t>
                      </a:r>
                    </a:p>
                  </a:txBody>
                  <a:tcPr/>
                </a:tc>
                <a:extLst>
                  <a:ext uri="{0D108BD9-81ED-4DB2-BD59-A6C34878D82A}">
                    <a16:rowId xmlns:a16="http://schemas.microsoft.com/office/drawing/2014/main" val="1413286831"/>
                  </a:ext>
                </a:extLst>
              </a:tr>
              <a:tr h="3323988">
                <a:tc>
                  <a:txBody>
                    <a:bodyPr/>
                    <a:lstStyle/>
                    <a:p>
                      <a:r>
                        <a:rPr lang="en-US" sz="1800" dirty="0"/>
                        <a:t>Employees need to give their employer at least 30 days notice before the anticipated start date of the leave. If they are taking leave for an unexpected event, employees need to notify their employer as soon as possible.</a:t>
                      </a:r>
                    </a:p>
                    <a:p>
                      <a:endParaRPr lang="en-US" sz="1800" dirty="0"/>
                    </a:p>
                    <a:p>
                      <a:r>
                        <a:rPr lang="en-US" sz="1800" dirty="0"/>
                        <a:t>Then, they should gather the documents and information they need.</a:t>
                      </a:r>
                    </a:p>
                  </a:txBody>
                  <a:tcPr/>
                </a:tc>
                <a:tc>
                  <a:txBody>
                    <a:bodyPr/>
                    <a:lstStyle/>
                    <a:p>
                      <a:r>
                        <a:rPr lang="en-US" sz="1800" dirty="0"/>
                        <a:t>The timeline for finishing an application is dependent on having the required information and documentation ready.</a:t>
                      </a:r>
                    </a:p>
                    <a:p>
                      <a:endParaRPr lang="en-US" sz="1800" dirty="0"/>
                    </a:p>
                    <a:p>
                      <a:r>
                        <a:rPr lang="en-US" sz="1800" dirty="0"/>
                        <a:t>“Complete” means the employee has submitted the application, including a color copy of their ID and other documentation as required based on their leave type.</a:t>
                      </a:r>
                    </a:p>
                  </a:txBody>
                  <a:tcPr/>
                </a:tc>
                <a:tc>
                  <a:txBody>
                    <a:bodyPr/>
                    <a:lstStyle/>
                    <a:p>
                      <a:r>
                        <a:rPr lang="en-US" sz="1800" dirty="0"/>
                        <a:t>After an application has been submitted, DFML will notify the employer and ask them to review it.</a:t>
                      </a:r>
                    </a:p>
                    <a:p>
                      <a:endParaRPr lang="en-US" sz="1800" dirty="0"/>
                    </a:p>
                    <a:p>
                      <a:r>
                        <a:rPr lang="en-US" sz="1800" dirty="0"/>
                        <a:t>The employer will then have 10 business days to complete this review, DFML will make a decision on the application using the information the employee provided.</a:t>
                      </a:r>
                    </a:p>
                  </a:txBody>
                  <a:tcPr/>
                </a:tc>
                <a:extLst>
                  <a:ext uri="{0D108BD9-81ED-4DB2-BD59-A6C34878D82A}">
                    <a16:rowId xmlns:a16="http://schemas.microsoft.com/office/drawing/2014/main" val="2540860262"/>
                  </a:ext>
                </a:extLst>
              </a:tr>
            </a:tbl>
          </a:graphicData>
        </a:graphic>
      </p:graphicFrame>
    </p:spTree>
    <p:custDataLst>
      <p:tags r:id="rId1"/>
    </p:custDataLst>
    <p:extLst>
      <p:ext uri="{BB962C8B-B14F-4D97-AF65-F5344CB8AC3E}">
        <p14:creationId xmlns:p14="http://schemas.microsoft.com/office/powerpoint/2010/main" val="18845855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7472E1-B8BF-8334-44D7-FBA13B57F183}"/>
            </a:ext>
          </a:extLst>
        </p:cNvPr>
        <p:cNvGrpSpPr/>
        <p:nvPr/>
      </p:nvGrpSpPr>
      <p:grpSpPr>
        <a:xfrm>
          <a:off x="0" y="0"/>
          <a:ext cx="0" cy="0"/>
          <a:chOff x="0" y="0"/>
          <a:chExt cx="0" cy="0"/>
        </a:xfrm>
      </p:grpSpPr>
      <p:sp>
        <p:nvSpPr>
          <p:cNvPr id="474" name="Rectangle 6">
            <a:extLst>
              <a:ext uri="{FF2B5EF4-FFF2-40B4-BE49-F238E27FC236}">
                <a16:creationId xmlns:a16="http://schemas.microsoft.com/office/drawing/2014/main" id="{3B69512A-2D37-A153-BFA7-DF7F53D20679}"/>
              </a:ext>
              <a:ext uri="{C183D7F6-B498-43B3-948B-1728B52AA6E4}">
                <adec:decorative xmlns:adec="http://schemas.microsoft.com/office/drawing/2017/decorative" val="1"/>
              </a:ext>
            </a:extLst>
          </p:cNvPr>
          <p:cNvSpPr/>
          <p:nvPr/>
        </p:nvSpPr>
        <p:spPr>
          <a:xfrm>
            <a:off x="-1" y="5987951"/>
            <a:ext cx="12192001" cy="910166"/>
          </a:xfrm>
          <a:prstGeom prst="rect">
            <a:avLst/>
          </a:prstGeom>
          <a:solidFill>
            <a:srgbClr val="D9D9D9"/>
          </a:solidFill>
          <a:ln w="12700">
            <a:solidFill>
              <a:srgbClr val="D9D9D9"/>
            </a:solidFill>
            <a:miter/>
          </a:ln>
        </p:spPr>
        <p:txBody>
          <a:bodyPr lIns="45719" rIns="45719" anchor="ctr"/>
          <a:lstStyle/>
          <a:p>
            <a:pPr algn="ctr">
              <a:defRPr>
                <a:solidFill>
                  <a:srgbClr val="FFFFFF"/>
                </a:solidFill>
              </a:defRPr>
            </a:pPr>
            <a:endParaRPr/>
          </a:p>
        </p:txBody>
      </p:sp>
      <p:sp>
        <p:nvSpPr>
          <p:cNvPr id="2" name="Title 1">
            <a:extLst>
              <a:ext uri="{FF2B5EF4-FFF2-40B4-BE49-F238E27FC236}">
                <a16:creationId xmlns:a16="http://schemas.microsoft.com/office/drawing/2014/main" id="{29DC25D5-8CD4-6383-A5EA-AA08FC35F397}"/>
              </a:ext>
            </a:extLst>
          </p:cNvPr>
          <p:cNvSpPr>
            <a:spLocks noGrp="1"/>
          </p:cNvSpPr>
          <p:nvPr>
            <p:ph type="title" idx="4294967295"/>
          </p:nvPr>
        </p:nvSpPr>
        <p:spPr>
          <a:xfrm>
            <a:off x="1826118" y="297305"/>
            <a:ext cx="10515600" cy="706771"/>
          </a:xfrm>
        </p:spPr>
        <p:txBody>
          <a:bodyPr lIns="45719" rIns="45719" anchor="b">
            <a:normAutofit/>
          </a:bodyPr>
          <a:lstStyle/>
          <a:p>
            <a:r>
              <a:rPr lang="en-US" sz="3600" b="1" dirty="0">
                <a:latin typeface="+mj-lt"/>
                <a:cs typeface="Arial" panose="020B0604020202020204" pitchFamily="34" charset="0"/>
              </a:rPr>
              <a:t>Application Timeline (slide 2 of 3)</a:t>
            </a:r>
          </a:p>
        </p:txBody>
      </p:sp>
      <p:pic>
        <p:nvPicPr>
          <p:cNvPr id="473" name="Picture 5">
            <a:extLst>
              <a:ext uri="{FF2B5EF4-FFF2-40B4-BE49-F238E27FC236}">
                <a16:creationId xmlns:a16="http://schemas.microsoft.com/office/drawing/2014/main" id="{8182B964-D71B-3BEB-1683-3A337DE6D32C}"/>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48384" y="155198"/>
            <a:ext cx="984793" cy="990987"/>
          </a:xfrm>
          <a:prstGeom prst="rect">
            <a:avLst/>
          </a:prstGeom>
          <a:ln w="12700">
            <a:miter lim="400000"/>
          </a:ln>
        </p:spPr>
      </p:pic>
      <p:pic>
        <p:nvPicPr>
          <p:cNvPr id="475" name="Picture 7">
            <a:extLst>
              <a:ext uri="{FF2B5EF4-FFF2-40B4-BE49-F238E27FC236}">
                <a16:creationId xmlns:a16="http://schemas.microsoft.com/office/drawing/2014/main" id="{21A5FB17-7A5A-8502-B0A3-FFDA2A339FA1}"/>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40464" y="6127872"/>
            <a:ext cx="1971309" cy="538460"/>
          </a:xfrm>
          <a:prstGeom prst="rect">
            <a:avLst/>
          </a:prstGeom>
          <a:ln w="12700">
            <a:miter lim="400000"/>
          </a:ln>
        </p:spPr>
      </p:pic>
      <p:pic>
        <p:nvPicPr>
          <p:cNvPr id="476" name="Picture 8">
            <a:extLst>
              <a:ext uri="{FF2B5EF4-FFF2-40B4-BE49-F238E27FC236}">
                <a16:creationId xmlns:a16="http://schemas.microsoft.com/office/drawing/2014/main" id="{17223575-A0E8-20A9-C50E-F70BA60695A6}"/>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9803383" y="6139636"/>
            <a:ext cx="1474217" cy="535903"/>
          </a:xfrm>
          <a:prstGeom prst="rect">
            <a:avLst/>
          </a:prstGeom>
          <a:ln w="12700">
            <a:miter lim="400000"/>
          </a:ln>
        </p:spPr>
      </p:pic>
      <p:graphicFrame>
        <p:nvGraphicFramePr>
          <p:cNvPr id="3" name="Table 2">
            <a:extLst>
              <a:ext uri="{FF2B5EF4-FFF2-40B4-BE49-F238E27FC236}">
                <a16:creationId xmlns:a16="http://schemas.microsoft.com/office/drawing/2014/main" id="{5EFC998E-8B56-5B07-AB5A-8F22B9F974C3}"/>
              </a:ext>
            </a:extLst>
          </p:cNvPr>
          <p:cNvGraphicFramePr>
            <a:graphicFrameLocks noGrp="1"/>
          </p:cNvGraphicFramePr>
          <p:nvPr>
            <p:extLst>
              <p:ext uri="{D42A27DB-BD31-4B8C-83A1-F6EECF244321}">
                <p14:modId xmlns:p14="http://schemas.microsoft.com/office/powerpoint/2010/main" val="543795551"/>
              </p:ext>
            </p:extLst>
          </p:nvPr>
        </p:nvGraphicFramePr>
        <p:xfrm>
          <a:off x="0" y="1230923"/>
          <a:ext cx="12192000" cy="4757027"/>
        </p:xfrm>
        <a:graphic>
          <a:graphicData uri="http://schemas.openxmlformats.org/drawingml/2006/table">
            <a:tbl>
              <a:tblPr firstRow="1" bandRow="1">
                <a:tableStyleId>{5C22544A-7EE6-4342-B048-85BDC9FD1C3A}</a:tableStyleId>
              </a:tblPr>
              <a:tblGrid>
                <a:gridCol w="5933661">
                  <a:extLst>
                    <a:ext uri="{9D8B030D-6E8A-4147-A177-3AD203B41FA5}">
                      <a16:colId xmlns:a16="http://schemas.microsoft.com/office/drawing/2014/main" val="2359980319"/>
                    </a:ext>
                  </a:extLst>
                </a:gridCol>
                <a:gridCol w="6258339">
                  <a:extLst>
                    <a:ext uri="{9D8B030D-6E8A-4147-A177-3AD203B41FA5}">
                      <a16:colId xmlns:a16="http://schemas.microsoft.com/office/drawing/2014/main" val="629137112"/>
                    </a:ext>
                  </a:extLst>
                </a:gridCol>
              </a:tblGrid>
              <a:tr h="376577">
                <a:tc>
                  <a:txBody>
                    <a:bodyPr/>
                    <a:lstStyle/>
                    <a:p>
                      <a:pPr algn="ctr"/>
                      <a:r>
                        <a:rPr lang="en-US" sz="1800" dirty="0"/>
                        <a:t>Step 4:</a:t>
                      </a:r>
                    </a:p>
                  </a:txBody>
                  <a:tcPr/>
                </a:tc>
                <a:tc>
                  <a:txBody>
                    <a:bodyPr/>
                    <a:lstStyle/>
                    <a:p>
                      <a:pPr algn="ctr"/>
                      <a:r>
                        <a:rPr lang="en-US" sz="1800" dirty="0"/>
                        <a:t>Step 5:</a:t>
                      </a:r>
                    </a:p>
                  </a:txBody>
                  <a:tcPr/>
                </a:tc>
                <a:extLst>
                  <a:ext uri="{0D108BD9-81ED-4DB2-BD59-A6C34878D82A}">
                    <a16:rowId xmlns:a16="http://schemas.microsoft.com/office/drawing/2014/main" val="562445664"/>
                  </a:ext>
                </a:extLst>
              </a:tr>
              <a:tr h="618416">
                <a:tc>
                  <a:txBody>
                    <a:bodyPr/>
                    <a:lstStyle/>
                    <a:p>
                      <a:r>
                        <a:rPr lang="en-US" sz="1800" dirty="0"/>
                        <a:t>Review of documentation and reaching a decision</a:t>
                      </a:r>
                    </a:p>
                  </a:txBody>
                  <a:tcPr/>
                </a:tc>
                <a:tc>
                  <a:txBody>
                    <a:bodyPr/>
                    <a:lstStyle/>
                    <a:p>
                      <a:r>
                        <a:rPr lang="en-US" sz="1800" dirty="0"/>
                        <a:t>Payment is sent</a:t>
                      </a:r>
                    </a:p>
                  </a:txBody>
                  <a:tcPr/>
                </a:tc>
                <a:extLst>
                  <a:ext uri="{0D108BD9-81ED-4DB2-BD59-A6C34878D82A}">
                    <a16:rowId xmlns:a16="http://schemas.microsoft.com/office/drawing/2014/main" val="3794828800"/>
                  </a:ext>
                </a:extLst>
              </a:tr>
              <a:tr h="438046">
                <a:tc>
                  <a:txBody>
                    <a:bodyPr/>
                    <a:lstStyle/>
                    <a:p>
                      <a:r>
                        <a:rPr lang="en-US" sz="1800" dirty="0"/>
                        <a:t>Up to 14 calendar days</a:t>
                      </a:r>
                    </a:p>
                  </a:txBody>
                  <a:tcPr/>
                </a:tc>
                <a:tc>
                  <a:txBody>
                    <a:bodyPr/>
                    <a:lstStyle/>
                    <a:p>
                      <a:r>
                        <a:rPr lang="en-US" sz="1800" dirty="0"/>
                        <a:t>2-4 weeks</a:t>
                      </a:r>
                    </a:p>
                  </a:txBody>
                  <a:tcPr/>
                </a:tc>
                <a:extLst>
                  <a:ext uri="{0D108BD9-81ED-4DB2-BD59-A6C34878D82A}">
                    <a16:rowId xmlns:a16="http://schemas.microsoft.com/office/drawing/2014/main" val="1413286831"/>
                  </a:ext>
                </a:extLst>
              </a:tr>
              <a:tr h="3323988">
                <a:tc>
                  <a:txBody>
                    <a:bodyPr/>
                    <a:lstStyle/>
                    <a:p>
                      <a:r>
                        <a:rPr lang="en-US" sz="1800" dirty="0"/>
                        <a:t>DFML will review the application and decide within 14 calendar days. DFML may reach out to an employee for additional information of clarification of evidence submitted.</a:t>
                      </a:r>
                    </a:p>
                    <a:p>
                      <a:endParaRPr lang="en-US" sz="1800" dirty="0"/>
                    </a:p>
                    <a:p>
                      <a:r>
                        <a:rPr lang="en-US" sz="1800" dirty="0"/>
                        <a:t>If an employee disagrees with the decision, they have 10 calendar days to file an appeal.</a:t>
                      </a:r>
                    </a:p>
                  </a:txBody>
                  <a:tcPr/>
                </a:tc>
                <a:tc>
                  <a:txBody>
                    <a:bodyPr/>
                    <a:lstStyle/>
                    <a:p>
                      <a:r>
                        <a:rPr lang="en-US" sz="1800" dirty="0"/>
                        <a:t>Once an application is approved, the employee can expect weekly payments to begin 2-4 weeks after their leave begins.</a:t>
                      </a:r>
                    </a:p>
                    <a:p>
                      <a:endParaRPr lang="en-US" sz="1800" dirty="0"/>
                    </a:p>
                    <a:p>
                      <a:r>
                        <a:rPr lang="en-US" sz="1800" dirty="0"/>
                        <a:t>For most leaves, there is a 7-day waiting period before benefit payments start.  Once payments have started, you can log into your account and check your payment status each week.</a:t>
                      </a:r>
                    </a:p>
                  </a:txBody>
                  <a:tcPr/>
                </a:tc>
                <a:extLst>
                  <a:ext uri="{0D108BD9-81ED-4DB2-BD59-A6C34878D82A}">
                    <a16:rowId xmlns:a16="http://schemas.microsoft.com/office/drawing/2014/main" val="2540860262"/>
                  </a:ext>
                </a:extLst>
              </a:tr>
            </a:tbl>
          </a:graphicData>
        </a:graphic>
      </p:graphicFrame>
    </p:spTree>
    <p:custDataLst>
      <p:tags r:id="rId1"/>
    </p:custDataLst>
    <p:extLst>
      <p:ext uri="{BB962C8B-B14F-4D97-AF65-F5344CB8AC3E}">
        <p14:creationId xmlns:p14="http://schemas.microsoft.com/office/powerpoint/2010/main" val="41330093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Rectangle 3">
            <a:extLst>
              <a:ext uri="{C183D7F6-B498-43B3-948B-1728B52AA6E4}">
                <adec:decorative xmlns:adec="http://schemas.microsoft.com/office/drawing/2017/decorative" val="1"/>
              </a:ext>
            </a:extLst>
          </p:cNvPr>
          <p:cNvSpPr/>
          <p:nvPr/>
        </p:nvSpPr>
        <p:spPr>
          <a:xfrm>
            <a:off x="1237" y="4540"/>
            <a:ext cx="12190763" cy="1263806"/>
          </a:xfrm>
          <a:prstGeom prst="rect">
            <a:avLst/>
          </a:prstGeom>
          <a:solidFill>
            <a:srgbClr val="BE5817"/>
          </a:solidFill>
          <a:ln w="12700">
            <a:miter lim="400000"/>
          </a:ln>
        </p:spPr>
        <p:txBody>
          <a:bodyPr lIns="45719" rIns="45719" anchor="ctr"/>
          <a:lstStyle/>
          <a:p>
            <a:pPr marL="0" marR="0" lvl="0" indent="0" algn="ctr" defTabSz="457200" rtl="0" eaLnBrk="1" fontAlgn="auto" latinLnBrk="0" hangingPunct="1">
              <a:lnSpc>
                <a:spcPct val="100000"/>
              </a:lnSpc>
              <a:spcBef>
                <a:spcPts val="0"/>
              </a:spcBef>
              <a:spcAft>
                <a:spcPts val="0"/>
              </a:spcAft>
              <a:buClrTx/>
              <a:buSzTx/>
              <a:buFontTx/>
              <a:buNone/>
              <a:tabLst/>
              <a:defRPr>
                <a:solidFill>
                  <a:srgbClr val="FFFFFF"/>
                </a:solidFill>
              </a:defRPr>
            </a:pPr>
            <a:endParaRPr kumimoji="0" sz="1800" b="0" i="0" u="none" strike="noStrike" kern="1200" cap="none" spc="0" normalizeH="0" baseline="0" noProof="0">
              <a:ln>
                <a:noFill/>
              </a:ln>
              <a:solidFill>
                <a:srgbClr val="FFFFFF"/>
              </a:solidFill>
              <a:effectLst/>
              <a:uLnTx/>
              <a:uFillTx/>
              <a:latin typeface="Helvetica"/>
              <a:cs typeface="Helvetica"/>
            </a:endParaRPr>
          </a:p>
        </p:txBody>
      </p:sp>
      <p:sp>
        <p:nvSpPr>
          <p:cNvPr id="8" name="Title 4">
            <a:extLst>
              <a:ext uri="{FF2B5EF4-FFF2-40B4-BE49-F238E27FC236}">
                <a16:creationId xmlns:a16="http://schemas.microsoft.com/office/drawing/2014/main" id="{B3E998EC-04DD-4DD1-9503-2EF669B72455}"/>
              </a:ext>
            </a:extLst>
          </p:cNvPr>
          <p:cNvSpPr txBox="1">
            <a:spLocks noGrp="1"/>
          </p:cNvSpPr>
          <p:nvPr>
            <p:ph type="title" idx="4294967295"/>
          </p:nvPr>
        </p:nvSpPr>
        <p:spPr>
          <a:xfrm>
            <a:off x="1842769" y="327547"/>
            <a:ext cx="9287511" cy="646331"/>
          </a:xfrm>
          <a:prstGeom prst="rect">
            <a:avLst/>
          </a:prstGeom>
          <a:noFill/>
          <a:ln w="12700">
            <a:noFill/>
            <a:prstDash/>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rot="0" spcFirstLastPara="0" vertOverflow="overflow" horzOverflow="overflow" vert="horz" wrap="square" lIns="45719" tIns="45720" rIns="45719" bIns="45720" numCol="1" spcCol="0" rtlCol="0" fromWordArt="0" anchor="ctr" anchorCtr="0" forceAA="0" compatLnSpc="1">
            <a:prstTxWarp prst="textNoShape">
              <a:avLst/>
            </a:prstTxWarp>
            <a:spAutoFit/>
          </a:bodyPr>
          <a:lstStyle>
            <a:lvl1pPr defTabSz="457200">
              <a:defRPr sz="3200">
                <a:solidFill>
                  <a:srgbClr val="FFFFFF"/>
                </a:solidFill>
                <a:latin typeface="Arial"/>
                <a:ea typeface="Arial"/>
                <a:cs typeface="Arial"/>
                <a:sym typeface="Aria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Calibri"/>
                <a:ea typeface="Arial"/>
                <a:cs typeface="Arial"/>
                <a:sym typeface="Arial"/>
              </a:rPr>
              <a:t>Appeals</a:t>
            </a:r>
          </a:p>
        </p:txBody>
      </p:sp>
      <p:pic>
        <p:nvPicPr>
          <p:cNvPr id="513" name="Picture 5">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33625" y="135907"/>
            <a:ext cx="984793" cy="990987"/>
          </a:xfrm>
          <a:prstGeom prst="rect">
            <a:avLst/>
          </a:prstGeom>
          <a:ln w="12700">
            <a:miter lim="400000"/>
          </a:ln>
        </p:spPr>
      </p:pic>
      <p:sp>
        <p:nvSpPr>
          <p:cNvPr id="9" name="TextBox 8">
            <a:extLst>
              <a:ext uri="{FF2B5EF4-FFF2-40B4-BE49-F238E27FC236}">
                <a16:creationId xmlns:a16="http://schemas.microsoft.com/office/drawing/2014/main" id="{E5384EB9-CDE0-4BFC-8CE9-9AFE57B062CF}"/>
              </a:ext>
            </a:extLst>
          </p:cNvPr>
          <p:cNvSpPr txBox="1"/>
          <p:nvPr/>
        </p:nvSpPr>
        <p:spPr>
          <a:xfrm>
            <a:off x="275139" y="1469500"/>
            <a:ext cx="11639275" cy="710963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BE5817"/>
                </a:solidFill>
                <a:effectLst/>
                <a:uLnTx/>
                <a:uFillTx/>
                <a:latin typeface="Calibri"/>
                <a:cs typeface="Helvetica"/>
              </a:rPr>
              <a:t>How to Appeal a PFML Decision</a:t>
            </a:r>
            <a:endParaRPr kumimoji="0" lang="en-US" sz="2400" b="0" i="0" u="none" strike="noStrike" kern="1200" cap="none" spc="0" normalizeH="0" baseline="0" noProof="0" dirty="0">
              <a:ln>
                <a:noFill/>
              </a:ln>
              <a:solidFill>
                <a:srgbClr val="000000"/>
              </a:solidFill>
              <a:effectLst/>
              <a:uLnTx/>
              <a:uFillTx/>
              <a:latin typeface="Calibri"/>
              <a:cs typeface="Helvetica"/>
            </a:endParaRPr>
          </a:p>
          <a:p>
            <a:pPr marL="342900" marR="0" lvl="0" indent="-342900" algn="l" defTabSz="914400" rtl="0" eaLnBrk="1" fontAlgn="auto" latinLnBrk="0" hangingPunct="1">
              <a:lnSpc>
                <a:spcPct val="100000"/>
              </a:lnSpc>
              <a:spcBef>
                <a:spcPts val="0"/>
              </a:spcBef>
              <a:spcAft>
                <a:spcPts val="0"/>
              </a:spcAft>
              <a:buClrTx/>
              <a:buSzTx/>
              <a:buFont typeface="Arial"/>
              <a:buChar char="•"/>
              <a:tabLst/>
              <a:defRPr/>
            </a:pPr>
            <a:endParaRPr kumimoji="0" lang="en-US" sz="2400" b="0" i="0" u="none" strike="noStrike" kern="1200" cap="none" spc="0" normalizeH="0" baseline="0" noProof="0" dirty="0">
              <a:ln>
                <a:noFill/>
              </a:ln>
              <a:solidFill>
                <a:srgbClr val="000000"/>
              </a:solidFill>
              <a:effectLst/>
              <a:uLnTx/>
              <a:uFillTx/>
              <a:latin typeface="Calibri"/>
              <a:cs typeface="Helvetica"/>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libri"/>
                <a:cs typeface="Helvetica"/>
              </a:rPr>
              <a:t>Visit </a:t>
            </a:r>
            <a:r>
              <a:rPr kumimoji="0" lang="en-US" sz="2400" b="1" i="0" u="none" strike="noStrike" kern="1200" cap="none" spc="0" normalizeH="0" baseline="0" noProof="0" dirty="0">
                <a:ln>
                  <a:noFill/>
                </a:ln>
                <a:solidFill>
                  <a:srgbClr val="4472C4"/>
                </a:solidFill>
                <a:effectLst/>
                <a:uLnTx/>
                <a:uFillTx/>
                <a:latin typeface="Calibri"/>
                <a:cs typeface="Helvetica"/>
                <a:hlinkClick r:id="rId5">
                  <a:extLst>
                    <a:ext uri="{A12FA001-AC4F-418D-AE19-62706E023703}">
                      <ahyp:hlinkClr xmlns:ahyp="http://schemas.microsoft.com/office/drawing/2018/hyperlinkcolor" val="tx"/>
                    </a:ext>
                  </a:extLst>
                </a:hlinkClick>
              </a:rPr>
              <a:t>www.mass.gov/how-to/appealing-a-paid-family-or-medical-leave-decision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4472C4"/>
              </a:solidFill>
              <a:effectLst/>
              <a:uLnTx/>
              <a:uFillTx/>
              <a:latin typeface="Calibri"/>
              <a:cs typeface="Helvetica"/>
              <a:hlinkClick r:id="rId5">
                <a:extLst>
                  <a:ext uri="{A12FA001-AC4F-418D-AE19-62706E023703}">
                    <ahyp:hlinkClr xmlns:ahyp="http://schemas.microsoft.com/office/drawing/2018/hyperlinkcolor" val="tx"/>
                  </a:ext>
                </a:extLst>
              </a:hlinkClick>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libri"/>
                <a:cs typeface="Calibri"/>
                <a:sym typeface="Times New Roman"/>
              </a:rPr>
              <a:t>The DFML Appeals Department strives to resolve as many appeals of PFML initial determinations as efficiently as possible.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Calibri"/>
              <a:cs typeface="Calibri"/>
              <a:sym typeface="Times New Roman"/>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libri"/>
                <a:cs typeface="Calibri"/>
                <a:sym typeface="Times New Roman"/>
              </a:rPr>
              <a:t>Decisions are made in accordance with relevant laws and agency procedure, and in the applicant’s favor whenever possible, while ensuring the integrity of the PFML Trust Fund.</a:t>
            </a:r>
            <a:endParaRPr kumimoji="0" lang="en-US" sz="2400" b="0" i="0" u="none" strike="noStrike" kern="1200" cap="none" spc="0" normalizeH="0" baseline="0" noProof="0" dirty="0">
              <a:ln>
                <a:noFill/>
              </a:ln>
              <a:solidFill>
                <a:srgbClr val="000000"/>
              </a:solidFill>
              <a:effectLst/>
              <a:uLnTx/>
              <a:uFillTx/>
              <a:latin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libri"/>
                <a:ea typeface="Noto Sans"/>
                <a:cs typeface="Noto Sans"/>
              </a:rPr>
              <a:t>Although legal representation is not required, an individual may be represented at the hearing by an attorney or an agent. If they cannot find an attorney to represent them, they may meet the criteria for obtaining legal assistance. </a:t>
            </a:r>
            <a:r>
              <a:rPr kumimoji="0" lang="en-US" sz="2400" b="1" i="0" u="none" strike="noStrike" kern="1200" cap="none" spc="0" normalizeH="0" baseline="0" noProof="0" dirty="0">
                <a:ln>
                  <a:noFill/>
                </a:ln>
                <a:solidFill>
                  <a:srgbClr val="000000"/>
                </a:solidFill>
                <a:effectLst/>
                <a:uLnTx/>
                <a:uFillTx/>
                <a:latin typeface="Calibri"/>
                <a:ea typeface="Noto Sans"/>
                <a:cs typeface="Noto Sans"/>
              </a:rPr>
              <a:t>Visit </a:t>
            </a:r>
            <a:r>
              <a:rPr kumimoji="0" lang="en-US" sz="2400" b="1" i="0" u="sng" strike="noStrike" kern="1200" cap="none" spc="0" normalizeH="0" baseline="0" noProof="0" dirty="0">
                <a:ln>
                  <a:noFill/>
                </a:ln>
                <a:solidFill>
                  <a:srgbClr val="000000"/>
                </a:solidFill>
                <a:effectLst/>
                <a:uLnTx/>
                <a:uFillTx/>
                <a:latin typeface="Calibri"/>
                <a:ea typeface="Noto Sans"/>
                <a:cs typeface="Noto Sans"/>
                <a:hlinkClick r:id="rId6"/>
              </a:rPr>
              <a:t>www.mass.gov/service-details/finding-legal-help</a:t>
            </a:r>
            <a:r>
              <a:rPr kumimoji="0" lang="en-US" sz="2400" b="1" i="0" u="none" strike="noStrike" kern="1200" cap="none" spc="0" normalizeH="0" baseline="0" noProof="0" dirty="0">
                <a:ln>
                  <a:noFill/>
                </a:ln>
                <a:solidFill>
                  <a:srgbClr val="000000"/>
                </a:solidFill>
                <a:effectLst/>
                <a:uLnTx/>
                <a:uFillTx/>
                <a:latin typeface="Calibri"/>
                <a:ea typeface="Noto Sans"/>
                <a:cs typeface="Noto Sans"/>
              </a:rPr>
              <a:t> for more information on free legal services.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4472C4"/>
              </a:solidFill>
              <a:effectLst/>
              <a:uLnTx/>
              <a:uFillTx/>
              <a:latin typeface="Calibri"/>
              <a:cs typeface="Helvetica"/>
              <a:hlinkClick r:id="rId5"/>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Calibri"/>
              <a:cs typeface="Helvetic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Calibri"/>
              <a:cs typeface="Helvetica"/>
            </a:endParaRPr>
          </a:p>
          <a:p>
            <a:pPr marL="342900" marR="0" lvl="0" indent="-342900" algn="l" defTabSz="914400" rtl="0" eaLnBrk="1" fontAlgn="auto" latinLnBrk="0" hangingPunct="1">
              <a:lnSpc>
                <a:spcPct val="100000"/>
              </a:lnSpc>
              <a:spcBef>
                <a:spcPts val="0"/>
              </a:spcBef>
              <a:spcAft>
                <a:spcPts val="0"/>
              </a:spcAft>
              <a:buClrTx/>
              <a:buSzTx/>
              <a:buFont typeface="Arial"/>
              <a:buChar char="•"/>
              <a:tabLst/>
              <a:defRPr/>
            </a:pPr>
            <a:endParaRPr kumimoji="0" lang="en-US" sz="2400" b="0" i="0" u="none" strike="noStrike" kern="1200" cap="none" spc="0" normalizeH="0" baseline="0" noProof="0" dirty="0">
              <a:ln>
                <a:noFill/>
              </a:ln>
              <a:solidFill>
                <a:srgbClr val="BE5817"/>
              </a:solidFill>
              <a:effectLst/>
              <a:uLnTx/>
              <a:uFillTx/>
              <a:latin typeface="Calibri"/>
              <a:cs typeface="Helvetica"/>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srgbClr val="BE5817"/>
              </a:solidFill>
              <a:effectLst/>
              <a:uLnTx/>
              <a:uFillTx/>
              <a:latin typeface="Calibri"/>
              <a:cs typeface="Calibri"/>
            </a:endParaRPr>
          </a:p>
        </p:txBody>
      </p:sp>
    </p:spTree>
    <p:custDataLst>
      <p:tags r:id="rId1"/>
    </p:custDataLst>
    <p:extLst>
      <p:ext uri="{BB962C8B-B14F-4D97-AF65-F5344CB8AC3E}">
        <p14:creationId xmlns:p14="http://schemas.microsoft.com/office/powerpoint/2010/main" val="671530199"/>
      </p:ext>
    </p:extLst>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4C43B8-81E4-8DA6-D2B6-D84219157635}"/>
            </a:ext>
          </a:extLst>
        </p:cNvPr>
        <p:cNvGrpSpPr/>
        <p:nvPr/>
      </p:nvGrpSpPr>
      <p:grpSpPr>
        <a:xfrm>
          <a:off x="0" y="0"/>
          <a:ext cx="0" cy="0"/>
          <a:chOff x="0" y="0"/>
          <a:chExt cx="0" cy="0"/>
        </a:xfrm>
      </p:grpSpPr>
      <p:pic>
        <p:nvPicPr>
          <p:cNvPr id="229" name="Picture 14">
            <a:extLst>
              <a:ext uri="{FF2B5EF4-FFF2-40B4-BE49-F238E27FC236}">
                <a16:creationId xmlns:a16="http://schemas.microsoft.com/office/drawing/2014/main" id="{566EDC54-D5E5-CA36-1CB3-4957170725B5}"/>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21856" y="255345"/>
            <a:ext cx="4121627" cy="1127944"/>
          </a:xfrm>
          <a:prstGeom prst="rect">
            <a:avLst/>
          </a:prstGeom>
          <a:ln w="12700">
            <a:miter lim="400000"/>
          </a:ln>
        </p:spPr>
      </p:pic>
      <p:sp>
        <p:nvSpPr>
          <p:cNvPr id="230" name="Subtitle 2">
            <a:extLst>
              <a:ext uri="{FF2B5EF4-FFF2-40B4-BE49-F238E27FC236}">
                <a16:creationId xmlns:a16="http://schemas.microsoft.com/office/drawing/2014/main" id="{13C2C97D-C70B-A36E-3AF4-5E2EB6E91025}"/>
              </a:ext>
            </a:extLst>
          </p:cNvPr>
          <p:cNvSpPr txBox="1">
            <a:spLocks noGrp="1"/>
          </p:cNvSpPr>
          <p:nvPr>
            <p:ph type="title" idx="4294967295"/>
          </p:nvPr>
        </p:nvSpPr>
        <p:spPr>
          <a:xfrm>
            <a:off x="925048" y="2929365"/>
            <a:ext cx="10822926" cy="956835"/>
          </a:xfrm>
          <a:prstGeom prst="rect">
            <a:avLst/>
          </a:prstGeom>
          <a:noFill/>
          <a:ln w="12700">
            <a:noFill/>
            <a:prstDash/>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rot="0" spcFirstLastPara="0" vertOverflow="overflow" horzOverflow="overflow" vert="horz" wrap="square" lIns="45719" tIns="45720" rIns="45719" bIns="45720" numCol="1" spcCol="0" rtlCol="0" fromWordArt="0" anchor="t" anchorCtr="0" forceAA="0" compatLnSpc="1">
            <a:prstTxWarp prst="textNoShape">
              <a:avLst/>
            </a:prstTxWarp>
            <a:noAutofit/>
          </a:bodyPr>
          <a:lstStyle>
            <a:lvl1pPr>
              <a:lnSpc>
                <a:spcPct val="90000"/>
              </a:lnSpc>
              <a:spcBef>
                <a:spcPts val="1000"/>
              </a:spcBef>
              <a:defRPr sz="3800" b="1">
                <a:solidFill>
                  <a:srgbClr val="BE5817"/>
                </a:solidFill>
                <a:latin typeface="Arial"/>
                <a:ea typeface="Arial"/>
                <a:cs typeface="Arial"/>
                <a:sym typeface="Arial"/>
              </a:defRPr>
            </a:lvl1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US" sz="4800" b="1" i="0" u="none" strike="noStrike" kern="1200" cap="none" spc="0" normalizeH="0" baseline="0" noProof="0" dirty="0">
                <a:ln>
                  <a:noFill/>
                </a:ln>
                <a:solidFill>
                  <a:schemeClr val="accent2">
                    <a:lumMod val="75000"/>
                  </a:schemeClr>
                </a:solidFill>
                <a:effectLst/>
                <a:uLnTx/>
                <a:uFillTx/>
                <a:latin typeface="Calibri"/>
                <a:ea typeface="Arial"/>
                <a:cs typeface="Arial"/>
                <a:sym typeface="Arial"/>
              </a:rPr>
              <a:t>Leave Examples</a:t>
            </a:r>
          </a:p>
        </p:txBody>
      </p:sp>
    </p:spTree>
    <p:custDataLst>
      <p:tags r:id="rId1"/>
    </p:custDataLst>
    <p:extLst>
      <p:ext uri="{BB962C8B-B14F-4D97-AF65-F5344CB8AC3E}">
        <p14:creationId xmlns:p14="http://schemas.microsoft.com/office/powerpoint/2010/main" val="12821632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931B8D-048C-FCB1-B2C8-294B89A17D3A}"/>
            </a:ext>
          </a:extLst>
        </p:cNvPr>
        <p:cNvGrpSpPr/>
        <p:nvPr/>
      </p:nvGrpSpPr>
      <p:grpSpPr>
        <a:xfrm>
          <a:off x="0" y="0"/>
          <a:ext cx="0" cy="0"/>
          <a:chOff x="0" y="0"/>
          <a:chExt cx="0" cy="0"/>
        </a:xfrm>
      </p:grpSpPr>
      <p:sp>
        <p:nvSpPr>
          <p:cNvPr id="471" name="Rectangle 3">
            <a:extLst>
              <a:ext uri="{FF2B5EF4-FFF2-40B4-BE49-F238E27FC236}">
                <a16:creationId xmlns:a16="http://schemas.microsoft.com/office/drawing/2014/main" id="{05454100-1FAB-BD68-B8D6-40676F1B0493}"/>
              </a:ext>
              <a:ext uri="{C183D7F6-B498-43B3-948B-1728B52AA6E4}">
                <adec:decorative xmlns:adec="http://schemas.microsoft.com/office/drawing/2017/decorative" val="1"/>
              </a:ext>
            </a:extLst>
          </p:cNvPr>
          <p:cNvSpPr/>
          <p:nvPr/>
        </p:nvSpPr>
        <p:spPr>
          <a:xfrm>
            <a:off x="1237" y="4540"/>
            <a:ext cx="12190763" cy="1263806"/>
          </a:xfrm>
          <a:prstGeom prst="rect">
            <a:avLst/>
          </a:prstGeom>
          <a:solidFill>
            <a:srgbClr val="BE5817"/>
          </a:solidFill>
          <a:ln w="12700">
            <a:miter lim="400000"/>
          </a:ln>
        </p:spPr>
        <p:txBody>
          <a:bodyPr lIns="45719" rIns="45719" anchor="ctr"/>
          <a:lstStyle/>
          <a:p>
            <a:pPr algn="ctr" defTabSz="457200">
              <a:defRPr>
                <a:solidFill>
                  <a:srgbClr val="FFFFFF"/>
                </a:solidFill>
              </a:defRPr>
            </a:pPr>
            <a:endParaRPr/>
          </a:p>
        </p:txBody>
      </p:sp>
      <p:sp>
        <p:nvSpPr>
          <p:cNvPr id="472" name="Title 4">
            <a:extLst>
              <a:ext uri="{FF2B5EF4-FFF2-40B4-BE49-F238E27FC236}">
                <a16:creationId xmlns:a16="http://schemas.microsoft.com/office/drawing/2014/main" id="{F7A5BD9D-DFE7-527F-B742-8615A160F0FB}"/>
              </a:ext>
            </a:extLst>
          </p:cNvPr>
          <p:cNvSpPr txBox="1">
            <a:spLocks noGrp="1"/>
          </p:cNvSpPr>
          <p:nvPr>
            <p:ph type="title" idx="4294967295"/>
          </p:nvPr>
        </p:nvSpPr>
        <p:spPr>
          <a:xfrm>
            <a:off x="1832331" y="-69763"/>
            <a:ext cx="10354961" cy="1200329"/>
          </a:xfrm>
          <a:prstGeom prst="rect">
            <a:avLst/>
          </a:prstGeom>
          <a:noFill/>
          <a:ln w="12700">
            <a:noFill/>
            <a:prstDash/>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rot="0" spcFirstLastPara="0" vertOverflow="overflow" horzOverflow="overflow" vert="horz" wrap="square" lIns="45719" tIns="45720" rIns="45719" bIns="45720" numCol="1" spcCol="0" rtlCol="0" fromWordArt="0" anchor="ctr"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3200">
                <a:solidFill>
                  <a:srgbClr val="FFFFFF"/>
                </a:solidFill>
                <a:latin typeface="Arial"/>
                <a:ea typeface="Arial"/>
                <a:cs typeface="Arial"/>
                <a:sym typeface="Arial"/>
              </a:defRPr>
            </a:pPr>
            <a:r>
              <a:rPr kumimoji="0" lang="en-US" sz="3600" b="1" i="0" u="none" strike="noStrike" kern="1200" cap="none" spc="0" normalizeH="0" baseline="0" noProof="0" dirty="0">
                <a:ln>
                  <a:noFill/>
                </a:ln>
                <a:solidFill>
                  <a:srgbClr val="FFFFFF"/>
                </a:solidFill>
                <a:effectLst/>
                <a:uLnTx/>
                <a:uFillTx/>
                <a:latin typeface="Calibri"/>
                <a:ea typeface="Arial"/>
                <a:cs typeface="Arial"/>
                <a:sym typeface="Arial"/>
              </a:rPr>
              <a:t>Caring for a family member with a serious health condition</a:t>
            </a:r>
            <a:endParaRPr kumimoji="0" lang="en-US" sz="3600" b="0" i="0" u="none" strike="noStrike" kern="1200" cap="none" spc="0" normalizeH="0" baseline="0" noProof="0" dirty="0">
              <a:ln>
                <a:noFill/>
              </a:ln>
              <a:solidFill>
                <a:srgbClr val="FFFFFF"/>
              </a:solidFill>
              <a:effectLst/>
              <a:uLnTx/>
              <a:uFillTx/>
              <a:latin typeface="Arial"/>
              <a:ea typeface="Arial"/>
              <a:cs typeface="Arial"/>
              <a:sym typeface="Arial"/>
            </a:endParaRPr>
          </a:p>
        </p:txBody>
      </p:sp>
      <p:pic>
        <p:nvPicPr>
          <p:cNvPr id="7" name="Graphic 6">
            <a:extLst>
              <a:ext uri="{FF2B5EF4-FFF2-40B4-BE49-F238E27FC236}">
                <a16:creationId xmlns:a16="http://schemas.microsoft.com/office/drawing/2014/main" id="{767F25A9-4F46-CE29-DC37-5D01416759F8}"/>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98624" y="1674050"/>
            <a:ext cx="1073413" cy="1066333"/>
          </a:xfrm>
          <a:prstGeom prst="rect">
            <a:avLst/>
          </a:prstGeom>
        </p:spPr>
      </p:pic>
      <p:sp>
        <p:nvSpPr>
          <p:cNvPr id="470" name="Content Placeholder 2">
            <a:extLst>
              <a:ext uri="{FF2B5EF4-FFF2-40B4-BE49-F238E27FC236}">
                <a16:creationId xmlns:a16="http://schemas.microsoft.com/office/drawing/2014/main" id="{D8FF4658-83E3-9EB9-5886-D8C9B79845AB}"/>
              </a:ext>
            </a:extLst>
          </p:cNvPr>
          <p:cNvSpPr txBox="1">
            <a:spLocks noGrp="1"/>
          </p:cNvSpPr>
          <p:nvPr>
            <p:ph type="body" idx="1"/>
          </p:nvPr>
        </p:nvSpPr>
        <p:spPr>
          <a:xfrm>
            <a:off x="1826118" y="1517771"/>
            <a:ext cx="9851447" cy="1740888"/>
          </a:xfrm>
          <a:prstGeom prst="rect">
            <a:avLst/>
          </a:prstGeom>
        </p:spPr>
        <p:txBody>
          <a:bodyPr lIns="45719" tIns="45720" rIns="45719" bIns="45720" anchor="t">
            <a:normAutofit fontScale="92500" lnSpcReduction="10000"/>
          </a:bodyPr>
          <a:lstStyle/>
          <a:p>
            <a:pPr marL="0" indent="0">
              <a:lnSpc>
                <a:spcPct val="100000"/>
              </a:lnSpc>
              <a:buSzTx/>
              <a:buNone/>
              <a:defRPr sz="2000">
                <a:latin typeface="Times New Roman"/>
                <a:ea typeface="Times New Roman"/>
                <a:cs typeface="Times New Roman"/>
                <a:sym typeface="Times New Roman"/>
              </a:defRPr>
            </a:pPr>
            <a:r>
              <a:rPr lang="en-US" sz="2400" dirty="0">
                <a:latin typeface="Calibri"/>
              </a:rPr>
              <a:t>Alex and Lee have a child with a serious health condition. The child’s grandparent is retired and able to provide much of the daily care that the child needs. </a:t>
            </a:r>
          </a:p>
          <a:p>
            <a:pPr marL="0" indent="0">
              <a:lnSpc>
                <a:spcPct val="100000"/>
              </a:lnSpc>
              <a:buSzTx/>
              <a:buNone/>
              <a:defRPr sz="2000">
                <a:latin typeface="Times New Roman"/>
                <a:ea typeface="Times New Roman"/>
                <a:cs typeface="Times New Roman"/>
                <a:sym typeface="Times New Roman"/>
              </a:defRPr>
            </a:pPr>
            <a:r>
              <a:rPr lang="en-US" sz="2400" dirty="0">
                <a:latin typeface="Calibri"/>
              </a:rPr>
              <a:t>For times that the grandparent is not available, Alex and Lee use PFML to care for their child. Alex and Lee are each able to use up to 12 weeks of caring leave per benefit year and they can combine different leave schedules.  </a:t>
            </a:r>
            <a:endParaRPr lang="en-US" sz="2400" dirty="0">
              <a:latin typeface="Calibri"/>
              <a:cs typeface="Calibri"/>
            </a:endParaRPr>
          </a:p>
          <a:p>
            <a:pPr marL="0" indent="0">
              <a:lnSpc>
                <a:spcPct val="100000"/>
              </a:lnSpc>
              <a:buSzTx/>
              <a:buNone/>
              <a:defRPr sz="2000">
                <a:latin typeface="Times New Roman"/>
                <a:ea typeface="Times New Roman"/>
                <a:cs typeface="Times New Roman"/>
                <a:sym typeface="Times New Roman"/>
              </a:defRPr>
            </a:pPr>
            <a:endParaRPr lang="en-US" sz="2400" dirty="0">
              <a:latin typeface="Calibri"/>
              <a:cs typeface="Calibri"/>
            </a:endParaRPr>
          </a:p>
          <a:p>
            <a:pPr marL="0" indent="0">
              <a:lnSpc>
                <a:spcPct val="100000"/>
              </a:lnSpc>
              <a:buSzTx/>
              <a:buNone/>
              <a:defRPr sz="2000">
                <a:latin typeface="Times New Roman"/>
                <a:ea typeface="Times New Roman"/>
                <a:cs typeface="Times New Roman"/>
                <a:sym typeface="Times New Roman"/>
              </a:defRPr>
            </a:pPr>
            <a:endParaRPr lang="en-US" sz="2400" dirty="0">
              <a:latin typeface="Calibri"/>
              <a:cs typeface="Times New Roman"/>
            </a:endParaRPr>
          </a:p>
          <a:p>
            <a:pPr marL="457200" indent="-457200">
              <a:lnSpc>
                <a:spcPct val="100000"/>
              </a:lnSpc>
              <a:buSzTx/>
              <a:buFont typeface="+mj-lt"/>
              <a:buAutoNum type="arabicPeriod"/>
              <a:defRPr sz="2000">
                <a:latin typeface="Times New Roman"/>
                <a:ea typeface="Times New Roman"/>
                <a:cs typeface="Times New Roman"/>
                <a:sym typeface="Times New Roman"/>
              </a:defRPr>
            </a:pPr>
            <a:endParaRPr lang="en-US" sz="2400" dirty="0">
              <a:latin typeface="Calibri"/>
            </a:endParaRPr>
          </a:p>
          <a:p>
            <a:pPr marL="0" indent="0">
              <a:lnSpc>
                <a:spcPct val="100000"/>
              </a:lnSpc>
              <a:buSzTx/>
              <a:buNone/>
              <a:defRPr sz="2000">
                <a:latin typeface="Times New Roman"/>
                <a:ea typeface="Times New Roman"/>
                <a:cs typeface="Times New Roman"/>
                <a:sym typeface="Times New Roman"/>
              </a:defRPr>
            </a:pPr>
            <a:endParaRPr lang="en-US" sz="2400" dirty="0">
              <a:latin typeface="Calibri"/>
            </a:endParaRPr>
          </a:p>
          <a:p>
            <a:pPr marL="0" indent="0">
              <a:lnSpc>
                <a:spcPct val="100000"/>
              </a:lnSpc>
              <a:buSzTx/>
              <a:buNone/>
              <a:defRPr sz="2000">
                <a:latin typeface="Times New Roman"/>
                <a:ea typeface="Times New Roman"/>
                <a:cs typeface="Times New Roman"/>
                <a:sym typeface="Times New Roman"/>
              </a:defRPr>
            </a:pPr>
            <a:endParaRPr lang="en-US" sz="2400" dirty="0">
              <a:latin typeface="Calibri"/>
            </a:endParaRPr>
          </a:p>
          <a:p>
            <a:pPr marL="0" indent="0">
              <a:lnSpc>
                <a:spcPct val="150000"/>
              </a:lnSpc>
              <a:buSzTx/>
              <a:buNone/>
              <a:defRPr sz="2000">
                <a:latin typeface="Times New Roman"/>
                <a:ea typeface="Times New Roman"/>
                <a:cs typeface="Times New Roman"/>
                <a:sym typeface="Times New Roman"/>
              </a:defRPr>
            </a:pPr>
            <a:endParaRPr lang="en-US" sz="2400" dirty="0">
              <a:latin typeface="Calibri"/>
            </a:endParaRPr>
          </a:p>
        </p:txBody>
      </p:sp>
      <p:pic>
        <p:nvPicPr>
          <p:cNvPr id="473" name="Picture 5">
            <a:extLst>
              <a:ext uri="{FF2B5EF4-FFF2-40B4-BE49-F238E27FC236}">
                <a16:creationId xmlns:a16="http://schemas.microsoft.com/office/drawing/2014/main" id="{F49C0668-E6A3-FE51-2578-24AB3F44A545}"/>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548384" y="155198"/>
            <a:ext cx="984793" cy="990987"/>
          </a:xfrm>
          <a:prstGeom prst="rect">
            <a:avLst/>
          </a:prstGeom>
          <a:ln w="12700">
            <a:miter lim="400000"/>
          </a:ln>
        </p:spPr>
      </p:pic>
      <p:sp>
        <p:nvSpPr>
          <p:cNvPr id="2" name="TextBox 1">
            <a:extLst>
              <a:ext uri="{FF2B5EF4-FFF2-40B4-BE49-F238E27FC236}">
                <a16:creationId xmlns:a16="http://schemas.microsoft.com/office/drawing/2014/main" id="{F86D30AC-61EB-54CF-F16C-80420C52B2CF}"/>
              </a:ext>
            </a:extLst>
          </p:cNvPr>
          <p:cNvSpPr txBox="1"/>
          <p:nvPr/>
        </p:nvSpPr>
        <p:spPr>
          <a:xfrm>
            <a:off x="383569" y="3481236"/>
            <a:ext cx="11424862" cy="101566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r>
              <a:rPr lang="en-US" sz="2000" dirty="0"/>
              <a:t>Alex is approved for intermittent leave for up to four days per month to care for their child when unexpected medical needs arise. Alex also took continuous leave for three weeks to care for their child while the child’s grandparent was traveling. </a:t>
            </a:r>
          </a:p>
        </p:txBody>
      </p:sp>
      <p:sp>
        <p:nvSpPr>
          <p:cNvPr id="10" name="TextBox 9">
            <a:extLst>
              <a:ext uri="{FF2B5EF4-FFF2-40B4-BE49-F238E27FC236}">
                <a16:creationId xmlns:a16="http://schemas.microsoft.com/office/drawing/2014/main" id="{9311DCAF-FF30-0095-3D9F-A1F6D17BB708}"/>
              </a:ext>
            </a:extLst>
          </p:cNvPr>
          <p:cNvSpPr txBox="1"/>
          <p:nvPr/>
        </p:nvSpPr>
        <p:spPr>
          <a:xfrm>
            <a:off x="315073" y="4786085"/>
            <a:ext cx="11561851" cy="1015663"/>
          </a:xfrm>
          <a:prstGeom prst="rect">
            <a:avLst/>
          </a:prstGeom>
          <a:noFill/>
        </p:spPr>
        <p:txBody>
          <a:bodyPr wrap="square" rtlCol="0">
            <a:spAutoFit/>
          </a:bodyPr>
          <a:lstStyle/>
          <a:p>
            <a:r>
              <a:rPr lang="en-US" sz="2000" dirty="0"/>
              <a:t>Lee is approved for reduced leave to care for their child. Lee has an approved reduced leave schedule to use leave every Tuesday and Thursday afternoon. This allows Lee to care for their child when the grandparent is not available</a:t>
            </a:r>
            <a:r>
              <a:rPr lang="en-US" dirty="0"/>
              <a:t>. </a:t>
            </a:r>
          </a:p>
        </p:txBody>
      </p:sp>
      <p:sp>
        <p:nvSpPr>
          <p:cNvPr id="474" name="Rectangle 6">
            <a:extLst>
              <a:ext uri="{FF2B5EF4-FFF2-40B4-BE49-F238E27FC236}">
                <a16:creationId xmlns:a16="http://schemas.microsoft.com/office/drawing/2014/main" id="{478FE01C-C13F-5716-6983-9169A3586F23}"/>
              </a:ext>
              <a:ext uri="{C183D7F6-B498-43B3-948B-1728B52AA6E4}">
                <adec:decorative xmlns:adec="http://schemas.microsoft.com/office/drawing/2017/decorative" val="1"/>
              </a:ext>
            </a:extLst>
          </p:cNvPr>
          <p:cNvSpPr/>
          <p:nvPr/>
        </p:nvSpPr>
        <p:spPr>
          <a:xfrm>
            <a:off x="-1" y="5991725"/>
            <a:ext cx="12192001" cy="906391"/>
          </a:xfrm>
          <a:prstGeom prst="rect">
            <a:avLst/>
          </a:prstGeom>
          <a:solidFill>
            <a:srgbClr val="D9D9D9"/>
          </a:solidFill>
          <a:ln w="12700">
            <a:solidFill>
              <a:srgbClr val="D9D9D9"/>
            </a:solidFill>
            <a:miter/>
          </a:ln>
        </p:spPr>
        <p:txBody>
          <a:bodyPr lIns="45719" tIns="45720" rIns="45719" bIns="45720" anchor="ctr"/>
          <a:lstStyle/>
          <a:p>
            <a:pPr algn="ctr">
              <a:defRPr/>
            </a:pPr>
            <a:endParaRPr lang="en-US" sz="1800" b="1" i="0" u="none" strike="noStrike" kern="0" cap="none" spc="0" normalizeH="0" baseline="0" noProof="0">
              <a:ln>
                <a:noFill/>
              </a:ln>
              <a:solidFill>
                <a:srgbClr val="C00000"/>
              </a:solidFill>
              <a:effectLst/>
              <a:uLnTx/>
              <a:uFillTx/>
              <a:latin typeface="Calibri"/>
              <a:cs typeface="Calibri"/>
            </a:endParaRPr>
          </a:p>
        </p:txBody>
      </p:sp>
      <p:pic>
        <p:nvPicPr>
          <p:cNvPr id="475" name="Picture 7">
            <a:extLst>
              <a:ext uri="{FF2B5EF4-FFF2-40B4-BE49-F238E27FC236}">
                <a16:creationId xmlns:a16="http://schemas.microsoft.com/office/drawing/2014/main" id="{1582748C-4966-C2CE-AAE0-2A8CFE2B9164}"/>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840464" y="6127872"/>
            <a:ext cx="1971309" cy="538460"/>
          </a:xfrm>
          <a:prstGeom prst="rect">
            <a:avLst/>
          </a:prstGeom>
          <a:ln w="12700">
            <a:miter lim="400000"/>
          </a:ln>
        </p:spPr>
      </p:pic>
      <p:pic>
        <p:nvPicPr>
          <p:cNvPr id="476" name="Picture 8">
            <a:extLst>
              <a:ext uri="{FF2B5EF4-FFF2-40B4-BE49-F238E27FC236}">
                <a16:creationId xmlns:a16="http://schemas.microsoft.com/office/drawing/2014/main" id="{4368D1A6-B9B7-BC52-F5B6-2E18D199BC9C}"/>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9803383" y="6139636"/>
            <a:ext cx="1474217" cy="535903"/>
          </a:xfrm>
          <a:prstGeom prst="rect">
            <a:avLst/>
          </a:prstGeom>
          <a:ln w="12700">
            <a:miter lim="400000"/>
          </a:ln>
        </p:spPr>
      </p:pic>
      <p:sp>
        <p:nvSpPr>
          <p:cNvPr id="8" name="TextBox 7">
            <a:extLst>
              <a:ext uri="{FF2B5EF4-FFF2-40B4-BE49-F238E27FC236}">
                <a16:creationId xmlns:a16="http://schemas.microsoft.com/office/drawing/2014/main" id="{0559711E-9AE8-F0D1-8ACC-79061E567AFA}"/>
              </a:ext>
            </a:extLst>
          </p:cNvPr>
          <p:cNvSpPr txBox="1"/>
          <p:nvPr/>
        </p:nvSpPr>
        <p:spPr>
          <a:xfrm>
            <a:off x="2624667" y="6667501"/>
            <a:ext cx="7505700"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r>
              <a:rPr lang="en-US" sz="1200" b="1" i="1">
                <a:latin typeface="+mj-lt"/>
                <a:ea typeface="+mj-ea"/>
                <a:cs typeface="+mj-cs"/>
                <a:sym typeface="Calibri"/>
              </a:rPr>
              <a:t>Disclaimer</a:t>
            </a:r>
            <a:r>
              <a:rPr lang="en-US" sz="1200" i="1">
                <a:latin typeface="+mj-lt"/>
                <a:ea typeface="+mj-ea"/>
                <a:cs typeface="+mj-cs"/>
                <a:sym typeface="Calibri"/>
              </a:rPr>
              <a:t>: the information in this example is for information purposes only and does not cover all scenarios of leave.</a:t>
            </a:r>
            <a:r>
              <a:rPr lang="en-US" sz="1200">
                <a:latin typeface="+mj-lt"/>
                <a:ea typeface="+mj-ea"/>
                <a:cs typeface="+mj-cs"/>
                <a:sym typeface="Calibri"/>
              </a:rPr>
              <a:t> </a:t>
            </a:r>
            <a:endParaRPr lang="en-US" sz="1200"/>
          </a:p>
        </p:txBody>
      </p:sp>
    </p:spTree>
    <p:custDataLst>
      <p:tags r:id="rId1"/>
    </p:custDataLst>
    <p:extLst>
      <p:ext uri="{BB962C8B-B14F-4D97-AF65-F5344CB8AC3E}">
        <p14:creationId xmlns:p14="http://schemas.microsoft.com/office/powerpoint/2010/main" val="4103765875"/>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799222-0CE4-FC2C-B6E5-3811DFCF028A}"/>
            </a:ext>
          </a:extLst>
        </p:cNvPr>
        <p:cNvGrpSpPr/>
        <p:nvPr/>
      </p:nvGrpSpPr>
      <p:grpSpPr>
        <a:xfrm>
          <a:off x="0" y="0"/>
          <a:ext cx="0" cy="0"/>
          <a:chOff x="0" y="0"/>
          <a:chExt cx="0" cy="0"/>
        </a:xfrm>
      </p:grpSpPr>
      <p:sp>
        <p:nvSpPr>
          <p:cNvPr id="471" name="Rectangle 3">
            <a:extLst>
              <a:ext uri="{FF2B5EF4-FFF2-40B4-BE49-F238E27FC236}">
                <a16:creationId xmlns:a16="http://schemas.microsoft.com/office/drawing/2014/main" id="{D6060DF3-E76E-0E33-03B0-23A791C2CBA7}"/>
              </a:ext>
              <a:ext uri="{C183D7F6-B498-43B3-948B-1728B52AA6E4}">
                <adec:decorative xmlns:adec="http://schemas.microsoft.com/office/drawing/2017/decorative" val="1"/>
              </a:ext>
            </a:extLst>
          </p:cNvPr>
          <p:cNvSpPr/>
          <p:nvPr/>
        </p:nvSpPr>
        <p:spPr>
          <a:xfrm>
            <a:off x="1237" y="4540"/>
            <a:ext cx="12190763" cy="1263806"/>
          </a:xfrm>
          <a:prstGeom prst="rect">
            <a:avLst/>
          </a:prstGeom>
          <a:solidFill>
            <a:srgbClr val="BE5817"/>
          </a:solidFill>
          <a:ln w="12700">
            <a:miter lim="400000"/>
          </a:ln>
        </p:spPr>
        <p:txBody>
          <a:bodyPr lIns="45719" rIns="45719" anchor="ctr"/>
          <a:lstStyle/>
          <a:p>
            <a:pPr algn="ctr" defTabSz="457200">
              <a:defRPr>
                <a:solidFill>
                  <a:srgbClr val="FFFFFF"/>
                </a:solidFill>
              </a:defRPr>
            </a:pPr>
            <a:endParaRPr/>
          </a:p>
        </p:txBody>
      </p:sp>
      <p:sp>
        <p:nvSpPr>
          <p:cNvPr id="472" name="Title 4">
            <a:extLst>
              <a:ext uri="{FF2B5EF4-FFF2-40B4-BE49-F238E27FC236}">
                <a16:creationId xmlns:a16="http://schemas.microsoft.com/office/drawing/2014/main" id="{B15CFF0F-4B8F-235A-01A5-1B1408770A48}"/>
              </a:ext>
            </a:extLst>
          </p:cNvPr>
          <p:cNvSpPr txBox="1">
            <a:spLocks noGrp="1"/>
          </p:cNvSpPr>
          <p:nvPr>
            <p:ph type="title" idx="4294967295"/>
          </p:nvPr>
        </p:nvSpPr>
        <p:spPr>
          <a:xfrm>
            <a:off x="1832331" y="44538"/>
            <a:ext cx="10354961" cy="1200329"/>
          </a:xfrm>
          <a:prstGeom prst="rect">
            <a:avLst/>
          </a:prstGeom>
          <a:noFill/>
          <a:ln w="12700">
            <a:noFill/>
            <a:prstDash/>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rot="0" spcFirstLastPara="0" vertOverflow="overflow" horzOverflow="overflow" vert="horz" wrap="square" lIns="45719" tIns="45720" rIns="45719" bIns="45720" numCol="1" spcCol="0" rtlCol="0" fromWordArt="0" anchor="ctr"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3200">
                <a:solidFill>
                  <a:srgbClr val="FFFFFF"/>
                </a:solidFill>
                <a:latin typeface="Arial"/>
                <a:ea typeface="Arial"/>
                <a:cs typeface="Arial"/>
                <a:sym typeface="Arial"/>
              </a:defRPr>
            </a:pPr>
            <a:r>
              <a:rPr kumimoji="0" lang="en-US" sz="3600" b="1" i="0" u="none" strike="noStrike" kern="1200" cap="none" spc="0" normalizeH="0" baseline="0" noProof="0" dirty="0">
                <a:ln>
                  <a:noFill/>
                </a:ln>
                <a:solidFill>
                  <a:srgbClr val="FFFFFF"/>
                </a:solidFill>
                <a:effectLst/>
                <a:uLnTx/>
                <a:uFillTx/>
                <a:latin typeface="Calibri"/>
                <a:ea typeface="Arial"/>
                <a:cs typeface="Arial"/>
                <a:sym typeface="Arial"/>
              </a:rPr>
              <a:t>Caring for a family member who served in the military and has a serious health condition</a:t>
            </a:r>
            <a:endParaRPr kumimoji="0" lang="en-US" sz="3600" b="0" i="0" u="none" strike="noStrike" kern="1200" cap="none" spc="0" normalizeH="0" baseline="0" noProof="0" dirty="0">
              <a:ln>
                <a:noFill/>
              </a:ln>
              <a:solidFill>
                <a:srgbClr val="FFFFFF"/>
              </a:solidFill>
              <a:effectLst/>
              <a:uLnTx/>
              <a:uFillTx/>
              <a:latin typeface="Arial"/>
              <a:ea typeface="Arial"/>
              <a:cs typeface="Arial"/>
              <a:sym typeface="Arial"/>
            </a:endParaRPr>
          </a:p>
        </p:txBody>
      </p:sp>
      <p:sp>
        <p:nvSpPr>
          <p:cNvPr id="470" name="Content Placeholder 2">
            <a:extLst>
              <a:ext uri="{FF2B5EF4-FFF2-40B4-BE49-F238E27FC236}">
                <a16:creationId xmlns:a16="http://schemas.microsoft.com/office/drawing/2014/main" id="{A76A0622-EEC6-BF90-E512-FC7B7C186E69}"/>
              </a:ext>
            </a:extLst>
          </p:cNvPr>
          <p:cNvSpPr txBox="1">
            <a:spLocks noGrp="1"/>
          </p:cNvSpPr>
          <p:nvPr>
            <p:ph type="body" idx="1"/>
          </p:nvPr>
        </p:nvSpPr>
        <p:spPr>
          <a:xfrm>
            <a:off x="251318" y="1403471"/>
            <a:ext cx="11426247" cy="2502888"/>
          </a:xfrm>
          <a:prstGeom prst="rect">
            <a:avLst/>
          </a:prstGeom>
        </p:spPr>
        <p:txBody>
          <a:bodyPr vert="horz" lIns="45719" tIns="45720" rIns="45719" bIns="45720" rtlCol="0" anchor="t">
            <a:noAutofit/>
          </a:bodyPr>
          <a:lstStyle/>
          <a:p>
            <a:pPr marL="0" indent="0">
              <a:lnSpc>
                <a:spcPct val="100000"/>
              </a:lnSpc>
              <a:buNone/>
              <a:defRPr sz="2000">
                <a:latin typeface="Times New Roman"/>
                <a:ea typeface="Times New Roman"/>
                <a:cs typeface="Times New Roman"/>
                <a:sym typeface="Times New Roman"/>
              </a:defRPr>
            </a:pPr>
            <a:r>
              <a:rPr lang="en-US" sz="2400" dirty="0">
                <a:latin typeface="Calibri"/>
              </a:rPr>
              <a:t>Ryan served in the military and was deployed on active duty when he was seriously injured. Ryan recovered from his physical injuries however; he also suffered from PTSD.  </a:t>
            </a:r>
          </a:p>
          <a:p>
            <a:pPr marL="0" indent="0">
              <a:lnSpc>
                <a:spcPct val="100000"/>
              </a:lnSpc>
              <a:buNone/>
              <a:defRPr sz="2000">
                <a:latin typeface="Times New Roman"/>
                <a:ea typeface="Times New Roman"/>
                <a:cs typeface="Times New Roman"/>
                <a:sym typeface="Times New Roman"/>
              </a:defRPr>
            </a:pPr>
            <a:r>
              <a:rPr lang="en-US" sz="2400" dirty="0">
                <a:latin typeface="Calibri"/>
              </a:rPr>
              <a:t>Ryan's partner, Sarah took 6 weeks of PFML to manage the household when Ryan was deployed. Now, she wants to take time off to care for Ryan while he receives treatment for his PTSD. She wants to be able to continue to work while caring for Ryan, so she applies for a reduced leave schedule.  </a:t>
            </a:r>
            <a:endParaRPr lang="en-US" sz="2000" dirty="0">
              <a:latin typeface="Times New Roman"/>
              <a:ea typeface="Calibri"/>
              <a:cs typeface="Times New Roman"/>
            </a:endParaRPr>
          </a:p>
          <a:p>
            <a:pPr marL="0" indent="0">
              <a:lnSpc>
                <a:spcPct val="100000"/>
              </a:lnSpc>
              <a:buNone/>
              <a:defRPr sz="2000">
                <a:latin typeface="Times New Roman"/>
                <a:ea typeface="Times New Roman"/>
                <a:cs typeface="Times New Roman"/>
                <a:sym typeface="Times New Roman"/>
              </a:defRPr>
            </a:pPr>
            <a:r>
              <a:rPr lang="en-US" sz="2400" dirty="0">
                <a:latin typeface="Calibri"/>
                <a:ea typeface="Calibri"/>
                <a:cs typeface="Calibri"/>
              </a:rPr>
              <a:t>Sarah is approved for reduced leave and will take off Monday, Wednesday and Friday every week. Since Ryan sustained his injuries while deployed, Sarah is eligible to take up to 26 weeks of family leave to care for Ryan, but she has already used 6 weeks. She is approved for 20 weeks which exhausts her ability to take additional leave for the remainder of the benefit year.</a:t>
            </a:r>
            <a:endParaRPr lang="en-US" dirty="0"/>
          </a:p>
          <a:p>
            <a:pPr marL="0" indent="0">
              <a:lnSpc>
                <a:spcPct val="100000"/>
              </a:lnSpc>
              <a:buSzTx/>
              <a:buNone/>
              <a:defRPr sz="2000">
                <a:latin typeface="Times New Roman"/>
                <a:ea typeface="Times New Roman"/>
                <a:cs typeface="Times New Roman"/>
                <a:sym typeface="Times New Roman"/>
              </a:defRPr>
            </a:pPr>
            <a:endParaRPr lang="en-US" sz="2400" dirty="0">
              <a:latin typeface="Calibri"/>
              <a:cs typeface="Times New Roman"/>
            </a:endParaRPr>
          </a:p>
          <a:p>
            <a:pPr marL="0" indent="0">
              <a:lnSpc>
                <a:spcPct val="100000"/>
              </a:lnSpc>
              <a:buSzTx/>
              <a:buNone/>
              <a:defRPr sz="2000">
                <a:latin typeface="Times New Roman"/>
                <a:ea typeface="Times New Roman"/>
                <a:cs typeface="Times New Roman"/>
                <a:sym typeface="Times New Roman"/>
              </a:defRPr>
            </a:pPr>
            <a:endParaRPr lang="en-US" sz="2400" dirty="0">
              <a:latin typeface="Calibri"/>
              <a:cs typeface="Calibri"/>
            </a:endParaRPr>
          </a:p>
          <a:p>
            <a:pPr marL="0" indent="0">
              <a:lnSpc>
                <a:spcPct val="100000"/>
              </a:lnSpc>
              <a:buSzTx/>
              <a:buNone/>
              <a:defRPr sz="2000">
                <a:latin typeface="Times New Roman"/>
                <a:ea typeface="Times New Roman"/>
                <a:cs typeface="Times New Roman"/>
                <a:sym typeface="Times New Roman"/>
              </a:defRPr>
            </a:pPr>
            <a:endParaRPr lang="en-US" sz="2400" dirty="0">
              <a:latin typeface="Calibri"/>
            </a:endParaRPr>
          </a:p>
          <a:p>
            <a:pPr marL="457200" indent="-457200">
              <a:lnSpc>
                <a:spcPct val="100000"/>
              </a:lnSpc>
              <a:buSzTx/>
              <a:buFont typeface="Calibri Light" panose="020F0302020204030204"/>
              <a:buAutoNum type="arabicPeriod"/>
              <a:defRPr sz="2000">
                <a:latin typeface="Times New Roman"/>
                <a:ea typeface="Times New Roman"/>
                <a:cs typeface="Times New Roman"/>
                <a:sym typeface="Times New Roman"/>
              </a:defRPr>
            </a:pPr>
            <a:endParaRPr lang="en-US" sz="2400" dirty="0">
              <a:latin typeface="Calibri"/>
            </a:endParaRPr>
          </a:p>
          <a:p>
            <a:pPr marL="0" indent="0">
              <a:lnSpc>
                <a:spcPct val="100000"/>
              </a:lnSpc>
              <a:buSzTx/>
              <a:buNone/>
              <a:defRPr sz="2000">
                <a:latin typeface="Times New Roman"/>
                <a:ea typeface="Times New Roman"/>
                <a:cs typeface="Times New Roman"/>
                <a:sym typeface="Times New Roman"/>
              </a:defRPr>
            </a:pPr>
            <a:endParaRPr lang="en-US" sz="2400" dirty="0">
              <a:latin typeface="Calibri"/>
            </a:endParaRPr>
          </a:p>
          <a:p>
            <a:pPr marL="0" indent="0">
              <a:lnSpc>
                <a:spcPct val="100000"/>
              </a:lnSpc>
              <a:buSzTx/>
              <a:buNone/>
              <a:defRPr sz="2000">
                <a:latin typeface="Times New Roman"/>
                <a:ea typeface="Times New Roman"/>
                <a:cs typeface="Times New Roman"/>
                <a:sym typeface="Times New Roman"/>
              </a:defRPr>
            </a:pPr>
            <a:endParaRPr lang="en-US" sz="2400" dirty="0">
              <a:latin typeface="Calibri"/>
            </a:endParaRPr>
          </a:p>
          <a:p>
            <a:pPr marL="0" indent="0">
              <a:lnSpc>
                <a:spcPct val="150000"/>
              </a:lnSpc>
              <a:buNone/>
              <a:defRPr sz="2000">
                <a:latin typeface="Times New Roman"/>
                <a:ea typeface="Times New Roman"/>
                <a:cs typeface="Times New Roman"/>
                <a:sym typeface="Times New Roman"/>
              </a:defRPr>
            </a:pPr>
            <a:endParaRPr lang="en-US" sz="2400" dirty="0">
              <a:latin typeface="Calibri"/>
            </a:endParaRPr>
          </a:p>
        </p:txBody>
      </p:sp>
      <p:pic>
        <p:nvPicPr>
          <p:cNvPr id="473" name="Picture 5">
            <a:extLst>
              <a:ext uri="{FF2B5EF4-FFF2-40B4-BE49-F238E27FC236}">
                <a16:creationId xmlns:a16="http://schemas.microsoft.com/office/drawing/2014/main" id="{7F49F4A1-8E90-52E3-4041-D3874CF2264F}"/>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48384" y="155198"/>
            <a:ext cx="984793" cy="990987"/>
          </a:xfrm>
          <a:prstGeom prst="rect">
            <a:avLst/>
          </a:prstGeom>
          <a:ln w="12700">
            <a:miter lim="400000"/>
          </a:ln>
        </p:spPr>
      </p:pic>
      <p:sp>
        <p:nvSpPr>
          <p:cNvPr id="474" name="Rectangle 6">
            <a:extLst>
              <a:ext uri="{FF2B5EF4-FFF2-40B4-BE49-F238E27FC236}">
                <a16:creationId xmlns:a16="http://schemas.microsoft.com/office/drawing/2014/main" id="{7926C4AB-386D-064E-C22D-7EB5A380DE5B}"/>
              </a:ext>
              <a:ext uri="{C183D7F6-B498-43B3-948B-1728B52AA6E4}">
                <adec:decorative xmlns:adec="http://schemas.microsoft.com/office/drawing/2017/decorative" val="1"/>
              </a:ext>
            </a:extLst>
          </p:cNvPr>
          <p:cNvSpPr/>
          <p:nvPr/>
        </p:nvSpPr>
        <p:spPr>
          <a:xfrm>
            <a:off x="-1" y="5991725"/>
            <a:ext cx="12192001" cy="906391"/>
          </a:xfrm>
          <a:prstGeom prst="rect">
            <a:avLst/>
          </a:prstGeom>
          <a:solidFill>
            <a:srgbClr val="D9D9D9"/>
          </a:solidFill>
          <a:ln w="12700">
            <a:solidFill>
              <a:srgbClr val="D9D9D9"/>
            </a:solidFill>
            <a:miter/>
          </a:ln>
        </p:spPr>
        <p:txBody>
          <a:bodyPr lIns="45719" tIns="45720" rIns="45719" bIns="45720" anchor="ctr"/>
          <a:lstStyle/>
          <a:p>
            <a:pPr algn="ctr">
              <a:defRPr/>
            </a:pPr>
            <a:endParaRPr lang="en-US" sz="1800" b="1" i="0" u="none" strike="noStrike" kern="0" cap="none" spc="0" normalizeH="0" baseline="0" noProof="0">
              <a:ln>
                <a:noFill/>
              </a:ln>
              <a:solidFill>
                <a:srgbClr val="C00000"/>
              </a:solidFill>
              <a:effectLst/>
              <a:uLnTx/>
              <a:uFillTx/>
              <a:latin typeface="Calibri"/>
              <a:cs typeface="Calibri"/>
            </a:endParaRPr>
          </a:p>
        </p:txBody>
      </p:sp>
      <p:pic>
        <p:nvPicPr>
          <p:cNvPr id="475" name="Picture 7">
            <a:extLst>
              <a:ext uri="{FF2B5EF4-FFF2-40B4-BE49-F238E27FC236}">
                <a16:creationId xmlns:a16="http://schemas.microsoft.com/office/drawing/2014/main" id="{EB25161A-DF1C-1DE9-6800-A24D5ACEBFDC}"/>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40464" y="6127872"/>
            <a:ext cx="1971309" cy="538460"/>
          </a:xfrm>
          <a:prstGeom prst="rect">
            <a:avLst/>
          </a:prstGeom>
          <a:ln w="12700">
            <a:miter lim="400000"/>
          </a:ln>
        </p:spPr>
      </p:pic>
      <p:pic>
        <p:nvPicPr>
          <p:cNvPr id="476" name="Picture 8">
            <a:extLst>
              <a:ext uri="{FF2B5EF4-FFF2-40B4-BE49-F238E27FC236}">
                <a16:creationId xmlns:a16="http://schemas.microsoft.com/office/drawing/2014/main" id="{279E7B59-ED12-603D-BBA0-C4822054B720}"/>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9803383" y="6139636"/>
            <a:ext cx="1474217" cy="535903"/>
          </a:xfrm>
          <a:prstGeom prst="rect">
            <a:avLst/>
          </a:prstGeom>
          <a:ln w="12700">
            <a:miter lim="400000"/>
          </a:ln>
        </p:spPr>
      </p:pic>
      <p:sp>
        <p:nvSpPr>
          <p:cNvPr id="8" name="TextBox 7">
            <a:extLst>
              <a:ext uri="{FF2B5EF4-FFF2-40B4-BE49-F238E27FC236}">
                <a16:creationId xmlns:a16="http://schemas.microsoft.com/office/drawing/2014/main" id="{451D6F4B-8F21-0043-F12B-B994355342AC}"/>
              </a:ext>
            </a:extLst>
          </p:cNvPr>
          <p:cNvSpPr txBox="1"/>
          <p:nvPr/>
        </p:nvSpPr>
        <p:spPr>
          <a:xfrm>
            <a:off x="2624667" y="6667501"/>
            <a:ext cx="7505700"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r>
              <a:rPr lang="en-US" sz="1200" b="1" i="1">
                <a:latin typeface="+mj-lt"/>
                <a:ea typeface="+mj-ea"/>
                <a:cs typeface="+mj-cs"/>
                <a:sym typeface="Calibri"/>
              </a:rPr>
              <a:t>Disclaimer</a:t>
            </a:r>
            <a:r>
              <a:rPr lang="en-US" sz="1200" i="1">
                <a:latin typeface="+mj-lt"/>
                <a:ea typeface="+mj-ea"/>
                <a:cs typeface="+mj-cs"/>
                <a:sym typeface="Calibri"/>
              </a:rPr>
              <a:t>: the information in this example is for information purposes only and does not cover all scenarios of leave.</a:t>
            </a:r>
            <a:r>
              <a:rPr lang="en-US" sz="1200">
                <a:latin typeface="+mj-lt"/>
                <a:ea typeface="+mj-ea"/>
                <a:cs typeface="+mj-cs"/>
                <a:sym typeface="Calibri"/>
              </a:rPr>
              <a:t> </a:t>
            </a:r>
            <a:endParaRPr lang="en-US" sz="1200"/>
          </a:p>
        </p:txBody>
      </p:sp>
    </p:spTree>
    <p:custDataLst>
      <p:tags r:id="rId1"/>
    </p:custDataLst>
    <p:extLst>
      <p:ext uri="{BB962C8B-B14F-4D97-AF65-F5344CB8AC3E}">
        <p14:creationId xmlns:p14="http://schemas.microsoft.com/office/powerpoint/2010/main" val="3336118518"/>
      </p:ext>
    </p:extLst>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D26BEF-3ECE-92A9-4A17-05DEDDAB0C61}"/>
            </a:ext>
          </a:extLst>
        </p:cNvPr>
        <p:cNvGrpSpPr/>
        <p:nvPr/>
      </p:nvGrpSpPr>
      <p:grpSpPr>
        <a:xfrm>
          <a:off x="0" y="0"/>
          <a:ext cx="0" cy="0"/>
          <a:chOff x="0" y="0"/>
          <a:chExt cx="0" cy="0"/>
        </a:xfrm>
      </p:grpSpPr>
      <p:sp>
        <p:nvSpPr>
          <p:cNvPr id="471" name="Rectangle 3">
            <a:extLst>
              <a:ext uri="{FF2B5EF4-FFF2-40B4-BE49-F238E27FC236}">
                <a16:creationId xmlns:a16="http://schemas.microsoft.com/office/drawing/2014/main" id="{889BF29D-423D-47B7-EEE6-F86C8E0DA42F}"/>
              </a:ext>
              <a:ext uri="{C183D7F6-B498-43B3-948B-1728B52AA6E4}">
                <adec:decorative xmlns:adec="http://schemas.microsoft.com/office/drawing/2017/decorative" val="1"/>
              </a:ext>
            </a:extLst>
          </p:cNvPr>
          <p:cNvSpPr/>
          <p:nvPr/>
        </p:nvSpPr>
        <p:spPr>
          <a:xfrm>
            <a:off x="1237" y="4540"/>
            <a:ext cx="12190763" cy="1263806"/>
          </a:xfrm>
          <a:prstGeom prst="rect">
            <a:avLst/>
          </a:prstGeom>
          <a:solidFill>
            <a:srgbClr val="BE5817"/>
          </a:solidFill>
          <a:ln w="12700">
            <a:miter lim="400000"/>
          </a:ln>
        </p:spPr>
        <p:txBody>
          <a:bodyPr lIns="45719" rIns="45719" anchor="ctr"/>
          <a:lstStyle/>
          <a:p>
            <a:pPr algn="ctr" defTabSz="457200">
              <a:defRPr>
                <a:solidFill>
                  <a:srgbClr val="FFFFFF"/>
                </a:solidFill>
              </a:defRPr>
            </a:pPr>
            <a:endParaRPr/>
          </a:p>
        </p:txBody>
      </p:sp>
      <p:sp>
        <p:nvSpPr>
          <p:cNvPr id="472" name="Title 4">
            <a:extLst>
              <a:ext uri="{FF2B5EF4-FFF2-40B4-BE49-F238E27FC236}">
                <a16:creationId xmlns:a16="http://schemas.microsoft.com/office/drawing/2014/main" id="{CA318EFD-F229-746B-4546-C556DE75808D}"/>
              </a:ext>
            </a:extLst>
          </p:cNvPr>
          <p:cNvSpPr txBox="1">
            <a:spLocks noGrp="1"/>
          </p:cNvSpPr>
          <p:nvPr>
            <p:ph type="title" idx="4294967295"/>
          </p:nvPr>
        </p:nvSpPr>
        <p:spPr>
          <a:xfrm>
            <a:off x="1832332" y="207236"/>
            <a:ext cx="10219256" cy="646331"/>
          </a:xfrm>
          <a:prstGeom prst="rect">
            <a:avLst/>
          </a:prstGeom>
          <a:noFill/>
          <a:ln w="12700">
            <a:noFill/>
            <a:prstDash/>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rot="0" spcFirstLastPara="0" vertOverflow="overflow" horzOverflow="overflow" vert="horz" wrap="square" lIns="45719" tIns="45720" rIns="45719" bIns="45720" numCol="1" spcCol="0" rtlCol="0" fromWordArt="0" anchor="ctr"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3200">
                <a:solidFill>
                  <a:srgbClr val="FFFFFF"/>
                </a:solidFill>
                <a:latin typeface="Arial"/>
                <a:ea typeface="Arial"/>
                <a:cs typeface="Arial"/>
                <a:sym typeface="Arial"/>
              </a:defRPr>
            </a:pPr>
            <a:r>
              <a:rPr kumimoji="0" lang="en-US" sz="3600" b="1" i="0" u="none" strike="noStrike" kern="1200" cap="none" spc="0" normalizeH="0" baseline="0" noProof="0" dirty="0">
                <a:ln>
                  <a:noFill/>
                </a:ln>
                <a:solidFill>
                  <a:srgbClr val="FFFFFF"/>
                </a:solidFill>
                <a:effectLst/>
                <a:uLnTx/>
                <a:uFillTx/>
                <a:latin typeface="Calibri"/>
                <a:ea typeface="Arial"/>
                <a:cs typeface="Arial"/>
                <a:sym typeface="Arial"/>
              </a:rPr>
              <a:t>Caring for your own serious health condition</a:t>
            </a:r>
            <a:endParaRPr kumimoji="0" lang="en-US" sz="3600" b="0" i="0" u="none" strike="noStrike" kern="1200" cap="none" spc="0" normalizeH="0" baseline="0" noProof="0" dirty="0">
              <a:ln>
                <a:noFill/>
              </a:ln>
              <a:solidFill>
                <a:srgbClr val="FFFFFF"/>
              </a:solidFill>
              <a:effectLst/>
              <a:uLnTx/>
              <a:uFillTx/>
              <a:latin typeface="Arial"/>
              <a:ea typeface="Arial"/>
              <a:cs typeface="Arial"/>
              <a:sym typeface="Arial"/>
            </a:endParaRPr>
          </a:p>
        </p:txBody>
      </p:sp>
      <p:pic>
        <p:nvPicPr>
          <p:cNvPr id="473" name="Picture 5">
            <a:extLst>
              <a:ext uri="{FF2B5EF4-FFF2-40B4-BE49-F238E27FC236}">
                <a16:creationId xmlns:a16="http://schemas.microsoft.com/office/drawing/2014/main" id="{C201970F-CF41-C793-AED0-2B3BA1A7E282}"/>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48384" y="155198"/>
            <a:ext cx="984793" cy="990987"/>
          </a:xfrm>
          <a:prstGeom prst="rect">
            <a:avLst/>
          </a:prstGeom>
          <a:ln w="12700">
            <a:miter lim="400000"/>
          </a:ln>
        </p:spPr>
      </p:pic>
      <p:sp>
        <p:nvSpPr>
          <p:cNvPr id="474" name="Rectangle 6">
            <a:extLst>
              <a:ext uri="{FF2B5EF4-FFF2-40B4-BE49-F238E27FC236}">
                <a16:creationId xmlns:a16="http://schemas.microsoft.com/office/drawing/2014/main" id="{000B5B1F-08C4-D4FB-C5BE-4EE4B0F371B0}"/>
              </a:ext>
              <a:ext uri="{C183D7F6-B498-43B3-948B-1728B52AA6E4}">
                <adec:decorative xmlns:adec="http://schemas.microsoft.com/office/drawing/2017/decorative" val="1"/>
              </a:ext>
            </a:extLst>
          </p:cNvPr>
          <p:cNvSpPr/>
          <p:nvPr/>
        </p:nvSpPr>
        <p:spPr>
          <a:xfrm>
            <a:off x="-1" y="5991725"/>
            <a:ext cx="12192001" cy="906391"/>
          </a:xfrm>
          <a:prstGeom prst="rect">
            <a:avLst/>
          </a:prstGeom>
          <a:solidFill>
            <a:srgbClr val="D9D9D9"/>
          </a:solidFill>
          <a:ln w="12700">
            <a:solidFill>
              <a:srgbClr val="D9D9D9"/>
            </a:solidFill>
            <a:miter/>
          </a:ln>
        </p:spPr>
        <p:txBody>
          <a:bodyPr lIns="45719" tIns="45720" rIns="45719" bIns="45720" anchor="ctr"/>
          <a:lstStyle/>
          <a:p>
            <a:pPr algn="ctr">
              <a:defRPr/>
            </a:pPr>
            <a:endParaRPr lang="en-US" sz="1800" b="1" i="0" u="none" strike="noStrike" kern="0" cap="none" spc="0" normalizeH="0" baseline="0" noProof="0">
              <a:ln>
                <a:noFill/>
              </a:ln>
              <a:solidFill>
                <a:srgbClr val="C00000"/>
              </a:solidFill>
              <a:effectLst/>
              <a:uLnTx/>
              <a:uFillTx/>
              <a:latin typeface="Calibri"/>
              <a:cs typeface="Calibri"/>
            </a:endParaRPr>
          </a:p>
        </p:txBody>
      </p:sp>
      <p:pic>
        <p:nvPicPr>
          <p:cNvPr id="475" name="Picture 7">
            <a:extLst>
              <a:ext uri="{FF2B5EF4-FFF2-40B4-BE49-F238E27FC236}">
                <a16:creationId xmlns:a16="http://schemas.microsoft.com/office/drawing/2014/main" id="{086EE79F-DBEE-6FE6-84CE-B89DCD61CAC4}"/>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40464" y="6127872"/>
            <a:ext cx="1971309" cy="538460"/>
          </a:xfrm>
          <a:prstGeom prst="rect">
            <a:avLst/>
          </a:prstGeom>
          <a:ln w="12700">
            <a:miter lim="400000"/>
          </a:ln>
        </p:spPr>
      </p:pic>
      <p:pic>
        <p:nvPicPr>
          <p:cNvPr id="476" name="Picture 8">
            <a:extLst>
              <a:ext uri="{FF2B5EF4-FFF2-40B4-BE49-F238E27FC236}">
                <a16:creationId xmlns:a16="http://schemas.microsoft.com/office/drawing/2014/main" id="{A1DFFF5E-EF3D-D68A-8A21-BD75EE9CF138}"/>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9803383" y="6139636"/>
            <a:ext cx="1474217" cy="535903"/>
          </a:xfrm>
          <a:prstGeom prst="rect">
            <a:avLst/>
          </a:prstGeom>
          <a:ln w="12700">
            <a:miter lim="400000"/>
          </a:ln>
        </p:spPr>
      </p:pic>
      <p:sp>
        <p:nvSpPr>
          <p:cNvPr id="2" name="TextBox 1">
            <a:extLst>
              <a:ext uri="{FF2B5EF4-FFF2-40B4-BE49-F238E27FC236}">
                <a16:creationId xmlns:a16="http://schemas.microsoft.com/office/drawing/2014/main" id="{3F1502B6-91D9-B269-A94E-F9A46658521D}"/>
              </a:ext>
            </a:extLst>
          </p:cNvPr>
          <p:cNvSpPr txBox="1"/>
          <p:nvPr/>
        </p:nvSpPr>
        <p:spPr>
          <a:xfrm>
            <a:off x="315073" y="1564084"/>
            <a:ext cx="11424862" cy="415498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r>
              <a:rPr lang="en-US" sz="2400" dirty="0"/>
              <a:t>Chris is self-employed and opted in to the PFML program. Chris has a child with a health condition that requires ongoing care. Other family members provide daily care for the child while Chris works. </a:t>
            </a:r>
          </a:p>
          <a:p>
            <a:endParaRPr lang="en-US" sz="2400" dirty="0"/>
          </a:p>
          <a:p>
            <a:r>
              <a:rPr lang="en-US" sz="2400" dirty="0"/>
              <a:t>The stress of working and having a child with serious health needs contributes to Chris developing anxiety and other mental health conditions. Chris’s health care provider determines that Chris has a serious health condition. The health care provider recommends that Chris take time off to receive behavioral health treatment. </a:t>
            </a:r>
          </a:p>
          <a:p>
            <a:endParaRPr lang="en-US" sz="2400" dirty="0"/>
          </a:p>
          <a:p>
            <a:r>
              <a:rPr lang="en-US" sz="2400" dirty="0"/>
              <a:t>Chris applies for continuous leave for 16 weeks to care for their own serious health condition. </a:t>
            </a:r>
            <a:endParaRPr lang="en-US" dirty="0">
              <a:ea typeface="Calibri"/>
              <a:cs typeface="Calibri"/>
            </a:endParaRPr>
          </a:p>
        </p:txBody>
      </p:sp>
      <p:sp>
        <p:nvSpPr>
          <p:cNvPr id="8" name="TextBox 7">
            <a:extLst>
              <a:ext uri="{FF2B5EF4-FFF2-40B4-BE49-F238E27FC236}">
                <a16:creationId xmlns:a16="http://schemas.microsoft.com/office/drawing/2014/main" id="{4566E486-60C4-9B12-E98C-2796B1A1BC7B}"/>
              </a:ext>
            </a:extLst>
          </p:cNvPr>
          <p:cNvSpPr txBox="1"/>
          <p:nvPr/>
        </p:nvSpPr>
        <p:spPr>
          <a:xfrm>
            <a:off x="2624667" y="6667501"/>
            <a:ext cx="7505700"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r>
              <a:rPr lang="en-US" sz="1200" b="1" i="1">
                <a:latin typeface="+mj-lt"/>
                <a:ea typeface="+mj-ea"/>
                <a:cs typeface="+mj-cs"/>
                <a:sym typeface="Calibri"/>
              </a:rPr>
              <a:t>Disclaimer</a:t>
            </a:r>
            <a:r>
              <a:rPr lang="en-US" sz="1200" i="1">
                <a:latin typeface="+mj-lt"/>
                <a:ea typeface="+mj-ea"/>
                <a:cs typeface="+mj-cs"/>
                <a:sym typeface="Calibri"/>
              </a:rPr>
              <a:t>: the information in this example is for information purposes only and does not cover all scenarios of leave.</a:t>
            </a:r>
            <a:r>
              <a:rPr lang="en-US" sz="1200">
                <a:latin typeface="+mj-lt"/>
                <a:ea typeface="+mj-ea"/>
                <a:cs typeface="+mj-cs"/>
                <a:sym typeface="Calibri"/>
              </a:rPr>
              <a:t> </a:t>
            </a:r>
            <a:endParaRPr lang="en-US" sz="1200"/>
          </a:p>
        </p:txBody>
      </p:sp>
    </p:spTree>
    <p:custDataLst>
      <p:tags r:id="rId1"/>
    </p:custDataLst>
    <p:extLst>
      <p:ext uri="{BB962C8B-B14F-4D97-AF65-F5344CB8AC3E}">
        <p14:creationId xmlns:p14="http://schemas.microsoft.com/office/powerpoint/2010/main" val="3803795053"/>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 name="Rectangle 3">
            <a:extLst>
              <a:ext uri="{C183D7F6-B498-43B3-948B-1728B52AA6E4}">
                <adec:decorative xmlns:adec="http://schemas.microsoft.com/office/drawing/2017/decorative" val="1"/>
              </a:ext>
            </a:extLst>
          </p:cNvPr>
          <p:cNvSpPr/>
          <p:nvPr/>
        </p:nvSpPr>
        <p:spPr>
          <a:xfrm>
            <a:off x="1237" y="4540"/>
            <a:ext cx="12190763" cy="1263806"/>
          </a:xfrm>
          <a:prstGeom prst="rect">
            <a:avLst/>
          </a:prstGeom>
          <a:solidFill>
            <a:srgbClr val="BE5817"/>
          </a:solidFill>
          <a:ln w="12700">
            <a:miter lim="400000"/>
          </a:ln>
        </p:spPr>
        <p:txBody>
          <a:bodyPr lIns="45719" rIns="45719" anchor="ctr"/>
          <a:lstStyle/>
          <a:p>
            <a:pPr marL="0" marR="0" lvl="0" indent="0" algn="ctr" defTabSz="457200" rtl="0" eaLnBrk="1" fontAlgn="auto" latinLnBrk="0" hangingPunct="1">
              <a:lnSpc>
                <a:spcPct val="100000"/>
              </a:lnSpc>
              <a:spcBef>
                <a:spcPts val="0"/>
              </a:spcBef>
              <a:spcAft>
                <a:spcPts val="0"/>
              </a:spcAft>
              <a:buClrTx/>
              <a:buSzTx/>
              <a:buFontTx/>
              <a:buNone/>
              <a:tabLst/>
              <a:defRPr>
                <a:solidFill>
                  <a:srgbClr val="FFFFFF"/>
                </a:solidFill>
              </a:defRPr>
            </a:pPr>
            <a:endParaRPr kumimoji="0" sz="1800" b="0" i="0" u="none" strike="noStrike" kern="1200" cap="none" spc="0" normalizeH="0" baseline="0" noProof="0">
              <a:ln>
                <a:noFill/>
              </a:ln>
              <a:solidFill>
                <a:srgbClr val="FFFFFF"/>
              </a:solidFill>
              <a:effectLst/>
              <a:uLnTx/>
              <a:uFillTx/>
              <a:latin typeface="Helvetica"/>
              <a:cs typeface="Helvetica"/>
            </a:endParaRPr>
          </a:p>
        </p:txBody>
      </p:sp>
      <p:sp>
        <p:nvSpPr>
          <p:cNvPr id="472" name="Title 4"/>
          <p:cNvSpPr txBox="1">
            <a:spLocks noGrp="1"/>
          </p:cNvSpPr>
          <p:nvPr>
            <p:ph type="title" idx="4294967295"/>
          </p:nvPr>
        </p:nvSpPr>
        <p:spPr>
          <a:xfrm>
            <a:off x="1811487" y="20928"/>
            <a:ext cx="9829800" cy="1200329"/>
          </a:xfrm>
          <a:prstGeom prst="rect">
            <a:avLst/>
          </a:prstGeom>
          <a:noFill/>
          <a:ln w="12700">
            <a:noFill/>
            <a:prstDash/>
            <a:miter lim="400000"/>
          </a:ln>
          <a:effectLst/>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rot="0" spcFirstLastPara="0" vertOverflow="overflow" horzOverflow="overflow" vert="horz" wrap="square" lIns="45719" tIns="45720" rIns="45719" bIns="45720" numCol="1" spcCol="0" rtlCol="0" fromWordArt="0" anchor="ctr"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3200">
                <a:solidFill>
                  <a:srgbClr val="FFFFFF"/>
                </a:solidFill>
                <a:latin typeface="Arial"/>
                <a:ea typeface="Arial"/>
                <a:cs typeface="Arial"/>
                <a:sym typeface="Arial"/>
              </a:defRPr>
            </a:pPr>
            <a:r>
              <a:rPr kumimoji="0" lang="en-US" sz="3600" b="1" i="0" u="none" strike="noStrike" kern="1200" cap="none" spc="0" normalizeH="0" baseline="0" noProof="0" dirty="0">
                <a:ln>
                  <a:noFill/>
                </a:ln>
                <a:solidFill>
                  <a:srgbClr val="FFFFFF"/>
                </a:solidFill>
                <a:effectLst/>
                <a:uLnTx/>
                <a:uFillTx/>
                <a:latin typeface="Calibri"/>
                <a:ea typeface="Arial"/>
                <a:cs typeface="Calibri"/>
                <a:sym typeface="Arial"/>
              </a:rPr>
              <a:t>Combining Medical and Family Leave to Bond with a Child</a:t>
            </a:r>
            <a:endParaRPr kumimoji="0" lang="en-US" sz="3600" b="0" i="0" u="none" strike="noStrike" kern="1200" cap="none" spc="0" normalizeH="0" baseline="0" noProof="0" dirty="0">
              <a:ln>
                <a:noFill/>
              </a:ln>
              <a:solidFill>
                <a:srgbClr val="FFFFFF"/>
              </a:solidFill>
              <a:effectLst/>
              <a:uLnTx/>
              <a:uFillTx/>
              <a:latin typeface="Calibri"/>
              <a:ea typeface="+mn-lt"/>
              <a:cs typeface="Calibri"/>
              <a:sym typeface="Arial"/>
            </a:endParaRPr>
          </a:p>
        </p:txBody>
      </p:sp>
      <p:pic>
        <p:nvPicPr>
          <p:cNvPr id="3" name="Graphic 2">
            <a:extLst>
              <a:ext uri="{FF2B5EF4-FFF2-40B4-BE49-F238E27FC236}">
                <a16:creationId xmlns:a16="http://schemas.microsoft.com/office/drawing/2014/main" id="{0A61FD29-EA92-D6FC-7882-012E3B5A4244}"/>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92341" y="1407089"/>
            <a:ext cx="1057189" cy="1057189"/>
          </a:xfrm>
          <a:prstGeom prst="rect">
            <a:avLst/>
          </a:prstGeom>
        </p:spPr>
      </p:pic>
      <p:sp>
        <p:nvSpPr>
          <p:cNvPr id="470" name="Content Placeholder 2"/>
          <p:cNvSpPr txBox="1">
            <a:spLocks noGrp="1"/>
          </p:cNvSpPr>
          <p:nvPr>
            <p:ph type="body" idx="1"/>
          </p:nvPr>
        </p:nvSpPr>
        <p:spPr>
          <a:xfrm>
            <a:off x="1272321" y="1485956"/>
            <a:ext cx="10915481" cy="962920"/>
          </a:xfrm>
          <a:prstGeom prst="rect">
            <a:avLst/>
          </a:prstGeom>
        </p:spPr>
        <p:txBody>
          <a:bodyPr lIns="45719" tIns="45720" rIns="45719" bIns="45720" anchor="t">
            <a:normAutofit/>
          </a:bodyPr>
          <a:lstStyle/>
          <a:p>
            <a:pPr marL="0" indent="0">
              <a:lnSpc>
                <a:spcPct val="100000"/>
              </a:lnSpc>
              <a:buSzTx/>
              <a:buNone/>
              <a:defRPr sz="2000">
                <a:latin typeface="Times New Roman"/>
                <a:ea typeface="Times New Roman"/>
                <a:cs typeface="Times New Roman"/>
                <a:sym typeface="Times New Roman"/>
              </a:defRPr>
            </a:pPr>
            <a:r>
              <a:rPr lang="en-US" sz="2400">
                <a:latin typeface="Calibri"/>
              </a:rPr>
              <a:t>Cameron is having their first child and needs 6 weeks of medical leave prior to giving birth due to complications. </a:t>
            </a:r>
          </a:p>
          <a:p>
            <a:pPr marL="342900" indent="-342900">
              <a:lnSpc>
                <a:spcPct val="100000"/>
              </a:lnSpc>
              <a:buSzTx/>
              <a:defRPr sz="2000">
                <a:latin typeface="Times New Roman"/>
                <a:ea typeface="Times New Roman"/>
                <a:cs typeface="Times New Roman"/>
                <a:sym typeface="Times New Roman"/>
              </a:defRPr>
            </a:pPr>
            <a:endParaRPr lang="en-US" sz="2400">
              <a:latin typeface="Calibri"/>
            </a:endParaRPr>
          </a:p>
          <a:p>
            <a:pPr marL="457200" indent="-457200">
              <a:lnSpc>
                <a:spcPct val="100000"/>
              </a:lnSpc>
              <a:buSzTx/>
              <a:buFont typeface="+mj-lt"/>
              <a:buAutoNum type="arabicPeriod"/>
              <a:defRPr sz="2000">
                <a:latin typeface="Times New Roman"/>
                <a:ea typeface="Times New Roman"/>
                <a:cs typeface="Times New Roman"/>
                <a:sym typeface="Times New Roman"/>
              </a:defRPr>
            </a:pPr>
            <a:endParaRPr lang="en-US" sz="2400">
              <a:latin typeface="Calibri"/>
            </a:endParaRPr>
          </a:p>
          <a:p>
            <a:pPr marL="0" indent="0">
              <a:lnSpc>
                <a:spcPct val="100000"/>
              </a:lnSpc>
              <a:buSzTx/>
              <a:buNone/>
              <a:defRPr sz="2000">
                <a:latin typeface="Times New Roman"/>
                <a:ea typeface="Times New Roman"/>
                <a:cs typeface="Times New Roman"/>
                <a:sym typeface="Times New Roman"/>
              </a:defRPr>
            </a:pPr>
            <a:endParaRPr lang="en-US" sz="2400">
              <a:latin typeface="Calibri"/>
            </a:endParaRPr>
          </a:p>
          <a:p>
            <a:pPr marL="0" indent="0">
              <a:lnSpc>
                <a:spcPct val="100000"/>
              </a:lnSpc>
              <a:buSzTx/>
              <a:buNone/>
              <a:defRPr sz="2000">
                <a:latin typeface="Times New Roman"/>
                <a:ea typeface="Times New Roman"/>
                <a:cs typeface="Times New Roman"/>
                <a:sym typeface="Times New Roman"/>
              </a:defRPr>
            </a:pPr>
            <a:endParaRPr lang="en-US" sz="2400">
              <a:latin typeface="Calibri"/>
            </a:endParaRPr>
          </a:p>
          <a:p>
            <a:pPr marL="0" indent="0">
              <a:lnSpc>
                <a:spcPct val="150000"/>
              </a:lnSpc>
              <a:buSzTx/>
              <a:buNone/>
              <a:defRPr sz="2000">
                <a:latin typeface="Times New Roman"/>
                <a:ea typeface="Times New Roman"/>
                <a:cs typeface="Times New Roman"/>
                <a:sym typeface="Times New Roman"/>
              </a:defRPr>
            </a:pPr>
            <a:endParaRPr lang="en-US" sz="2400">
              <a:latin typeface="Calibri"/>
            </a:endParaRPr>
          </a:p>
        </p:txBody>
      </p:sp>
      <p:pic>
        <p:nvPicPr>
          <p:cNvPr id="473" name="Picture 5">
            <a:extLs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548384" y="155198"/>
            <a:ext cx="984793" cy="990987"/>
          </a:xfrm>
          <a:prstGeom prst="rect">
            <a:avLst/>
          </a:prstGeom>
          <a:ln w="12700">
            <a:miter lim="400000"/>
          </a:ln>
        </p:spPr>
      </p:pic>
      <p:sp>
        <p:nvSpPr>
          <p:cNvPr id="474" name="Rectangle 6">
            <a:extLst>
              <a:ext uri="{C183D7F6-B498-43B3-948B-1728B52AA6E4}">
                <adec:decorative xmlns:adec="http://schemas.microsoft.com/office/drawing/2017/decorative" val="1"/>
              </a:ext>
            </a:extLst>
          </p:cNvPr>
          <p:cNvSpPr/>
          <p:nvPr/>
        </p:nvSpPr>
        <p:spPr>
          <a:xfrm>
            <a:off x="-1" y="5991725"/>
            <a:ext cx="12192001" cy="906391"/>
          </a:xfrm>
          <a:prstGeom prst="rect">
            <a:avLst/>
          </a:prstGeom>
          <a:solidFill>
            <a:srgbClr val="D9D9D9"/>
          </a:solidFill>
          <a:ln w="12700">
            <a:solidFill>
              <a:srgbClr val="D9D9D9"/>
            </a:solidFill>
            <a:miter/>
          </a:ln>
        </p:spPr>
        <p:txBody>
          <a:bodyPr lIns="45719" tIns="45720" rIns="45719" bIns="4572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C00000"/>
                </a:solidFill>
                <a:effectLst/>
                <a:uLnTx/>
                <a:uFillTx/>
                <a:latin typeface="Calibri"/>
                <a:cs typeface="Calibri"/>
              </a:rPr>
              <a:t>Slides</a:t>
            </a:r>
            <a:r>
              <a:rPr kumimoji="0" lang="en-US" sz="1800" b="1" i="0" u="none" strike="noStrike" kern="0" cap="none" spc="0" normalizeH="0" baseline="0" noProof="0">
                <a:ln>
                  <a:noFill/>
                </a:ln>
                <a:solidFill>
                  <a:srgbClr val="C00000"/>
                </a:solidFill>
                <a:effectLst/>
                <a:uLnTx/>
                <a:uFillTx/>
                <a:latin typeface="Calibri"/>
                <a:cs typeface="Calibri"/>
                <a:sym typeface="Calibri"/>
              </a:rPr>
              <a:t> for </a:t>
            </a:r>
            <a:r>
              <a:rPr kumimoji="0" lang="en-US" sz="1800" b="1" i="0" u="none" strike="noStrike" kern="1200" cap="none" spc="0" normalizeH="0" baseline="0" noProof="0">
                <a:ln>
                  <a:noFill/>
                </a:ln>
                <a:solidFill>
                  <a:srgbClr val="C00000"/>
                </a:solidFill>
                <a:effectLst/>
                <a:uLnTx/>
                <a:uFillTx/>
                <a:latin typeface="Calibri"/>
                <a:cs typeface="Calibri"/>
              </a:rPr>
              <a:t>presentation purposes</a:t>
            </a:r>
            <a:r>
              <a:rPr kumimoji="0" lang="en-US" sz="1800" b="1" i="0" u="none" strike="noStrike" kern="0" cap="none" spc="0" normalizeH="0" baseline="0" noProof="0">
                <a:ln>
                  <a:noFill/>
                </a:ln>
                <a:solidFill>
                  <a:srgbClr val="C00000"/>
                </a:solidFill>
                <a:effectLst/>
                <a:uLnTx/>
                <a:uFillTx/>
                <a:latin typeface="Calibri"/>
                <a:cs typeface="Calibri"/>
                <a:sym typeface="Calibri"/>
              </a:rPr>
              <a:t> only</a:t>
            </a:r>
            <a:r>
              <a:rPr kumimoji="0" lang="en-US" sz="1800" b="1" i="0" u="none" strike="noStrike" kern="1200" cap="none" spc="0" normalizeH="0" baseline="0" noProof="0">
                <a:ln>
                  <a:noFill/>
                </a:ln>
                <a:solidFill>
                  <a:srgbClr val="C00000"/>
                </a:solidFill>
                <a:effectLst/>
                <a:uLnTx/>
                <a:uFillTx/>
                <a:latin typeface="Calibri"/>
                <a:cs typeface="Calibri"/>
              </a:rPr>
              <a:t> </a:t>
            </a:r>
            <a:endParaRPr kumimoji="0" lang="en-US" sz="1800" b="1" i="0" u="none" strike="noStrike" kern="0" cap="none" spc="0" normalizeH="0" baseline="0" noProof="0">
              <a:ln>
                <a:noFill/>
              </a:ln>
              <a:solidFill>
                <a:srgbClr val="C00000"/>
              </a:solidFill>
              <a:effectLst/>
              <a:uLnTx/>
              <a:uFillTx/>
              <a:latin typeface="Calibri"/>
              <a:cs typeface="Calibri"/>
            </a:endParaRPr>
          </a:p>
        </p:txBody>
      </p:sp>
      <p:pic>
        <p:nvPicPr>
          <p:cNvPr id="475" name="Picture 7">
            <a:extLs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840464" y="6127872"/>
            <a:ext cx="1971309" cy="538460"/>
          </a:xfrm>
          <a:prstGeom prst="rect">
            <a:avLst/>
          </a:prstGeom>
          <a:ln w="12700">
            <a:miter lim="400000"/>
          </a:ln>
        </p:spPr>
      </p:pic>
      <p:pic>
        <p:nvPicPr>
          <p:cNvPr id="476" name="Picture 8">
            <a:extLs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9803383" y="6139636"/>
            <a:ext cx="1474217" cy="535903"/>
          </a:xfrm>
          <a:prstGeom prst="rect">
            <a:avLst/>
          </a:prstGeom>
          <a:ln w="12700">
            <a:miter lim="400000"/>
          </a:ln>
        </p:spPr>
      </p:pic>
      <p:pic>
        <p:nvPicPr>
          <p:cNvPr id="7" name="Graphic 6">
            <a:extLst>
              <a:ext uri="{FF2B5EF4-FFF2-40B4-BE49-F238E27FC236}">
                <a16:creationId xmlns:a16="http://schemas.microsoft.com/office/drawing/2014/main" id="{7DD53777-B7D5-27F1-A79A-913F403B3824}"/>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93931" y="2922792"/>
            <a:ext cx="1102547" cy="1102547"/>
          </a:xfrm>
          <a:prstGeom prst="rect">
            <a:avLst/>
          </a:prstGeom>
        </p:spPr>
      </p:pic>
      <p:sp>
        <p:nvSpPr>
          <p:cNvPr id="5" name="Content Placeholder 2">
            <a:extLst>
              <a:ext uri="{FF2B5EF4-FFF2-40B4-BE49-F238E27FC236}">
                <a16:creationId xmlns:a16="http://schemas.microsoft.com/office/drawing/2014/main" id="{88653CCE-5A3F-9021-95FB-1B1A9E58634D}"/>
              </a:ext>
            </a:extLst>
          </p:cNvPr>
          <p:cNvSpPr txBox="1">
            <a:spLocks/>
          </p:cNvSpPr>
          <p:nvPr/>
        </p:nvSpPr>
        <p:spPr>
          <a:xfrm>
            <a:off x="1243087" y="2501864"/>
            <a:ext cx="10585521" cy="3091450"/>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tIns="45720" rIns="45719" bIns="45720" anchor="t">
            <a:normAutofit/>
          </a:bodyPr>
          <a:lst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9pPr>
          </a:lstStyle>
          <a:p>
            <a:pPr marL="0" marR="0" lvl="0" indent="0" algn="l" defTabSz="914400" rtl="0" eaLnBrk="1" fontAlgn="auto" latinLnBrk="0" hangingPunct="1">
              <a:lnSpc>
                <a:spcPct val="100000"/>
              </a:lnSpc>
              <a:spcBef>
                <a:spcPts val="1000"/>
              </a:spcBef>
              <a:spcAft>
                <a:spcPts val="0"/>
              </a:spcAft>
              <a:buClrTx/>
              <a:buSzTx/>
              <a:buFont typeface="Arial"/>
              <a:buNone/>
              <a:tabLst/>
              <a:defRPr sz="2000">
                <a:latin typeface="Times New Roman"/>
                <a:ea typeface="Times New Roman"/>
                <a:cs typeface="Times New Roman"/>
                <a:sym typeface="Times New Roman"/>
              </a:defRPr>
            </a:pPr>
            <a:r>
              <a:rPr kumimoji="0" lang="en-US" sz="2400" b="0" i="0" u="none" strike="noStrike" kern="0" cap="none" spc="0" normalizeH="0" baseline="0" noProof="0" dirty="0">
                <a:ln>
                  <a:noFill/>
                </a:ln>
                <a:solidFill>
                  <a:srgbClr val="000000"/>
                </a:solidFill>
                <a:effectLst/>
                <a:uLnTx/>
                <a:uFillTx/>
                <a:latin typeface="Calibri"/>
                <a:ea typeface="Times New Roman"/>
                <a:cs typeface="Times New Roman"/>
                <a:sym typeface="Times New Roman"/>
              </a:rPr>
              <a:t>After the birth of their child, Cameron's health care provider prescribes 8 weeks of recovery time because they had a C-section. </a:t>
            </a:r>
            <a:endParaRPr kumimoji="0" lang="en-US" sz="2000" b="0" i="0" u="none" strike="noStrike" kern="1200" cap="none" spc="0" normalizeH="0" baseline="0" noProof="0" dirty="0">
              <a:ln>
                <a:noFill/>
              </a:ln>
              <a:solidFill>
                <a:srgbClr val="000000"/>
              </a:solidFill>
              <a:effectLst/>
              <a:uLnTx/>
              <a:uFillTx/>
              <a:latin typeface="Times New Roman"/>
              <a:ea typeface="Times New Roman"/>
              <a:cs typeface="Times New Roman"/>
              <a:sym typeface="Times New Roman"/>
            </a:endParaRPr>
          </a:p>
          <a:p>
            <a:pPr marL="0" marR="0" lvl="0" indent="0" algn="l" defTabSz="914400" rtl="0" eaLnBrk="1" fontAlgn="auto" latinLnBrk="0" hangingPunct="1">
              <a:lnSpc>
                <a:spcPct val="100000"/>
              </a:lnSpc>
              <a:spcBef>
                <a:spcPts val="1000"/>
              </a:spcBef>
              <a:spcAft>
                <a:spcPts val="0"/>
              </a:spcAft>
              <a:buClrTx/>
              <a:buSzTx/>
              <a:buFont typeface="Arial"/>
              <a:buNone/>
              <a:tabLst/>
              <a:defRPr sz="2000">
                <a:latin typeface="Times New Roman"/>
                <a:ea typeface="Times New Roman"/>
                <a:cs typeface="Times New Roman"/>
                <a:sym typeface="Times New Roman"/>
              </a:defRPr>
            </a:pPr>
            <a:r>
              <a:rPr kumimoji="0" lang="en-US" sz="2400" b="0" i="0" u="none" strike="noStrike" kern="0" cap="none" spc="0" normalizeH="0" baseline="0" noProof="0" dirty="0">
                <a:ln>
                  <a:noFill/>
                </a:ln>
                <a:solidFill>
                  <a:srgbClr val="000000"/>
                </a:solidFill>
                <a:effectLst/>
                <a:uLnTx/>
                <a:uFillTx/>
                <a:latin typeface="Calibri"/>
                <a:ea typeface="Times New Roman"/>
                <a:cs typeface="Times New Roman"/>
                <a:sym typeface="Times New Roman"/>
              </a:rPr>
              <a:t>Cameron is eligible to take 12 weeks of family leave to bond with the child before hitting the 26-week maximum.</a:t>
            </a:r>
            <a:endParaRPr kumimoji="0" lang="en-US" sz="2000" b="0" i="0" u="none" strike="noStrike" kern="1200" cap="none" spc="0" normalizeH="0" baseline="0" noProof="0" dirty="0">
              <a:ln>
                <a:noFill/>
              </a:ln>
              <a:solidFill>
                <a:srgbClr val="000000"/>
              </a:solidFill>
              <a:effectLst/>
              <a:uLnTx/>
              <a:uFillTx/>
              <a:latin typeface="Times New Roman"/>
              <a:cs typeface="Times New Roman"/>
              <a:sym typeface="Times New Roman"/>
            </a:endParaRPr>
          </a:p>
          <a:p>
            <a:pPr marL="0" marR="0" lvl="0" indent="0" algn="l" defTabSz="914400" rtl="0" eaLnBrk="1" fontAlgn="auto" latinLnBrk="0" hangingPunct="1">
              <a:lnSpc>
                <a:spcPct val="100000"/>
              </a:lnSpc>
              <a:spcBef>
                <a:spcPts val="1000"/>
              </a:spcBef>
              <a:spcAft>
                <a:spcPts val="0"/>
              </a:spcAft>
              <a:buClrTx/>
              <a:buSzTx/>
              <a:buFont typeface="Arial"/>
              <a:buNone/>
              <a:tabLst/>
              <a:defRPr sz="2000">
                <a:latin typeface="Times New Roman"/>
                <a:ea typeface="Times New Roman"/>
                <a:cs typeface="Times New Roman"/>
                <a:sym typeface="Times New Roman"/>
              </a:defRPr>
            </a:pPr>
            <a:r>
              <a:rPr kumimoji="0" lang="en-US" sz="2400" b="0" i="0" u="none" strike="noStrike" kern="0" cap="none" spc="0" normalizeH="0" baseline="0" noProof="0" dirty="0">
                <a:ln>
                  <a:noFill/>
                </a:ln>
                <a:solidFill>
                  <a:srgbClr val="000000"/>
                </a:solidFill>
                <a:effectLst/>
                <a:uLnTx/>
                <a:uFillTx/>
                <a:latin typeface="Calibri"/>
                <a:ea typeface="Times New Roman"/>
                <a:cs typeface="Times New Roman"/>
                <a:sym typeface="Times New Roman"/>
              </a:rPr>
              <a:t>If Cameron has a partner, they may be eligible to take 12 weeks of family leave before the child's first birthday.</a:t>
            </a:r>
          </a:p>
          <a:p>
            <a:pPr marL="0" marR="0" lvl="0" indent="0" algn="l" defTabSz="914400" rtl="0" eaLnBrk="1" fontAlgn="auto" latinLnBrk="0" hangingPunct="1">
              <a:lnSpc>
                <a:spcPct val="100000"/>
              </a:lnSpc>
              <a:spcBef>
                <a:spcPts val="1000"/>
              </a:spcBef>
              <a:spcAft>
                <a:spcPts val="0"/>
              </a:spcAft>
              <a:buClrTx/>
              <a:buSzTx/>
              <a:buFont typeface="Arial"/>
              <a:buNone/>
              <a:tabLst/>
              <a:defRPr sz="2000">
                <a:latin typeface="Times New Roman"/>
                <a:ea typeface="Times New Roman"/>
                <a:cs typeface="Times New Roman"/>
                <a:sym typeface="Times New Roman"/>
              </a:defRPr>
            </a:pPr>
            <a:endParaRPr kumimoji="0" lang="en-US" sz="2400" b="0" i="0" u="none" strike="noStrike" kern="0" cap="none" spc="0" normalizeH="0" baseline="0" noProof="0" dirty="0">
              <a:ln>
                <a:noFill/>
              </a:ln>
              <a:solidFill>
                <a:srgbClr val="000000"/>
              </a:solidFill>
              <a:effectLst/>
              <a:uLnTx/>
              <a:uFillTx/>
              <a:latin typeface="Calibri"/>
              <a:ea typeface="Times New Roman"/>
              <a:cs typeface="Times New Roman"/>
              <a:sym typeface="Times New Roman"/>
            </a:endParaRPr>
          </a:p>
          <a:p>
            <a:pPr marL="457200" marR="0" lvl="0" indent="-457200" algn="l" defTabSz="914400" rtl="0" eaLnBrk="1" fontAlgn="auto" latinLnBrk="0" hangingPunct="1">
              <a:lnSpc>
                <a:spcPct val="100000"/>
              </a:lnSpc>
              <a:spcBef>
                <a:spcPts val="1000"/>
              </a:spcBef>
              <a:spcAft>
                <a:spcPts val="0"/>
              </a:spcAft>
              <a:buClrTx/>
              <a:buSzTx/>
              <a:buFont typeface="Calibri"/>
              <a:buAutoNum type="arabicPeriod"/>
              <a:tabLst/>
              <a:defRPr sz="2000">
                <a:latin typeface="Times New Roman"/>
                <a:ea typeface="Times New Roman"/>
                <a:cs typeface="Times New Roman"/>
                <a:sym typeface="Times New Roman"/>
              </a:defRPr>
            </a:pPr>
            <a:endParaRPr kumimoji="0" lang="en-US" sz="2400" b="0" i="0" u="none" strike="noStrike" kern="0" cap="none" spc="0" normalizeH="0" baseline="0" noProof="0" dirty="0">
              <a:ln>
                <a:noFill/>
              </a:ln>
              <a:solidFill>
                <a:srgbClr val="000000"/>
              </a:solidFill>
              <a:effectLst/>
              <a:uLnTx/>
              <a:uFillTx/>
              <a:latin typeface="Calibri"/>
              <a:ea typeface="Times New Roman"/>
              <a:cs typeface="Times New Roman"/>
              <a:sym typeface="Times New Roman"/>
            </a:endParaRPr>
          </a:p>
          <a:p>
            <a:pPr marL="0" marR="0" lvl="0" indent="0" algn="l" defTabSz="914400" rtl="0" eaLnBrk="1" fontAlgn="auto" latinLnBrk="0" hangingPunct="1">
              <a:lnSpc>
                <a:spcPct val="100000"/>
              </a:lnSpc>
              <a:spcBef>
                <a:spcPts val="1000"/>
              </a:spcBef>
              <a:spcAft>
                <a:spcPts val="0"/>
              </a:spcAft>
              <a:buClrTx/>
              <a:buSzTx/>
              <a:buFont typeface="Arial"/>
              <a:buNone/>
              <a:tabLst/>
              <a:defRPr sz="2000">
                <a:latin typeface="Times New Roman"/>
                <a:ea typeface="Times New Roman"/>
                <a:cs typeface="Times New Roman"/>
                <a:sym typeface="Times New Roman"/>
              </a:defRPr>
            </a:pPr>
            <a:endParaRPr kumimoji="0" lang="en-US" sz="2400" b="0" i="0" u="none" strike="noStrike" kern="0" cap="none" spc="0" normalizeH="0" baseline="0" noProof="0" dirty="0">
              <a:ln>
                <a:noFill/>
              </a:ln>
              <a:solidFill>
                <a:srgbClr val="000000"/>
              </a:solidFill>
              <a:effectLst/>
              <a:uLnTx/>
              <a:uFillTx/>
              <a:latin typeface="Calibri"/>
              <a:ea typeface="Times New Roman"/>
              <a:cs typeface="Times New Roman"/>
              <a:sym typeface="Times New Roman"/>
            </a:endParaRPr>
          </a:p>
          <a:p>
            <a:pPr marL="0" marR="0" lvl="0" indent="0" algn="l" defTabSz="914400" rtl="0" eaLnBrk="1" fontAlgn="auto" latinLnBrk="0" hangingPunct="1">
              <a:lnSpc>
                <a:spcPct val="100000"/>
              </a:lnSpc>
              <a:spcBef>
                <a:spcPts val="1000"/>
              </a:spcBef>
              <a:spcAft>
                <a:spcPts val="0"/>
              </a:spcAft>
              <a:buClrTx/>
              <a:buSzTx/>
              <a:buFont typeface="Arial"/>
              <a:buNone/>
              <a:tabLst/>
              <a:defRPr sz="2000">
                <a:latin typeface="Times New Roman"/>
                <a:ea typeface="Times New Roman"/>
                <a:cs typeface="Times New Roman"/>
                <a:sym typeface="Times New Roman"/>
              </a:defRPr>
            </a:pPr>
            <a:endParaRPr kumimoji="0" lang="en-US" sz="2400" b="0" i="0" u="none" strike="noStrike" kern="0" cap="none" spc="0" normalizeH="0" baseline="0" noProof="0" dirty="0">
              <a:ln>
                <a:noFill/>
              </a:ln>
              <a:solidFill>
                <a:srgbClr val="000000"/>
              </a:solidFill>
              <a:effectLst/>
              <a:uLnTx/>
              <a:uFillTx/>
              <a:latin typeface="Calibri"/>
              <a:ea typeface="Times New Roman"/>
              <a:cs typeface="Times New Roman"/>
              <a:sym typeface="Times New Roman"/>
            </a:endParaRPr>
          </a:p>
          <a:p>
            <a:pPr marL="0" marR="0" lvl="0" indent="0" algn="l" defTabSz="914400" rtl="0" eaLnBrk="1" fontAlgn="auto" latinLnBrk="0" hangingPunct="1">
              <a:lnSpc>
                <a:spcPct val="150000"/>
              </a:lnSpc>
              <a:spcBef>
                <a:spcPts val="1000"/>
              </a:spcBef>
              <a:spcAft>
                <a:spcPts val="0"/>
              </a:spcAft>
              <a:buClrTx/>
              <a:buSzTx/>
              <a:buFont typeface="Arial"/>
              <a:buNone/>
              <a:tabLst/>
              <a:defRPr sz="2000">
                <a:latin typeface="Times New Roman"/>
                <a:ea typeface="Times New Roman"/>
                <a:cs typeface="Times New Roman"/>
                <a:sym typeface="Times New Roman"/>
              </a:defRPr>
            </a:pPr>
            <a:endParaRPr kumimoji="0" lang="en-US" sz="2400" b="0" i="0" u="none" strike="noStrike" kern="0" cap="none" spc="0" normalizeH="0" baseline="0" noProof="0" dirty="0">
              <a:ln>
                <a:noFill/>
              </a:ln>
              <a:solidFill>
                <a:srgbClr val="000000"/>
              </a:solidFill>
              <a:effectLst/>
              <a:uLnTx/>
              <a:uFillTx/>
              <a:latin typeface="Calibri"/>
              <a:ea typeface="Times New Roman"/>
              <a:cs typeface="Times New Roman"/>
              <a:sym typeface="Times New Roman"/>
            </a:endParaRPr>
          </a:p>
        </p:txBody>
      </p:sp>
      <p:sp>
        <p:nvSpPr>
          <p:cNvPr id="2" name="TextBox 1">
            <a:extLst>
              <a:ext uri="{FF2B5EF4-FFF2-40B4-BE49-F238E27FC236}">
                <a16:creationId xmlns:a16="http://schemas.microsoft.com/office/drawing/2014/main" id="{A56B3ABF-2773-5419-4326-9DF47051F025}"/>
              </a:ext>
            </a:extLst>
          </p:cNvPr>
          <p:cNvSpPr txBox="1"/>
          <p:nvPr/>
        </p:nvSpPr>
        <p:spPr>
          <a:xfrm>
            <a:off x="1278545" y="5224855"/>
            <a:ext cx="10197944" cy="646329"/>
          </a:xfrm>
          <a:prstGeom prst="rect">
            <a:avLst/>
          </a:prstGeom>
          <a:noFill/>
          <a:ln w="28575" cap="flat">
            <a:solidFill>
              <a:schemeClr val="tx1"/>
            </a:solid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a:cs typeface="Calibri"/>
              </a:rPr>
              <a:t>Cameron: 6 weeks prenatal medical leave + 8 weeks postnatal recovery medical leave + 12 weeks family leave to bond with the child = 26 weeks total leave</a:t>
            </a:r>
          </a:p>
        </p:txBody>
      </p:sp>
      <p:sp>
        <p:nvSpPr>
          <p:cNvPr id="8" name="TextBox 7">
            <a:extLst>
              <a:ext uri="{FF2B5EF4-FFF2-40B4-BE49-F238E27FC236}">
                <a16:creationId xmlns:a16="http://schemas.microsoft.com/office/drawing/2014/main" id="{6849818E-2F8E-D110-98FA-D0D0BF9CB9EF}"/>
              </a:ext>
            </a:extLst>
          </p:cNvPr>
          <p:cNvSpPr txBox="1"/>
          <p:nvPr/>
        </p:nvSpPr>
        <p:spPr>
          <a:xfrm>
            <a:off x="2624667" y="6667501"/>
            <a:ext cx="7505700"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a:ln>
                  <a:noFill/>
                </a:ln>
                <a:solidFill>
                  <a:srgbClr val="000000"/>
                </a:solidFill>
                <a:effectLst/>
                <a:uLnTx/>
                <a:uFillTx/>
                <a:latin typeface="Calibri"/>
                <a:ea typeface="Calibri"/>
                <a:cs typeface="Calibri"/>
                <a:sym typeface="Calibri"/>
              </a:rPr>
              <a:t>Disclaimer</a:t>
            </a:r>
            <a:r>
              <a:rPr kumimoji="0" lang="en-US" sz="1200" b="0" i="1" u="none" strike="noStrike" kern="1200" cap="none" spc="0" normalizeH="0" baseline="0" noProof="0">
                <a:ln>
                  <a:noFill/>
                </a:ln>
                <a:solidFill>
                  <a:srgbClr val="000000"/>
                </a:solidFill>
                <a:effectLst/>
                <a:uLnTx/>
                <a:uFillTx/>
                <a:latin typeface="Calibri"/>
                <a:ea typeface="Calibri"/>
                <a:cs typeface="Calibri"/>
                <a:sym typeface="Calibri"/>
              </a:rPr>
              <a:t>: the information in this example is for information purposes only and does not cover all scenarios of leave.</a:t>
            </a:r>
            <a:r>
              <a:rPr kumimoji="0" lang="en-US" sz="1200" b="0" i="0" u="none" strike="noStrike" kern="1200" cap="none" spc="0" normalizeH="0" baseline="0" noProof="0">
                <a:ln>
                  <a:noFill/>
                </a:ln>
                <a:solidFill>
                  <a:srgbClr val="000000"/>
                </a:solidFill>
                <a:effectLst/>
                <a:uLnTx/>
                <a:uFillTx/>
                <a:latin typeface="Calibri"/>
                <a:ea typeface="Calibri"/>
                <a:cs typeface="Calibri"/>
                <a:sym typeface="Calibri"/>
              </a:rPr>
              <a:t> </a:t>
            </a:r>
            <a:endParaRPr kumimoji="0" lang="en-US" sz="1200" b="0" i="0" u="none" strike="noStrike" kern="1200" cap="none" spc="0" normalizeH="0" baseline="0" noProof="0">
              <a:ln>
                <a:noFill/>
              </a:ln>
              <a:solidFill>
                <a:srgbClr val="000000"/>
              </a:solidFill>
              <a:effectLst/>
              <a:uLnTx/>
              <a:uFillTx/>
              <a:latin typeface="Helvetica"/>
              <a:cs typeface="Helvetica"/>
            </a:endParaRPr>
          </a:p>
        </p:txBody>
      </p:sp>
      <p:sp>
        <p:nvSpPr>
          <p:cNvPr id="4" name="TextBox 3">
            <a:extLst>
              <a:ext uri="{FF2B5EF4-FFF2-40B4-BE49-F238E27FC236}">
                <a16:creationId xmlns:a16="http://schemas.microsoft.com/office/drawing/2014/main" id="{B7D15124-B02A-6262-31A1-942D1494427A}"/>
              </a:ext>
              <a:ext uri="{C183D7F6-B498-43B3-948B-1728B52AA6E4}">
                <adec:decorative xmlns:adec="http://schemas.microsoft.com/office/drawing/2017/decorative" val="1"/>
              </a:ext>
            </a:extLst>
          </p:cNvPr>
          <p:cNvSpPr txBox="1"/>
          <p:nvPr/>
        </p:nvSpPr>
        <p:spPr>
          <a:xfrm>
            <a:off x="4066402" y="6226776"/>
            <a:ext cx="4030361" cy="448138"/>
          </a:xfrm>
          <a:prstGeom prst="rect">
            <a:avLst/>
          </a:prstGeom>
          <a:solidFill>
            <a:schemeClr val="tx2">
              <a:lumMod val="40000"/>
              <a:lumOff val="60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a:ea typeface="Calibri"/>
              <a:cs typeface="Calibri"/>
              <a:sym typeface="Calibri"/>
            </a:endParaRPr>
          </a:p>
        </p:txBody>
      </p:sp>
    </p:spTree>
    <p:custDataLst>
      <p:tags r:id="rId1"/>
    </p:custDataLst>
    <p:extLst>
      <p:ext uri="{BB962C8B-B14F-4D97-AF65-F5344CB8AC3E}">
        <p14:creationId xmlns:p14="http://schemas.microsoft.com/office/powerpoint/2010/main" val="3546414629"/>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 name="Rectangle 3">
            <a:extLst>
              <a:ext uri="{C183D7F6-B498-43B3-948B-1728B52AA6E4}">
                <adec:decorative xmlns:adec="http://schemas.microsoft.com/office/drawing/2017/decorative" val="1"/>
              </a:ext>
            </a:extLst>
          </p:cNvPr>
          <p:cNvSpPr/>
          <p:nvPr/>
        </p:nvSpPr>
        <p:spPr>
          <a:xfrm>
            <a:off x="1237" y="4540"/>
            <a:ext cx="12190763" cy="1263806"/>
          </a:xfrm>
          <a:prstGeom prst="rect">
            <a:avLst/>
          </a:prstGeom>
          <a:solidFill>
            <a:srgbClr val="BE5817"/>
          </a:solidFill>
          <a:ln w="12700">
            <a:miter lim="400000"/>
          </a:ln>
        </p:spPr>
        <p:txBody>
          <a:bodyPr lIns="45719" rIns="45719" anchor="ctr"/>
          <a:lstStyle/>
          <a:p>
            <a:pPr marL="0" marR="0" lvl="0" indent="0" algn="ctr" defTabSz="457200" rtl="0" eaLnBrk="1" fontAlgn="auto" latinLnBrk="0" hangingPunct="1">
              <a:lnSpc>
                <a:spcPct val="100000"/>
              </a:lnSpc>
              <a:spcBef>
                <a:spcPts val="0"/>
              </a:spcBef>
              <a:spcAft>
                <a:spcPts val="0"/>
              </a:spcAft>
              <a:buClrTx/>
              <a:buSzTx/>
              <a:buFontTx/>
              <a:buNone/>
              <a:tabLst/>
              <a:defRPr>
                <a:solidFill>
                  <a:srgbClr val="FFFFFF"/>
                </a:solidFill>
              </a:defRPr>
            </a:pPr>
            <a:endParaRPr kumimoji="0" sz="1800" b="0" i="0" u="none" strike="noStrike" kern="1200" cap="none" spc="0" normalizeH="0" baseline="0" noProof="0">
              <a:ln>
                <a:noFill/>
              </a:ln>
              <a:solidFill>
                <a:srgbClr val="FFFFFF"/>
              </a:solidFill>
              <a:effectLst/>
              <a:uLnTx/>
              <a:uFillTx/>
              <a:latin typeface="Helvetica"/>
              <a:cs typeface="Helvetica"/>
            </a:endParaRPr>
          </a:p>
        </p:txBody>
      </p:sp>
      <p:pic>
        <p:nvPicPr>
          <p:cNvPr id="473" name="Picture 5">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48384" y="155198"/>
            <a:ext cx="984793" cy="990987"/>
          </a:xfrm>
          <a:prstGeom prst="rect">
            <a:avLst/>
          </a:prstGeom>
          <a:ln w="12700">
            <a:miter lim="400000"/>
          </a:ln>
        </p:spPr>
      </p:pic>
      <p:sp>
        <p:nvSpPr>
          <p:cNvPr id="472" name="Title 4"/>
          <p:cNvSpPr txBox="1">
            <a:spLocks noGrp="1"/>
          </p:cNvSpPr>
          <p:nvPr>
            <p:ph type="title" idx="4294967295"/>
          </p:nvPr>
        </p:nvSpPr>
        <p:spPr>
          <a:xfrm>
            <a:off x="1826118" y="-24148"/>
            <a:ext cx="9829800" cy="1200329"/>
          </a:xfrm>
          <a:prstGeom prst="rect">
            <a:avLst/>
          </a:prstGeom>
          <a:noFill/>
          <a:ln w="12700">
            <a:noFill/>
            <a:prstDash/>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rot="0" spcFirstLastPara="0" vertOverflow="overflow" horzOverflow="overflow" vert="horz" wrap="square" lIns="45719" tIns="45720" rIns="45719" bIns="45720" numCol="1" spcCol="0" rtlCol="0" fromWordArt="0" anchor="ctr" anchorCtr="0" forceAA="0" compatLnSpc="1">
            <a:prstTxWarp prst="textNoShape">
              <a:avLst/>
            </a:prstTxWarp>
            <a:spAutoFit/>
          </a:bodyPr>
          <a:lstStyle/>
          <a:p>
            <a:pPr marL="0" marR="0" lvl="0" indent="0" algn="l" defTabSz="457200" rtl="0" eaLnBrk="1" fontAlgn="auto" latinLnBrk="0" hangingPunct="1">
              <a:lnSpc>
                <a:spcPct val="100000"/>
              </a:lnSpc>
              <a:spcBef>
                <a:spcPts val="0"/>
              </a:spcBef>
              <a:spcAft>
                <a:spcPts val="0"/>
              </a:spcAft>
              <a:buClrTx/>
              <a:buSzTx/>
              <a:buFontTx/>
              <a:buNone/>
              <a:tabLst/>
              <a:defRPr sz="3200">
                <a:solidFill>
                  <a:srgbClr val="FFFFFF"/>
                </a:solidFill>
                <a:latin typeface="Arial"/>
                <a:ea typeface="Arial"/>
                <a:cs typeface="Arial"/>
                <a:sym typeface="Arial"/>
              </a:defRPr>
            </a:pPr>
            <a:r>
              <a:rPr kumimoji="0" lang="en-US" sz="3600" b="1" i="0" u="none" strike="noStrike" kern="1200" cap="none" spc="0" normalizeH="0" baseline="0" noProof="0" dirty="0">
                <a:ln>
                  <a:noFill/>
                </a:ln>
                <a:solidFill>
                  <a:srgbClr val="FFFFFF"/>
                </a:solidFill>
                <a:effectLst/>
                <a:uLnTx/>
                <a:uFillTx/>
                <a:latin typeface="Calibri"/>
                <a:ea typeface="Arial"/>
                <a:cs typeface="Arial"/>
                <a:sym typeface="Arial"/>
              </a:rPr>
              <a:t>Combining Medical Leave and the Two Different Types of Family Leave</a:t>
            </a:r>
          </a:p>
        </p:txBody>
      </p:sp>
      <p:pic>
        <p:nvPicPr>
          <p:cNvPr id="3" name="Graphic 2" descr="Pregnant lady outline.">
            <a:extLst>
              <a:ext uri="{FF2B5EF4-FFF2-40B4-BE49-F238E27FC236}">
                <a16:creationId xmlns:a16="http://schemas.microsoft.com/office/drawing/2014/main" id="{0A61FD29-EA92-D6FC-7882-012E3B5A4244}"/>
              </a:ext>
              <a:ext uri="{C183D7F6-B498-43B3-948B-1728B52AA6E4}">
                <adec:decorative xmlns:adec="http://schemas.microsoft.com/office/drawing/2017/decorative" val="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49401" y="1352005"/>
            <a:ext cx="735864" cy="754226"/>
          </a:xfrm>
          <a:prstGeom prst="rect">
            <a:avLst/>
          </a:prstGeom>
        </p:spPr>
      </p:pic>
      <p:sp>
        <p:nvSpPr>
          <p:cNvPr id="470" name="Content Placeholder 2"/>
          <p:cNvSpPr txBox="1">
            <a:spLocks noGrp="1"/>
          </p:cNvSpPr>
          <p:nvPr>
            <p:ph type="body" idx="1"/>
          </p:nvPr>
        </p:nvSpPr>
        <p:spPr>
          <a:xfrm>
            <a:off x="1449285" y="1337202"/>
            <a:ext cx="10540001" cy="1271578"/>
          </a:xfrm>
          <a:prstGeom prst="rect">
            <a:avLst/>
          </a:prstGeom>
        </p:spPr>
        <p:txBody>
          <a:bodyPr lIns="45719" tIns="45720" rIns="45719" bIns="45720" anchor="t">
            <a:normAutofit/>
          </a:bodyPr>
          <a:lstStyle/>
          <a:p>
            <a:pPr marL="0" indent="0">
              <a:lnSpc>
                <a:spcPct val="100000"/>
              </a:lnSpc>
              <a:buSzTx/>
              <a:buNone/>
              <a:defRPr sz="2000">
                <a:latin typeface="Times New Roman"/>
                <a:ea typeface="Times New Roman"/>
                <a:cs typeface="Times New Roman"/>
                <a:sym typeface="Times New Roman"/>
              </a:defRPr>
            </a:pPr>
            <a:r>
              <a:rPr lang="en-US" sz="2000">
                <a:latin typeface="Calibri"/>
              </a:rPr>
              <a:t>Morgan is having their first child and needs 6 weeks of continuous medical leave prior to giving birth due to complications with their pregnancy. </a:t>
            </a:r>
            <a:endParaRPr lang="en-US" sz="2000">
              <a:latin typeface="Calibri"/>
              <a:cs typeface="Calibri"/>
            </a:endParaRPr>
          </a:p>
          <a:p>
            <a:pPr marL="0" indent="0">
              <a:lnSpc>
                <a:spcPct val="100000"/>
              </a:lnSpc>
              <a:buSzTx/>
              <a:buNone/>
              <a:defRPr sz="2000">
                <a:latin typeface="Times New Roman"/>
                <a:ea typeface="Times New Roman"/>
                <a:cs typeface="Times New Roman"/>
                <a:sym typeface="Times New Roman"/>
              </a:defRPr>
            </a:pPr>
            <a:endParaRPr lang="en-US" sz="2000">
              <a:latin typeface="Calibri"/>
            </a:endParaRPr>
          </a:p>
          <a:p>
            <a:pPr marL="0" indent="0">
              <a:lnSpc>
                <a:spcPct val="100000"/>
              </a:lnSpc>
              <a:buSzTx/>
              <a:buNone/>
              <a:defRPr sz="2000">
                <a:latin typeface="Times New Roman"/>
                <a:ea typeface="Times New Roman"/>
                <a:cs typeface="Times New Roman"/>
                <a:sym typeface="Times New Roman"/>
              </a:defRPr>
            </a:pPr>
            <a:endParaRPr lang="en-US" sz="2000">
              <a:latin typeface="Calibri"/>
            </a:endParaRPr>
          </a:p>
          <a:p>
            <a:pPr marL="0" indent="0">
              <a:lnSpc>
                <a:spcPct val="100000"/>
              </a:lnSpc>
              <a:buSzTx/>
              <a:buNone/>
              <a:defRPr sz="2000">
                <a:latin typeface="Times New Roman"/>
                <a:ea typeface="Times New Roman"/>
                <a:cs typeface="Times New Roman"/>
                <a:sym typeface="Times New Roman"/>
              </a:defRPr>
            </a:pPr>
            <a:endParaRPr lang="en-US" sz="2000">
              <a:latin typeface="Calibri"/>
            </a:endParaRPr>
          </a:p>
          <a:p>
            <a:pPr marL="342900" indent="-342900">
              <a:lnSpc>
                <a:spcPct val="100000"/>
              </a:lnSpc>
              <a:buSzTx/>
              <a:defRPr sz="2000">
                <a:latin typeface="Times New Roman"/>
                <a:ea typeface="Times New Roman"/>
                <a:cs typeface="Times New Roman"/>
                <a:sym typeface="Times New Roman"/>
              </a:defRPr>
            </a:pPr>
            <a:endParaRPr lang="en-US" sz="2400">
              <a:latin typeface="Calibri"/>
            </a:endParaRPr>
          </a:p>
          <a:p>
            <a:pPr marL="457200" indent="-457200">
              <a:lnSpc>
                <a:spcPct val="100000"/>
              </a:lnSpc>
              <a:buSzTx/>
              <a:buFont typeface="Calibri"/>
              <a:buAutoNum type="arabicPeriod"/>
              <a:defRPr sz="2000">
                <a:latin typeface="Times New Roman"/>
                <a:ea typeface="Times New Roman"/>
                <a:cs typeface="Times New Roman"/>
                <a:sym typeface="Times New Roman"/>
              </a:defRPr>
            </a:pPr>
            <a:endParaRPr lang="en-US" sz="2400">
              <a:latin typeface="Calibri"/>
            </a:endParaRPr>
          </a:p>
          <a:p>
            <a:pPr marL="0" indent="0">
              <a:lnSpc>
                <a:spcPct val="100000"/>
              </a:lnSpc>
              <a:buSzTx/>
              <a:buNone/>
              <a:defRPr sz="2000">
                <a:latin typeface="Times New Roman"/>
                <a:ea typeface="Times New Roman"/>
                <a:cs typeface="Times New Roman"/>
                <a:sym typeface="Times New Roman"/>
              </a:defRPr>
            </a:pPr>
            <a:endParaRPr lang="en-US" sz="2400">
              <a:latin typeface="Calibri"/>
            </a:endParaRPr>
          </a:p>
          <a:p>
            <a:pPr marL="0" indent="0">
              <a:lnSpc>
                <a:spcPct val="100000"/>
              </a:lnSpc>
              <a:buSzTx/>
              <a:buNone/>
              <a:defRPr sz="2000">
                <a:latin typeface="Times New Roman"/>
                <a:ea typeface="Times New Roman"/>
                <a:cs typeface="Times New Roman"/>
                <a:sym typeface="Times New Roman"/>
              </a:defRPr>
            </a:pPr>
            <a:endParaRPr lang="en-US" sz="2400">
              <a:latin typeface="Calibri"/>
            </a:endParaRPr>
          </a:p>
          <a:p>
            <a:pPr marL="0" indent="0">
              <a:lnSpc>
                <a:spcPct val="150000"/>
              </a:lnSpc>
              <a:buSzTx/>
              <a:buNone/>
              <a:defRPr sz="2000">
                <a:latin typeface="Times New Roman"/>
                <a:ea typeface="Times New Roman"/>
                <a:cs typeface="Times New Roman"/>
                <a:sym typeface="Times New Roman"/>
              </a:defRPr>
            </a:pPr>
            <a:endParaRPr lang="en-US" sz="2400">
              <a:latin typeface="Calibri"/>
            </a:endParaRPr>
          </a:p>
        </p:txBody>
      </p:sp>
      <p:sp>
        <p:nvSpPr>
          <p:cNvPr id="474" name="Rectangle 6">
            <a:extLst>
              <a:ext uri="{C183D7F6-B498-43B3-948B-1728B52AA6E4}">
                <adec:decorative xmlns:adec="http://schemas.microsoft.com/office/drawing/2017/decorative" val="1"/>
              </a:ext>
            </a:extLst>
          </p:cNvPr>
          <p:cNvSpPr/>
          <p:nvPr/>
        </p:nvSpPr>
        <p:spPr>
          <a:xfrm>
            <a:off x="-1" y="5991725"/>
            <a:ext cx="12192001" cy="906391"/>
          </a:xfrm>
          <a:prstGeom prst="rect">
            <a:avLst/>
          </a:prstGeom>
          <a:solidFill>
            <a:srgbClr val="D9D9D9"/>
          </a:solidFill>
          <a:ln w="12700">
            <a:solidFill>
              <a:srgbClr val="D9D9D9"/>
            </a:solidFill>
            <a:miter/>
          </a:ln>
        </p:spPr>
        <p:txBody>
          <a:bodyPr lIns="45719" tIns="45720" rIns="45719" bIns="4572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0" cap="none" spc="0" normalizeH="0" baseline="0" noProof="0">
              <a:ln>
                <a:noFill/>
              </a:ln>
              <a:solidFill>
                <a:srgbClr val="C00000"/>
              </a:solidFill>
              <a:effectLst/>
              <a:uLnTx/>
              <a:uFillTx/>
              <a:latin typeface="Calibri"/>
              <a:cs typeface="Calibri"/>
            </a:endParaRPr>
          </a:p>
        </p:txBody>
      </p:sp>
      <p:pic>
        <p:nvPicPr>
          <p:cNvPr id="475" name="Picture 7">
            <a:extLs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840464" y="6127872"/>
            <a:ext cx="1971309" cy="538460"/>
          </a:xfrm>
          <a:prstGeom prst="rect">
            <a:avLst/>
          </a:prstGeom>
          <a:ln w="12700">
            <a:miter lim="400000"/>
          </a:ln>
        </p:spPr>
      </p:pic>
      <p:pic>
        <p:nvPicPr>
          <p:cNvPr id="11" name="Graphic 3">
            <a:extLst>
              <a:ext uri="{FF2B5EF4-FFF2-40B4-BE49-F238E27FC236}">
                <a16:creationId xmlns:a16="http://schemas.microsoft.com/office/drawing/2014/main" id="{2C46AF5F-4D58-DB4D-4BA5-EC38329417D3}"/>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05788" y="2203149"/>
            <a:ext cx="776690" cy="804232"/>
          </a:xfrm>
          <a:prstGeom prst="rect">
            <a:avLst/>
          </a:prstGeom>
        </p:spPr>
      </p:pic>
      <p:sp>
        <p:nvSpPr>
          <p:cNvPr id="6" name="TextBox 5">
            <a:extLst>
              <a:ext uri="{FF2B5EF4-FFF2-40B4-BE49-F238E27FC236}">
                <a16:creationId xmlns:a16="http://schemas.microsoft.com/office/drawing/2014/main" id="{BD2C8641-C92A-4992-008D-A6A62F481282}"/>
              </a:ext>
            </a:extLst>
          </p:cNvPr>
          <p:cNvSpPr txBox="1"/>
          <p:nvPr/>
        </p:nvSpPr>
        <p:spPr>
          <a:xfrm>
            <a:off x="1446696" y="2401957"/>
            <a:ext cx="10187608" cy="40010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000000"/>
                </a:solidFill>
                <a:effectLst/>
                <a:uLnTx/>
                <a:uFillTx/>
                <a:latin typeface="Calibri"/>
                <a:cs typeface="Helvetica"/>
              </a:rPr>
              <a:t>Morgan’s partner is taking 6 weeks of family leave to care for Morgan before they give birth. </a:t>
            </a:r>
            <a:endParaRPr kumimoji="0" lang="en-US" sz="2000" b="0" i="0" u="none" strike="noStrike" kern="1200" cap="none" spc="0" normalizeH="0" baseline="0" noProof="0">
              <a:ln>
                <a:noFill/>
              </a:ln>
              <a:solidFill>
                <a:srgbClr val="000000"/>
              </a:solidFill>
              <a:effectLst/>
              <a:uLnTx/>
              <a:uFillTx/>
              <a:latin typeface="Calibri"/>
              <a:ea typeface="Calibri"/>
              <a:cs typeface="Calibri"/>
              <a:sym typeface="Calibri"/>
            </a:endParaRPr>
          </a:p>
        </p:txBody>
      </p:sp>
      <p:pic>
        <p:nvPicPr>
          <p:cNvPr id="7" name="Graphic 6" descr="Outline of woman holding baby.">
            <a:extLst>
              <a:ext uri="{FF2B5EF4-FFF2-40B4-BE49-F238E27FC236}">
                <a16:creationId xmlns:a16="http://schemas.microsoft.com/office/drawing/2014/main" id="{7DD53777-B7D5-27F1-A79A-913F403B3824}"/>
              </a:ext>
              <a:ext uri="{C183D7F6-B498-43B3-948B-1728B52AA6E4}">
                <adec:decorative xmlns:adec="http://schemas.microsoft.com/office/drawing/2017/decorative" val="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03521" y="3466557"/>
            <a:ext cx="827126" cy="799585"/>
          </a:xfrm>
          <a:prstGeom prst="rect">
            <a:avLst/>
          </a:prstGeom>
        </p:spPr>
      </p:pic>
      <p:sp>
        <p:nvSpPr>
          <p:cNvPr id="10" name="Content Placeholder 2">
            <a:extLst>
              <a:ext uri="{FF2B5EF4-FFF2-40B4-BE49-F238E27FC236}">
                <a16:creationId xmlns:a16="http://schemas.microsoft.com/office/drawing/2014/main" id="{D83328B7-714B-8157-9B9F-61DACE3B7221}"/>
              </a:ext>
            </a:extLst>
          </p:cNvPr>
          <p:cNvSpPr txBox="1">
            <a:spLocks/>
          </p:cNvSpPr>
          <p:nvPr/>
        </p:nvSpPr>
        <p:spPr>
          <a:xfrm>
            <a:off x="1445613" y="3110998"/>
            <a:ext cx="10549181" cy="803494"/>
          </a:xfrm>
          <a:prstGeom prst="rect">
            <a:avLst/>
          </a:prstGeom>
          <a:ln w="12700">
            <a:miter lim="400000"/>
          </a:ln>
          <a:extLst>
            <a:ext uri="{C572A759-6A51-4108-AA02-DFA0A04FC94B}">
              <ma14:wrappingTextBoxFlag xmlns:m="http://schemas.openxmlformats.org/officeDocument/2006/math" xmlns:a14="http://schemas.microsoft.com/office/drawing/2010/main" xmlns:ma14="http://schemas.microsoft.com/office/mac/drawingml/2011/main" xmlns="" val="1"/>
            </a:ext>
          </a:extLst>
        </p:spPr>
        <p:txBody>
          <a:bodyPr lIns="45719" tIns="45720" rIns="45719" bIns="45720" anchor="t">
            <a:normAutofit/>
          </a:bodyPr>
          <a:lst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9pPr>
          </a:lstStyle>
          <a:p>
            <a:pPr marL="0" marR="0" lvl="0" indent="0" algn="l" defTabSz="914400" rtl="0" eaLnBrk="1" fontAlgn="auto" latinLnBrk="0" hangingPunct="1">
              <a:lnSpc>
                <a:spcPct val="100000"/>
              </a:lnSpc>
              <a:spcBef>
                <a:spcPts val="1000"/>
              </a:spcBef>
              <a:spcAft>
                <a:spcPts val="0"/>
              </a:spcAft>
              <a:buClrTx/>
              <a:buSzTx/>
              <a:buFont typeface="Arial"/>
              <a:buNone/>
              <a:tabLst/>
              <a:defRPr sz="2000">
                <a:latin typeface="Times New Roman"/>
                <a:ea typeface="Times New Roman"/>
                <a:cs typeface="Times New Roman"/>
                <a:sym typeface="Times New Roman"/>
              </a:defRPr>
            </a:pPr>
            <a:r>
              <a:rPr kumimoji="0" lang="en-US" sz="2000" b="0" i="0" u="none" strike="noStrike" kern="0" cap="none" spc="0" normalizeH="0" baseline="0" noProof="0" dirty="0">
                <a:ln>
                  <a:noFill/>
                </a:ln>
                <a:solidFill>
                  <a:srgbClr val="000000"/>
                </a:solidFill>
                <a:effectLst/>
                <a:uLnTx/>
                <a:uFillTx/>
                <a:latin typeface="Calibri"/>
                <a:ea typeface="Times New Roman"/>
                <a:cs typeface="Calibri"/>
                <a:sym typeface="Times New Roman"/>
              </a:rPr>
              <a:t>After the birth of the child, Morgan will need 8 weeks of recovery time because of a planned C-section. Morgan</a:t>
            </a:r>
            <a:r>
              <a:rPr kumimoji="0" lang="en-US" sz="2000" b="0" i="0" u="none" strike="noStrike" kern="0" cap="none" spc="0" normalizeH="0" baseline="0" noProof="0" dirty="0">
                <a:ln>
                  <a:noFill/>
                </a:ln>
                <a:solidFill>
                  <a:srgbClr val="000000"/>
                </a:solidFill>
                <a:effectLst/>
                <a:uLnTx/>
                <a:uFillTx/>
                <a:latin typeface="Calibri"/>
                <a:cs typeface="Calibri"/>
                <a:sym typeface="Times New Roman"/>
              </a:rPr>
              <a:t> takes 14 weeks of medical leave (6 weeks prenatal + 8 weeks postnatal recovery).</a:t>
            </a:r>
          </a:p>
          <a:p>
            <a:pPr marL="342900" marR="0" lvl="0" indent="-342900" algn="l" defTabSz="914400" rtl="0" eaLnBrk="1" fontAlgn="auto" latinLnBrk="0" hangingPunct="1">
              <a:lnSpc>
                <a:spcPct val="100000"/>
              </a:lnSpc>
              <a:spcBef>
                <a:spcPts val="1000"/>
              </a:spcBef>
              <a:spcAft>
                <a:spcPts val="0"/>
              </a:spcAft>
              <a:buClrTx/>
              <a:buSzTx/>
              <a:buFont typeface="Arial"/>
              <a:buChar char="•"/>
              <a:tabLst/>
              <a:defRPr sz="2000">
                <a:latin typeface="Times New Roman"/>
                <a:ea typeface="Times New Roman"/>
                <a:cs typeface="Times New Roman"/>
                <a:sym typeface="Times New Roman"/>
              </a:defRPr>
            </a:pPr>
            <a:endParaRPr kumimoji="0" lang="en-US" sz="2400" b="0" i="0" u="none" strike="noStrike" kern="0" cap="none" spc="0" normalizeH="0" baseline="0" noProof="0" dirty="0">
              <a:ln>
                <a:noFill/>
              </a:ln>
              <a:solidFill>
                <a:srgbClr val="000000"/>
              </a:solidFill>
              <a:effectLst/>
              <a:uLnTx/>
              <a:uFillTx/>
              <a:latin typeface="Calibri"/>
              <a:ea typeface="Times New Roman"/>
              <a:cs typeface="Times New Roman"/>
              <a:sym typeface="Times New Roman"/>
            </a:endParaRPr>
          </a:p>
          <a:p>
            <a:pPr marL="0" marR="0" lvl="0" indent="0" algn="l" defTabSz="914400" rtl="0" eaLnBrk="1" fontAlgn="auto" latinLnBrk="0" hangingPunct="1">
              <a:lnSpc>
                <a:spcPct val="100000"/>
              </a:lnSpc>
              <a:spcBef>
                <a:spcPts val="1000"/>
              </a:spcBef>
              <a:spcAft>
                <a:spcPts val="0"/>
              </a:spcAft>
              <a:buClrTx/>
              <a:buSzTx/>
              <a:buFont typeface="Arial"/>
              <a:buNone/>
              <a:tabLst/>
              <a:defRPr sz="2000">
                <a:latin typeface="Times New Roman"/>
                <a:ea typeface="Times New Roman"/>
                <a:cs typeface="Times New Roman"/>
                <a:sym typeface="Times New Roman"/>
              </a:defRPr>
            </a:pPr>
            <a:endParaRPr kumimoji="0" lang="en-US" sz="2400" b="0" i="0" u="none" strike="noStrike" kern="0" cap="none" spc="0" normalizeH="0" baseline="0" noProof="0" dirty="0">
              <a:ln>
                <a:noFill/>
              </a:ln>
              <a:solidFill>
                <a:srgbClr val="000000"/>
              </a:solidFill>
              <a:effectLst/>
              <a:uLnTx/>
              <a:uFillTx/>
              <a:latin typeface="Calibri"/>
              <a:ea typeface="Times New Roman"/>
              <a:cs typeface="Times New Roman"/>
              <a:sym typeface="Times New Roman"/>
            </a:endParaRPr>
          </a:p>
          <a:p>
            <a:pPr marL="0" marR="0" lvl="0" indent="0" algn="l" defTabSz="914400" rtl="0" eaLnBrk="1" fontAlgn="auto" latinLnBrk="0" hangingPunct="1">
              <a:lnSpc>
                <a:spcPct val="100000"/>
              </a:lnSpc>
              <a:spcBef>
                <a:spcPts val="1000"/>
              </a:spcBef>
              <a:spcAft>
                <a:spcPts val="0"/>
              </a:spcAft>
              <a:buClrTx/>
              <a:buSzTx/>
              <a:buFont typeface="Arial"/>
              <a:buNone/>
              <a:tabLst/>
              <a:defRPr sz="2000">
                <a:latin typeface="Times New Roman"/>
                <a:ea typeface="Times New Roman"/>
                <a:cs typeface="Times New Roman"/>
                <a:sym typeface="Times New Roman"/>
              </a:defRPr>
            </a:pPr>
            <a:endParaRPr kumimoji="0" lang="en-US" sz="2400" b="0" i="0" u="none" strike="noStrike" kern="0" cap="none" spc="0" normalizeH="0" baseline="0" noProof="0" dirty="0">
              <a:ln>
                <a:noFill/>
              </a:ln>
              <a:solidFill>
                <a:srgbClr val="000000"/>
              </a:solidFill>
              <a:effectLst/>
              <a:uLnTx/>
              <a:uFillTx/>
              <a:latin typeface="Calibri"/>
              <a:ea typeface="Times New Roman"/>
              <a:cs typeface="Times New Roman"/>
              <a:sym typeface="Times New Roman"/>
            </a:endParaRPr>
          </a:p>
          <a:p>
            <a:pPr marL="0" marR="0" lvl="0" indent="0" algn="l" defTabSz="914400" rtl="0" eaLnBrk="1" fontAlgn="auto" latinLnBrk="0" hangingPunct="1">
              <a:lnSpc>
                <a:spcPct val="100000"/>
              </a:lnSpc>
              <a:spcBef>
                <a:spcPts val="1000"/>
              </a:spcBef>
              <a:spcAft>
                <a:spcPts val="0"/>
              </a:spcAft>
              <a:buClrTx/>
              <a:buSzTx/>
              <a:buFont typeface="Arial"/>
              <a:buNone/>
              <a:tabLst/>
              <a:defRPr sz="2000">
                <a:latin typeface="Times New Roman"/>
                <a:ea typeface="Times New Roman"/>
                <a:cs typeface="Times New Roman"/>
                <a:sym typeface="Times New Roman"/>
              </a:defRPr>
            </a:pPr>
            <a:endParaRPr kumimoji="0" lang="en-US" sz="2400" b="0" i="0" u="none" strike="noStrike" kern="0" cap="none" spc="0" normalizeH="0" baseline="0" noProof="0" dirty="0">
              <a:ln>
                <a:noFill/>
              </a:ln>
              <a:solidFill>
                <a:srgbClr val="000000"/>
              </a:solidFill>
              <a:effectLst/>
              <a:uLnTx/>
              <a:uFillTx/>
              <a:latin typeface="Calibri"/>
              <a:ea typeface="Times New Roman"/>
              <a:cs typeface="Times New Roman"/>
              <a:sym typeface="Times New Roman"/>
            </a:endParaRPr>
          </a:p>
          <a:p>
            <a:pPr marL="0" marR="0" lvl="0" indent="0" algn="l" defTabSz="914400" rtl="0" eaLnBrk="1" fontAlgn="auto" latinLnBrk="0" hangingPunct="1">
              <a:lnSpc>
                <a:spcPct val="150000"/>
              </a:lnSpc>
              <a:spcBef>
                <a:spcPts val="1000"/>
              </a:spcBef>
              <a:spcAft>
                <a:spcPts val="0"/>
              </a:spcAft>
              <a:buClrTx/>
              <a:buSzTx/>
              <a:buFont typeface="Arial"/>
              <a:buNone/>
              <a:tabLst/>
              <a:defRPr sz="2000">
                <a:latin typeface="Times New Roman"/>
                <a:ea typeface="Times New Roman"/>
                <a:cs typeface="Times New Roman"/>
                <a:sym typeface="Times New Roman"/>
              </a:defRPr>
            </a:pPr>
            <a:endParaRPr kumimoji="0" lang="en-US" sz="2400" b="0" i="0" u="none" strike="noStrike" kern="0" cap="none" spc="0" normalizeH="0" baseline="0" noProof="0" dirty="0">
              <a:ln>
                <a:noFill/>
              </a:ln>
              <a:solidFill>
                <a:srgbClr val="000000"/>
              </a:solidFill>
              <a:effectLst/>
              <a:uLnTx/>
              <a:uFillTx/>
              <a:latin typeface="Calibri"/>
              <a:ea typeface="Times New Roman"/>
              <a:cs typeface="Times New Roman"/>
              <a:sym typeface="Times New Roman"/>
            </a:endParaRPr>
          </a:p>
        </p:txBody>
      </p:sp>
      <p:sp>
        <p:nvSpPr>
          <p:cNvPr id="5" name="TextBox 4">
            <a:extLst>
              <a:ext uri="{FF2B5EF4-FFF2-40B4-BE49-F238E27FC236}">
                <a16:creationId xmlns:a16="http://schemas.microsoft.com/office/drawing/2014/main" id="{8A8F4121-7148-9720-CC15-E2C993D377FD}"/>
              </a:ext>
            </a:extLst>
          </p:cNvPr>
          <p:cNvSpPr txBox="1"/>
          <p:nvPr/>
        </p:nvSpPr>
        <p:spPr>
          <a:xfrm>
            <a:off x="1445613" y="4097618"/>
            <a:ext cx="10372379" cy="40010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a:ea typeface="Calibri"/>
                <a:cs typeface="Calibri"/>
                <a:sym typeface="Calibri"/>
              </a:rPr>
              <a:t>Morgan is eligible to take 12 weeks of family leave before hitting the 26-week maximum. </a:t>
            </a:r>
            <a:endParaRPr kumimoji="0" lang="en-US" sz="2000" b="0" i="0" u="none" strike="noStrike" kern="1200" cap="none" spc="0" normalizeH="0" baseline="0" noProof="0" dirty="0">
              <a:ln>
                <a:noFill/>
              </a:ln>
              <a:solidFill>
                <a:srgbClr val="000000"/>
              </a:solidFill>
              <a:effectLst/>
              <a:uLnTx/>
              <a:uFillTx/>
              <a:latin typeface="Calibri"/>
              <a:ea typeface="Calibri"/>
              <a:cs typeface="Helvetica"/>
            </a:endParaRPr>
          </a:p>
        </p:txBody>
      </p:sp>
      <p:pic>
        <p:nvPicPr>
          <p:cNvPr id="9" name="Graphic 10" descr="Outline of family consisting of man, woman and child.">
            <a:extLst>
              <a:ext uri="{FF2B5EF4-FFF2-40B4-BE49-F238E27FC236}">
                <a16:creationId xmlns:a16="http://schemas.microsoft.com/office/drawing/2014/main" id="{BFC1468D-BC4B-D5B3-7F82-71F723001989}"/>
              </a:ext>
              <a:ext uri="{C183D7F6-B498-43B3-948B-1728B52AA6E4}">
                <adec:decorative xmlns:adec="http://schemas.microsoft.com/office/drawing/2017/decorative" val="0"/>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359884" y="4725318"/>
            <a:ext cx="914400" cy="914400"/>
          </a:xfrm>
          <a:prstGeom prst="rect">
            <a:avLst/>
          </a:prstGeom>
        </p:spPr>
      </p:pic>
      <p:sp>
        <p:nvSpPr>
          <p:cNvPr id="4" name="Content Placeholder 2">
            <a:extLst>
              <a:ext uri="{FF2B5EF4-FFF2-40B4-BE49-F238E27FC236}">
                <a16:creationId xmlns:a16="http://schemas.microsoft.com/office/drawing/2014/main" id="{CD8AACE7-B54C-3B6F-7E72-14EECD93DA0A}"/>
              </a:ext>
            </a:extLst>
          </p:cNvPr>
          <p:cNvSpPr txBox="1">
            <a:spLocks/>
          </p:cNvSpPr>
          <p:nvPr/>
        </p:nvSpPr>
        <p:spPr>
          <a:xfrm>
            <a:off x="1435528" y="4819337"/>
            <a:ext cx="10549181" cy="151027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tIns="45720" rIns="45719" bIns="45720" anchor="t">
            <a:normAutofit/>
          </a:bodyPr>
          <a:lst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2pPr>
            <a:lvl3pPr marL="1234439" marR="0" indent="-320039"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j-lt"/>
                <a:ea typeface="+mj-ea"/>
                <a:cs typeface="+mj-cs"/>
                <a:sym typeface="Calibri"/>
              </a:defRPr>
            </a:lvl9pPr>
          </a:lstStyle>
          <a:p>
            <a:pPr marL="0" marR="0" lvl="0" indent="0" algn="l" defTabSz="914400" rtl="0" eaLnBrk="1" fontAlgn="auto" latinLnBrk="0" hangingPunct="1">
              <a:lnSpc>
                <a:spcPct val="100000"/>
              </a:lnSpc>
              <a:spcBef>
                <a:spcPts val="1000"/>
              </a:spcBef>
              <a:spcAft>
                <a:spcPts val="0"/>
              </a:spcAft>
              <a:buClrTx/>
              <a:buSzPct val="100000"/>
              <a:buFont typeface="Arial"/>
              <a:buNone/>
              <a:tabLst/>
              <a:defRPr sz="2000">
                <a:latin typeface="Times New Roman"/>
                <a:ea typeface="Times New Roman"/>
                <a:cs typeface="Times New Roman"/>
                <a:sym typeface="Times New Roman"/>
              </a:defRPr>
            </a:pPr>
            <a:r>
              <a:rPr kumimoji="0" lang="en-US" sz="2000" b="0" i="0" u="none" strike="noStrike" kern="0" cap="none" spc="0" normalizeH="0" baseline="0" noProof="0" dirty="0">
                <a:ln>
                  <a:noFill/>
                </a:ln>
                <a:solidFill>
                  <a:srgbClr val="000000"/>
                </a:solidFill>
                <a:effectLst/>
                <a:uLnTx/>
                <a:uFillTx/>
                <a:latin typeface="Calibri"/>
                <a:ea typeface="Times New Roman"/>
                <a:cs typeface="Calibri"/>
                <a:sym typeface="Times New Roman"/>
              </a:rPr>
              <a:t>Their child needs long term medical care, so Morgan's partner will take the remaining 6 weeks of family leave to care for the child. </a:t>
            </a:r>
            <a:r>
              <a:rPr kumimoji="0" lang="en-US" sz="2000" b="0" i="0" u="none" strike="noStrike" kern="0" cap="none" spc="0" normalizeH="0" baseline="0" noProof="0" dirty="0">
                <a:ln>
                  <a:noFill/>
                </a:ln>
                <a:solidFill>
                  <a:srgbClr val="000000"/>
                </a:solidFill>
                <a:effectLst/>
                <a:uLnTx/>
                <a:uFillTx/>
                <a:latin typeface="Calibri"/>
                <a:ea typeface="Calibri"/>
                <a:cs typeface="Calibri"/>
                <a:sym typeface="Times New Roman"/>
              </a:rPr>
              <a:t>(6 weeks + 6 weeks = 12 weeks maximum)</a:t>
            </a:r>
            <a:r>
              <a:rPr kumimoji="0" lang="en-US" sz="2000" b="0" i="0" u="none" strike="noStrike" kern="0" cap="none" spc="0" normalizeH="0" baseline="0" noProof="0" dirty="0">
                <a:ln>
                  <a:noFill/>
                </a:ln>
                <a:solidFill>
                  <a:srgbClr val="000000"/>
                </a:solidFill>
                <a:effectLst/>
                <a:uLnTx/>
                <a:uFillTx/>
                <a:latin typeface="Calibri"/>
                <a:ea typeface="Times New Roman"/>
                <a:cs typeface="Calibri"/>
                <a:sym typeface="Times New Roman"/>
              </a:rPr>
              <a:t>   </a:t>
            </a:r>
            <a:r>
              <a:rPr kumimoji="0" lang="en-US" sz="2400" b="0" i="0" u="none" strike="noStrike" kern="0" cap="none" spc="0" normalizeH="0" baseline="0" noProof="0" dirty="0">
                <a:ln>
                  <a:noFill/>
                </a:ln>
                <a:solidFill>
                  <a:srgbClr val="000000"/>
                </a:solidFill>
                <a:effectLst/>
                <a:uLnTx/>
                <a:uFillTx/>
                <a:latin typeface="Calibri"/>
                <a:ea typeface="Times New Roman"/>
                <a:cs typeface="Calibri"/>
                <a:sym typeface="Times New Roman"/>
              </a:rPr>
              <a:t> </a:t>
            </a:r>
            <a:endParaRPr kumimoji="0" lang="en-US" sz="2400" b="0" i="0" u="none" strike="noStrike" kern="0" cap="none" spc="0" normalizeH="0" baseline="0" noProof="0" dirty="0">
              <a:ln>
                <a:noFill/>
              </a:ln>
              <a:solidFill>
                <a:srgbClr val="000000"/>
              </a:solidFill>
              <a:effectLst/>
              <a:uLnTx/>
              <a:uFillTx/>
              <a:latin typeface="Calibri"/>
              <a:ea typeface="Calibri"/>
              <a:cs typeface="Calibri"/>
              <a:sym typeface="Times New Roman"/>
            </a:endParaRPr>
          </a:p>
          <a:p>
            <a:pPr marL="342900" marR="0" lvl="0" indent="-342900" algn="l" defTabSz="914400" rtl="0" eaLnBrk="1" fontAlgn="auto" latinLnBrk="0" hangingPunct="1">
              <a:lnSpc>
                <a:spcPct val="100000"/>
              </a:lnSpc>
              <a:spcBef>
                <a:spcPts val="1000"/>
              </a:spcBef>
              <a:spcAft>
                <a:spcPts val="0"/>
              </a:spcAft>
              <a:buClrTx/>
              <a:buSzPct val="100000"/>
              <a:buFont typeface="Arial"/>
              <a:buChar char="•"/>
              <a:tabLst/>
              <a:defRPr sz="2000">
                <a:latin typeface="Times New Roman"/>
                <a:ea typeface="Times New Roman"/>
                <a:cs typeface="Times New Roman"/>
                <a:sym typeface="Times New Roman"/>
              </a:defRPr>
            </a:pPr>
            <a:endParaRPr kumimoji="0" lang="en-US" sz="2400" b="0" i="0" u="none" strike="noStrike" kern="0" cap="none" spc="0" normalizeH="0" baseline="0" noProof="0" dirty="0">
              <a:ln>
                <a:noFill/>
              </a:ln>
              <a:solidFill>
                <a:srgbClr val="000000"/>
              </a:solidFill>
              <a:effectLst/>
              <a:uLnTx/>
              <a:uFillTx/>
              <a:latin typeface="Times New Roman"/>
              <a:ea typeface="Calibri"/>
              <a:cs typeface="Calibri"/>
              <a:sym typeface="Times New Roman"/>
            </a:endParaRPr>
          </a:p>
          <a:p>
            <a:pPr marL="457200" marR="0" lvl="0" indent="-457200" algn="l" defTabSz="914400" rtl="0" eaLnBrk="1" fontAlgn="auto" latinLnBrk="0" hangingPunct="1">
              <a:lnSpc>
                <a:spcPct val="100000"/>
              </a:lnSpc>
              <a:spcBef>
                <a:spcPts val="1000"/>
              </a:spcBef>
              <a:spcAft>
                <a:spcPts val="0"/>
              </a:spcAft>
              <a:buClrTx/>
              <a:buSzPct val="100000"/>
              <a:buFont typeface="Arial"/>
              <a:buAutoNum type="arabicPeriod"/>
              <a:tabLst/>
              <a:defRPr sz="2000">
                <a:latin typeface="Times New Roman"/>
                <a:ea typeface="Times New Roman"/>
                <a:cs typeface="Times New Roman"/>
                <a:sym typeface="Times New Roman"/>
              </a:defRPr>
            </a:pPr>
            <a:endParaRPr kumimoji="0" lang="en-US" sz="2400" b="0" i="0" u="none" strike="noStrike" kern="0" cap="none" spc="0" normalizeH="0" baseline="0" noProof="0" dirty="0">
              <a:ln>
                <a:noFill/>
              </a:ln>
              <a:solidFill>
                <a:srgbClr val="000000"/>
              </a:solidFill>
              <a:effectLst/>
              <a:uLnTx/>
              <a:uFillTx/>
              <a:latin typeface="Times New Roman"/>
              <a:ea typeface="Calibri"/>
              <a:cs typeface="Calibri"/>
              <a:sym typeface="Times New Roman"/>
            </a:endParaRPr>
          </a:p>
          <a:p>
            <a:pPr marL="0" marR="0" lvl="0" indent="0" algn="l" defTabSz="914400" rtl="0" eaLnBrk="1" fontAlgn="auto" latinLnBrk="0" hangingPunct="1">
              <a:lnSpc>
                <a:spcPct val="100000"/>
              </a:lnSpc>
              <a:spcBef>
                <a:spcPts val="1000"/>
              </a:spcBef>
              <a:spcAft>
                <a:spcPts val="0"/>
              </a:spcAft>
              <a:buClrTx/>
              <a:buSzPct val="100000"/>
              <a:buFont typeface="Arial"/>
              <a:buNone/>
              <a:tabLst/>
              <a:defRPr sz="2000">
                <a:latin typeface="Times New Roman"/>
                <a:ea typeface="Times New Roman"/>
                <a:cs typeface="Times New Roman"/>
                <a:sym typeface="Times New Roman"/>
              </a:defRPr>
            </a:pPr>
            <a:endParaRPr kumimoji="0" lang="en-US" sz="2400" b="0" i="0" u="none" strike="noStrike" kern="0" cap="none" spc="0" normalizeH="0" baseline="0" noProof="0" dirty="0">
              <a:ln>
                <a:noFill/>
              </a:ln>
              <a:solidFill>
                <a:srgbClr val="000000"/>
              </a:solidFill>
              <a:effectLst/>
              <a:uLnTx/>
              <a:uFillTx/>
              <a:latin typeface="Times New Roman"/>
              <a:ea typeface="Calibri"/>
              <a:cs typeface="Calibri"/>
              <a:sym typeface="Times New Roman"/>
            </a:endParaRPr>
          </a:p>
          <a:p>
            <a:pPr marL="0" marR="0" lvl="0" indent="0" algn="l" defTabSz="914400" rtl="0" eaLnBrk="1" fontAlgn="auto" latinLnBrk="0" hangingPunct="1">
              <a:lnSpc>
                <a:spcPct val="100000"/>
              </a:lnSpc>
              <a:spcBef>
                <a:spcPts val="1000"/>
              </a:spcBef>
              <a:spcAft>
                <a:spcPts val="0"/>
              </a:spcAft>
              <a:buClrTx/>
              <a:buSzPct val="100000"/>
              <a:buFont typeface="Arial"/>
              <a:buNone/>
              <a:tabLst/>
              <a:defRPr sz="2000">
                <a:latin typeface="Times New Roman"/>
                <a:ea typeface="Times New Roman"/>
                <a:cs typeface="Times New Roman"/>
                <a:sym typeface="Times New Roman"/>
              </a:defRPr>
            </a:pPr>
            <a:endParaRPr kumimoji="0" lang="en-US" sz="2400" b="0" i="0" u="none" strike="noStrike" kern="0" cap="none" spc="0" normalizeH="0" baseline="0" noProof="0" dirty="0">
              <a:ln>
                <a:noFill/>
              </a:ln>
              <a:solidFill>
                <a:srgbClr val="000000"/>
              </a:solidFill>
              <a:effectLst/>
              <a:uLnTx/>
              <a:uFillTx/>
              <a:latin typeface="Times New Roman"/>
              <a:ea typeface="Calibri"/>
              <a:cs typeface="Calibri"/>
              <a:sym typeface="Times New Roman"/>
            </a:endParaRPr>
          </a:p>
          <a:p>
            <a:pPr marL="0" marR="0" lvl="0" indent="0" algn="l" defTabSz="914400" rtl="0" eaLnBrk="1" fontAlgn="auto" latinLnBrk="0" hangingPunct="1">
              <a:lnSpc>
                <a:spcPct val="150000"/>
              </a:lnSpc>
              <a:spcBef>
                <a:spcPts val="1000"/>
              </a:spcBef>
              <a:spcAft>
                <a:spcPts val="0"/>
              </a:spcAft>
              <a:buClrTx/>
              <a:buSzPct val="100000"/>
              <a:buFont typeface="Arial"/>
              <a:buNone/>
              <a:tabLst/>
              <a:defRPr sz="2000">
                <a:latin typeface="Times New Roman"/>
                <a:ea typeface="Times New Roman"/>
                <a:cs typeface="Times New Roman"/>
                <a:sym typeface="Times New Roman"/>
              </a:defRPr>
            </a:pPr>
            <a:endParaRPr kumimoji="0" lang="en-US" sz="2400" b="0" i="0" u="none" strike="noStrike" kern="0" cap="none" spc="0" normalizeH="0" baseline="0" noProof="0" dirty="0">
              <a:ln>
                <a:noFill/>
              </a:ln>
              <a:solidFill>
                <a:srgbClr val="000000"/>
              </a:solidFill>
              <a:effectLst/>
              <a:uLnTx/>
              <a:uFillTx/>
              <a:latin typeface="Times New Roman"/>
              <a:ea typeface="Calibri"/>
              <a:cs typeface="Calibri"/>
              <a:sym typeface="Times New Roman"/>
            </a:endParaRPr>
          </a:p>
          <a:p>
            <a:pPr marL="0" marR="0" lvl="0" indent="0" algn="l" defTabSz="914400" rtl="0" eaLnBrk="1" fontAlgn="auto" latinLnBrk="0" hangingPunct="1">
              <a:lnSpc>
                <a:spcPct val="100000"/>
              </a:lnSpc>
              <a:spcBef>
                <a:spcPts val="1000"/>
              </a:spcBef>
              <a:spcAft>
                <a:spcPts val="0"/>
              </a:spcAft>
              <a:buClrTx/>
              <a:buSzTx/>
              <a:buFont typeface="Arial"/>
              <a:buNone/>
              <a:tabLst/>
              <a:defRPr sz="2000">
                <a:latin typeface="Times New Roman"/>
                <a:ea typeface="Times New Roman"/>
                <a:cs typeface="Times New Roman"/>
                <a:sym typeface="Times New Roman"/>
              </a:defRPr>
            </a:pPr>
            <a:endParaRPr kumimoji="0" lang="en-US" sz="2400" b="0" i="0" u="none" strike="noStrike" kern="0" cap="none" spc="0" normalizeH="0" baseline="0" noProof="0" dirty="0">
              <a:ln>
                <a:noFill/>
              </a:ln>
              <a:solidFill>
                <a:srgbClr val="000000"/>
              </a:solidFill>
              <a:effectLst/>
              <a:uLnTx/>
              <a:uFillTx/>
              <a:latin typeface="Calibri"/>
              <a:ea typeface="Times New Roman"/>
              <a:cs typeface="Calibri"/>
              <a:sym typeface="Times New Roman"/>
            </a:endParaRPr>
          </a:p>
          <a:p>
            <a:pPr marL="342900" marR="0" lvl="0" indent="-342900" algn="l" defTabSz="914400" rtl="0" eaLnBrk="1" fontAlgn="auto" latinLnBrk="0" hangingPunct="1">
              <a:lnSpc>
                <a:spcPct val="100000"/>
              </a:lnSpc>
              <a:spcBef>
                <a:spcPts val="1000"/>
              </a:spcBef>
              <a:spcAft>
                <a:spcPts val="0"/>
              </a:spcAft>
              <a:buClrTx/>
              <a:buSzTx/>
              <a:buFont typeface="Arial"/>
              <a:buChar char="•"/>
              <a:tabLst/>
              <a:defRPr sz="2000">
                <a:latin typeface="Times New Roman"/>
                <a:ea typeface="Times New Roman"/>
                <a:cs typeface="Times New Roman"/>
                <a:sym typeface="Times New Roman"/>
              </a:defRPr>
            </a:pPr>
            <a:endParaRPr kumimoji="0" lang="en-US" sz="2400" b="0" i="0" u="none" strike="noStrike" kern="0" cap="none" spc="0" normalizeH="0" baseline="0" noProof="0" dirty="0">
              <a:ln>
                <a:noFill/>
              </a:ln>
              <a:solidFill>
                <a:srgbClr val="000000"/>
              </a:solidFill>
              <a:effectLst/>
              <a:uLnTx/>
              <a:uFillTx/>
              <a:latin typeface="Calibri"/>
              <a:ea typeface="Times New Roman"/>
              <a:cs typeface="Times New Roman"/>
              <a:sym typeface="Times New Roman"/>
            </a:endParaRPr>
          </a:p>
          <a:p>
            <a:pPr marL="0" marR="0" lvl="0" indent="0" algn="l" defTabSz="914400" rtl="0" eaLnBrk="1" fontAlgn="auto" latinLnBrk="0" hangingPunct="1">
              <a:lnSpc>
                <a:spcPct val="100000"/>
              </a:lnSpc>
              <a:spcBef>
                <a:spcPts val="1000"/>
              </a:spcBef>
              <a:spcAft>
                <a:spcPts val="0"/>
              </a:spcAft>
              <a:buClrTx/>
              <a:buSzTx/>
              <a:buFont typeface="Arial"/>
              <a:buNone/>
              <a:tabLst/>
              <a:defRPr sz="2000">
                <a:latin typeface="Times New Roman"/>
                <a:ea typeface="Times New Roman"/>
                <a:cs typeface="Times New Roman"/>
                <a:sym typeface="Times New Roman"/>
              </a:defRPr>
            </a:pPr>
            <a:endParaRPr kumimoji="0" lang="en-US" sz="2400" b="0" i="0" u="none" strike="noStrike" kern="0" cap="none" spc="0" normalizeH="0" baseline="0" noProof="0" dirty="0">
              <a:ln>
                <a:noFill/>
              </a:ln>
              <a:solidFill>
                <a:srgbClr val="000000"/>
              </a:solidFill>
              <a:effectLst/>
              <a:uLnTx/>
              <a:uFillTx/>
              <a:latin typeface="Calibri"/>
              <a:ea typeface="Times New Roman"/>
              <a:cs typeface="Times New Roman"/>
              <a:sym typeface="Times New Roman"/>
            </a:endParaRPr>
          </a:p>
          <a:p>
            <a:pPr marL="0" marR="0" lvl="0" indent="0" algn="l" defTabSz="914400" rtl="0" eaLnBrk="1" fontAlgn="auto" latinLnBrk="0" hangingPunct="1">
              <a:lnSpc>
                <a:spcPct val="100000"/>
              </a:lnSpc>
              <a:spcBef>
                <a:spcPts val="1000"/>
              </a:spcBef>
              <a:spcAft>
                <a:spcPts val="0"/>
              </a:spcAft>
              <a:buClrTx/>
              <a:buSzTx/>
              <a:buFont typeface="Arial"/>
              <a:buNone/>
              <a:tabLst/>
              <a:defRPr sz="2000">
                <a:latin typeface="Times New Roman"/>
                <a:ea typeface="Times New Roman"/>
                <a:cs typeface="Times New Roman"/>
                <a:sym typeface="Times New Roman"/>
              </a:defRPr>
            </a:pPr>
            <a:endParaRPr kumimoji="0" lang="en-US" sz="2400" b="0" i="0" u="none" strike="noStrike" kern="0" cap="none" spc="0" normalizeH="0" baseline="0" noProof="0" dirty="0">
              <a:ln>
                <a:noFill/>
              </a:ln>
              <a:solidFill>
                <a:srgbClr val="000000"/>
              </a:solidFill>
              <a:effectLst/>
              <a:uLnTx/>
              <a:uFillTx/>
              <a:latin typeface="Calibri"/>
              <a:ea typeface="Times New Roman"/>
              <a:cs typeface="Times New Roman"/>
              <a:sym typeface="Times New Roman"/>
            </a:endParaRPr>
          </a:p>
          <a:p>
            <a:pPr marL="0" marR="0" lvl="0" indent="0" algn="l" defTabSz="914400" rtl="0" eaLnBrk="1" fontAlgn="auto" latinLnBrk="0" hangingPunct="1">
              <a:lnSpc>
                <a:spcPct val="100000"/>
              </a:lnSpc>
              <a:spcBef>
                <a:spcPts val="1000"/>
              </a:spcBef>
              <a:spcAft>
                <a:spcPts val="0"/>
              </a:spcAft>
              <a:buClrTx/>
              <a:buSzTx/>
              <a:buFont typeface="Arial"/>
              <a:buNone/>
              <a:tabLst/>
              <a:defRPr sz="2000">
                <a:latin typeface="Times New Roman"/>
                <a:ea typeface="Times New Roman"/>
                <a:cs typeface="Times New Roman"/>
                <a:sym typeface="Times New Roman"/>
              </a:defRPr>
            </a:pPr>
            <a:endParaRPr kumimoji="0" lang="en-US" sz="2400" b="0" i="0" u="none" strike="noStrike" kern="0" cap="none" spc="0" normalizeH="0" baseline="0" noProof="0" dirty="0">
              <a:ln>
                <a:noFill/>
              </a:ln>
              <a:solidFill>
                <a:srgbClr val="000000"/>
              </a:solidFill>
              <a:effectLst/>
              <a:uLnTx/>
              <a:uFillTx/>
              <a:latin typeface="Calibri"/>
              <a:ea typeface="Times New Roman"/>
              <a:cs typeface="Times New Roman"/>
              <a:sym typeface="Times New Roman"/>
            </a:endParaRPr>
          </a:p>
          <a:p>
            <a:pPr marL="0" marR="0" lvl="0" indent="0" algn="l" defTabSz="914400" rtl="0" eaLnBrk="1" fontAlgn="auto" latinLnBrk="0" hangingPunct="1">
              <a:lnSpc>
                <a:spcPct val="150000"/>
              </a:lnSpc>
              <a:spcBef>
                <a:spcPts val="1000"/>
              </a:spcBef>
              <a:spcAft>
                <a:spcPts val="0"/>
              </a:spcAft>
              <a:buClrTx/>
              <a:buSzTx/>
              <a:buFont typeface="Arial"/>
              <a:buNone/>
              <a:tabLst/>
              <a:defRPr sz="2000">
                <a:latin typeface="Times New Roman"/>
                <a:ea typeface="Times New Roman"/>
                <a:cs typeface="Times New Roman"/>
                <a:sym typeface="Times New Roman"/>
              </a:defRPr>
            </a:pPr>
            <a:endParaRPr kumimoji="0" lang="en-US" sz="2400" b="0" i="0" u="none" strike="noStrike" kern="0" cap="none" spc="0" normalizeH="0" baseline="0" noProof="0" dirty="0">
              <a:ln>
                <a:noFill/>
              </a:ln>
              <a:solidFill>
                <a:srgbClr val="000000"/>
              </a:solidFill>
              <a:effectLst/>
              <a:uLnTx/>
              <a:uFillTx/>
              <a:latin typeface="Calibri"/>
              <a:ea typeface="Times New Roman"/>
              <a:cs typeface="Times New Roman"/>
              <a:sym typeface="Times New Roman"/>
            </a:endParaRPr>
          </a:p>
        </p:txBody>
      </p:sp>
      <p:sp>
        <p:nvSpPr>
          <p:cNvPr id="8" name="TextBox 7">
            <a:extLst>
              <a:ext uri="{FF2B5EF4-FFF2-40B4-BE49-F238E27FC236}">
                <a16:creationId xmlns:a16="http://schemas.microsoft.com/office/drawing/2014/main" id="{6849818E-2F8E-D110-98FA-D0D0BF9CB9EF}"/>
              </a:ext>
            </a:extLst>
          </p:cNvPr>
          <p:cNvSpPr txBox="1"/>
          <p:nvPr/>
        </p:nvSpPr>
        <p:spPr>
          <a:xfrm>
            <a:off x="2624667" y="6667501"/>
            <a:ext cx="7505700" cy="27699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1" u="none" strike="noStrike" kern="1200" cap="none" spc="0" normalizeH="0" baseline="0" noProof="0">
                <a:ln>
                  <a:noFill/>
                </a:ln>
                <a:solidFill>
                  <a:srgbClr val="000000"/>
                </a:solidFill>
                <a:effectLst/>
                <a:uLnTx/>
                <a:uFillTx/>
                <a:latin typeface="Calibri"/>
                <a:ea typeface="Calibri"/>
                <a:cs typeface="Calibri"/>
                <a:sym typeface="Calibri"/>
              </a:rPr>
              <a:t>Disclaimer</a:t>
            </a:r>
            <a:r>
              <a:rPr kumimoji="0" lang="en-US" sz="1200" b="0" i="1" u="none" strike="noStrike" kern="1200" cap="none" spc="0" normalizeH="0" baseline="0" noProof="0">
                <a:ln>
                  <a:noFill/>
                </a:ln>
                <a:solidFill>
                  <a:srgbClr val="000000"/>
                </a:solidFill>
                <a:effectLst/>
                <a:uLnTx/>
                <a:uFillTx/>
                <a:latin typeface="Calibri"/>
                <a:ea typeface="Calibri"/>
                <a:cs typeface="Calibri"/>
                <a:sym typeface="Calibri"/>
              </a:rPr>
              <a:t>: the information in this example is for information purposes only and does not cover all scenarios of leave.</a:t>
            </a:r>
            <a:r>
              <a:rPr kumimoji="0" lang="en-US" sz="1200" b="0" i="0" u="none" strike="noStrike" kern="1200" cap="none" spc="0" normalizeH="0" baseline="0" noProof="0">
                <a:ln>
                  <a:noFill/>
                </a:ln>
                <a:solidFill>
                  <a:srgbClr val="000000"/>
                </a:solidFill>
                <a:effectLst/>
                <a:uLnTx/>
                <a:uFillTx/>
                <a:latin typeface="Calibri"/>
                <a:ea typeface="Calibri"/>
                <a:cs typeface="Calibri"/>
                <a:sym typeface="Calibri"/>
              </a:rPr>
              <a:t> </a:t>
            </a:r>
            <a:endParaRPr kumimoji="0" lang="en-US" sz="1200" b="0" i="0" u="none" strike="noStrike" kern="1200" cap="none" spc="0" normalizeH="0" baseline="0" noProof="0">
              <a:ln>
                <a:noFill/>
              </a:ln>
              <a:solidFill>
                <a:srgbClr val="000000"/>
              </a:solidFill>
              <a:effectLst/>
              <a:uLnTx/>
              <a:uFillTx/>
              <a:latin typeface="Helvetica"/>
              <a:cs typeface="Helvetica"/>
            </a:endParaRPr>
          </a:p>
        </p:txBody>
      </p:sp>
      <p:pic>
        <p:nvPicPr>
          <p:cNvPr id="476" name="Picture 8">
            <a:extLst>
              <a:ext uri="{C183D7F6-B498-43B3-948B-1728B52AA6E4}">
                <adec:decorative xmlns:adec="http://schemas.microsoft.com/office/drawing/2017/decorative" val="1"/>
              </a:ext>
            </a:extLst>
          </p:cNvPr>
          <p:cNvPicPr>
            <a:picLocks noChangeAspect="1"/>
          </p:cNvPicPr>
          <p:nvPr/>
        </p:nvPicPr>
        <p:blipFill>
          <a:blip r:embed="rId10"/>
          <a:stretch>
            <a:fillRect/>
          </a:stretch>
        </p:blipFill>
        <p:spPr>
          <a:xfrm>
            <a:off x="9803383" y="6139636"/>
            <a:ext cx="1474217" cy="535903"/>
          </a:xfrm>
          <a:prstGeom prst="rect">
            <a:avLst/>
          </a:prstGeom>
          <a:ln w="12700">
            <a:miter lim="400000"/>
          </a:ln>
        </p:spPr>
      </p:pic>
    </p:spTree>
    <p:custDataLst>
      <p:tags r:id="rId1"/>
    </p:custDataLst>
    <p:extLst>
      <p:ext uri="{BB962C8B-B14F-4D97-AF65-F5344CB8AC3E}">
        <p14:creationId xmlns:p14="http://schemas.microsoft.com/office/powerpoint/2010/main" val="3085574365"/>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1" name="Rectangle 3">
            <a:extLst>
              <a:ext uri="{C183D7F6-B498-43B3-948B-1728B52AA6E4}">
                <adec:decorative xmlns:adec="http://schemas.microsoft.com/office/drawing/2017/decorative" val="1"/>
              </a:ext>
            </a:extLst>
          </p:cNvPr>
          <p:cNvSpPr/>
          <p:nvPr/>
        </p:nvSpPr>
        <p:spPr>
          <a:xfrm>
            <a:off x="1237" y="4540"/>
            <a:ext cx="12190763" cy="1263806"/>
          </a:xfrm>
          <a:prstGeom prst="rect">
            <a:avLst/>
          </a:prstGeom>
          <a:solidFill>
            <a:srgbClr val="BE5817"/>
          </a:solidFill>
          <a:ln w="12700">
            <a:miter lim="400000"/>
          </a:ln>
        </p:spPr>
        <p:txBody>
          <a:bodyPr lIns="45719" rIns="45719" anchor="ctr"/>
          <a:lstStyle/>
          <a:p>
            <a:pPr marL="0" marR="0" lvl="0" indent="0" algn="ctr"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pic>
        <p:nvPicPr>
          <p:cNvPr id="513" name="Picture 5">
            <a:extLs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9359" y="145088"/>
            <a:ext cx="984793" cy="990987"/>
          </a:xfrm>
          <a:prstGeom prst="rect">
            <a:avLst/>
          </a:prstGeom>
          <a:ln w="12700">
            <a:miter lim="400000"/>
          </a:ln>
        </p:spPr>
      </p:pic>
      <p:sp>
        <p:nvSpPr>
          <p:cNvPr id="8" name="Title 4">
            <a:extLst>
              <a:ext uri="{FF2B5EF4-FFF2-40B4-BE49-F238E27FC236}">
                <a16:creationId xmlns:a16="http://schemas.microsoft.com/office/drawing/2014/main" id="{B3E998EC-04DD-4DD1-9503-2EF669B72455}"/>
              </a:ext>
            </a:extLst>
          </p:cNvPr>
          <p:cNvSpPr txBox="1">
            <a:spLocks noGrp="1"/>
          </p:cNvSpPr>
          <p:nvPr>
            <p:ph type="title" idx="4294967295"/>
          </p:nvPr>
        </p:nvSpPr>
        <p:spPr>
          <a:xfrm>
            <a:off x="1466359" y="318366"/>
            <a:ext cx="9287511" cy="646331"/>
          </a:xfrm>
          <a:prstGeom prst="rect">
            <a:avLst/>
          </a:prstGeom>
          <a:noFill/>
          <a:ln w="12700">
            <a:noFill/>
            <a:prstDash/>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rot="0" spcFirstLastPara="0" vertOverflow="overflow" horzOverflow="overflow" vert="horz" wrap="square" lIns="45719" tIns="45720" rIns="45719" bIns="45720" numCol="1" spcCol="0" rtlCol="0" fromWordArt="0" anchor="ctr" anchorCtr="0" forceAA="0" compatLnSpc="1">
            <a:prstTxWarp prst="textNoShape">
              <a:avLst/>
            </a:prstTxWarp>
            <a:spAutoFit/>
          </a:bodyPr>
          <a:lstStyle>
            <a:lvl1pPr defTabSz="457200">
              <a:defRPr sz="3200">
                <a:solidFill>
                  <a:srgbClr val="FFFFFF"/>
                </a:solidFill>
                <a:latin typeface="Arial"/>
                <a:ea typeface="Arial"/>
                <a:cs typeface="Arial"/>
                <a:sym typeface="Arial"/>
              </a:defRPr>
            </a:lvl1pPr>
          </a:lstStyle>
          <a:p>
            <a:pPr marL="0" marR="0" lvl="0" indent="0" algn="l" defTabSz="457200" rtl="0" eaLnBrk="1" fontAlgn="auto" latinLnBrk="0" hangingPunct="0">
              <a:lnSpc>
                <a:spcPct val="100000"/>
              </a:lnSpc>
              <a:spcBef>
                <a:spcPts val="0"/>
              </a:spcBef>
              <a:spcAft>
                <a:spcPts val="0"/>
              </a:spcAft>
              <a:buClrTx/>
              <a:buSzTx/>
              <a:buFontTx/>
              <a:buNone/>
              <a:tabLst/>
              <a:defRPr/>
            </a:pPr>
            <a:r>
              <a:rPr kumimoji="0" lang="en-US" sz="3600" b="1" i="0" u="none" strike="noStrike" kern="0" cap="none" spc="0" normalizeH="0" baseline="0" noProof="0" dirty="0">
                <a:ln>
                  <a:noFill/>
                </a:ln>
                <a:solidFill>
                  <a:srgbClr val="FFFFFF"/>
                </a:solidFill>
                <a:effectLst/>
                <a:uLnTx/>
                <a:uFillTx/>
                <a:latin typeface="Calibri"/>
                <a:ea typeface="Arial"/>
                <a:cs typeface="Arial"/>
                <a:sym typeface="Arial"/>
              </a:rPr>
              <a:t>Resources</a:t>
            </a:r>
          </a:p>
        </p:txBody>
      </p:sp>
      <p:sp>
        <p:nvSpPr>
          <p:cNvPr id="9" name="TextBox 8">
            <a:extLst>
              <a:ext uri="{FF2B5EF4-FFF2-40B4-BE49-F238E27FC236}">
                <a16:creationId xmlns:a16="http://schemas.microsoft.com/office/drawing/2014/main" id="{E5384EB9-CDE0-4BFC-8CE9-9AFE57B062CF}"/>
              </a:ext>
            </a:extLst>
          </p:cNvPr>
          <p:cNvSpPr txBox="1"/>
          <p:nvPr/>
        </p:nvSpPr>
        <p:spPr>
          <a:xfrm>
            <a:off x="239908" y="1351989"/>
            <a:ext cx="11639275" cy="50167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lIns="91440" tIns="45720" rIns="91440" bIns="45720" anchor="t">
            <a:spAutoFit/>
          </a:bodyPr>
          <a:lstStyle/>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US" sz="2800" b="1" i="0" u="none" strike="noStrike" kern="0" cap="none" spc="0" normalizeH="0" baseline="0" noProof="0" dirty="0">
              <a:ln>
                <a:noFill/>
              </a:ln>
              <a:solidFill>
                <a:srgbClr val="BE5817"/>
              </a:solidFill>
              <a:effectLst/>
              <a:uLnTx/>
              <a:uFillTx/>
              <a:latin typeface="Calibri"/>
              <a:ea typeface="Calibri"/>
              <a:cs typeface="Calibri"/>
              <a:sym typeface="Calibri"/>
            </a:endParaRPr>
          </a:p>
          <a:p>
            <a:pPr marL="0" marR="0" lvl="0" indent="0" algn="l" defTabSz="914400" rtl="0" eaLnBrk="1" fontAlgn="auto" latinLnBrk="0" hangingPunct="0">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BE5817"/>
                </a:solidFill>
                <a:effectLst/>
                <a:uLnTx/>
                <a:uFillTx/>
                <a:latin typeface="Calibri"/>
                <a:ea typeface="Calibri"/>
                <a:cs typeface="Calibri"/>
                <a:sym typeface="Calibri"/>
              </a:rPr>
              <a:t>Visit </a:t>
            </a:r>
            <a:r>
              <a:rPr kumimoji="0" lang="en-US" sz="4000" b="1" i="0" u="none" strike="noStrike" kern="0" cap="none" spc="0" normalizeH="0" baseline="0" noProof="0" dirty="0">
                <a:ln>
                  <a:noFill/>
                </a:ln>
                <a:solidFill>
                  <a:srgbClr val="4472C4"/>
                </a:solidFill>
                <a:effectLst/>
                <a:uLnTx/>
                <a:uFillTx/>
                <a:latin typeface="Calibri"/>
                <a:ea typeface="Calibri"/>
                <a:cs typeface="Calibri"/>
                <a:sym typeface="Calibri"/>
                <a:hlinkClick r:id="rId5">
                  <a:extLst>
                    <a:ext uri="{A12FA001-AC4F-418D-AE19-62706E023703}">
                      <ahyp:hlinkClr xmlns:ahyp="http://schemas.microsoft.com/office/drawing/2018/hyperlinkcolor" val="tx"/>
                    </a:ext>
                  </a:extLst>
                </a:hlinkClick>
              </a:rPr>
              <a:t>mass.gov/</a:t>
            </a:r>
            <a:r>
              <a:rPr kumimoji="0" lang="en-US" sz="4000" b="1" i="0" u="none" strike="noStrike" kern="0" cap="none" spc="0" normalizeH="0" baseline="0" noProof="0" dirty="0" err="1">
                <a:ln>
                  <a:noFill/>
                </a:ln>
                <a:solidFill>
                  <a:srgbClr val="4472C4"/>
                </a:solidFill>
                <a:effectLst/>
                <a:uLnTx/>
                <a:uFillTx/>
                <a:latin typeface="Calibri"/>
                <a:ea typeface="Calibri"/>
                <a:cs typeface="Calibri"/>
                <a:sym typeface="Calibri"/>
                <a:hlinkClick r:id="rId5">
                  <a:extLst>
                    <a:ext uri="{A12FA001-AC4F-418D-AE19-62706E023703}">
                      <ahyp:hlinkClr xmlns:ahyp="http://schemas.microsoft.com/office/drawing/2018/hyperlinkcolor" val="tx"/>
                    </a:ext>
                  </a:extLst>
                </a:hlinkClick>
              </a:rPr>
              <a:t>dfml</a:t>
            </a:r>
            <a:endParaRPr kumimoji="0" lang="en-US" sz="4000" b="0" i="0" u="none" strike="noStrike" kern="0" cap="none" spc="0" normalizeH="0" baseline="0" noProof="0" dirty="0">
              <a:ln>
                <a:noFill/>
              </a:ln>
              <a:solidFill>
                <a:srgbClr val="4472C4"/>
              </a:solidFill>
              <a:effectLst/>
              <a:uLnTx/>
              <a:uFillTx/>
              <a:latin typeface="Calibri"/>
              <a:ea typeface="Calibri"/>
              <a:cs typeface="Calibri"/>
              <a:sym typeface="Calibri"/>
            </a:endParaRPr>
          </a:p>
          <a:p>
            <a:pPr marL="342900" marR="0" lvl="0" indent="-342900" algn="l" defTabSz="914400" rtl="0" eaLnBrk="1" fontAlgn="auto" latinLnBrk="0" hangingPunct="0">
              <a:lnSpc>
                <a:spcPct val="100000"/>
              </a:lnSpc>
              <a:spcBef>
                <a:spcPts val="0"/>
              </a:spcBef>
              <a:spcAft>
                <a:spcPts val="0"/>
              </a:spcAft>
              <a:buClrTx/>
              <a:buSzTx/>
              <a:buFont typeface="Arial,Sans-Serif"/>
              <a:buChar char="•"/>
              <a:tabLst/>
              <a:defRPr/>
            </a:pPr>
            <a:endParaRPr kumimoji="0" lang="en-US" sz="4000" b="0" i="0" u="none" strike="noStrike" kern="0" cap="none" spc="0" normalizeH="0" baseline="0" noProof="0" dirty="0">
              <a:ln>
                <a:noFill/>
              </a:ln>
              <a:solidFill>
                <a:srgbClr val="4472C4"/>
              </a:solidFill>
              <a:effectLst/>
              <a:uLnTx/>
              <a:uFillTx/>
              <a:latin typeface="Calibri"/>
              <a:ea typeface="Calibri"/>
              <a:cs typeface="Calibri"/>
              <a:sym typeface="Calibri"/>
            </a:endParaRPr>
          </a:p>
          <a:p>
            <a:pPr marL="0" marR="0" lvl="0" indent="0" algn="l" defTabSz="914400" rtl="0" eaLnBrk="1" fontAlgn="auto" latinLnBrk="0" hangingPunct="0">
              <a:lnSpc>
                <a:spcPct val="100000"/>
              </a:lnSpc>
              <a:spcBef>
                <a:spcPts val="0"/>
              </a:spcBef>
              <a:spcAft>
                <a:spcPts val="0"/>
              </a:spcAft>
              <a:buClrTx/>
              <a:buSzTx/>
              <a:buFontTx/>
              <a:buNone/>
              <a:tabLst/>
              <a:defRPr/>
            </a:pPr>
            <a:r>
              <a:rPr kumimoji="0" lang="en-US" sz="4000" b="1" i="0" u="none" strike="noStrike" kern="0" cap="none" spc="0" normalizeH="0" baseline="0" noProof="0" dirty="0">
                <a:ln>
                  <a:noFill/>
                </a:ln>
                <a:solidFill>
                  <a:srgbClr val="BE5817"/>
                </a:solidFill>
                <a:effectLst/>
                <a:uLnTx/>
                <a:uFillTx/>
                <a:latin typeface="Calibri"/>
                <a:ea typeface="Calibri"/>
                <a:cs typeface="Calibri"/>
                <a:sym typeface="Calibri"/>
              </a:rPr>
              <a:t>DFML Contact Center </a:t>
            </a:r>
            <a:r>
              <a:rPr kumimoji="0" lang="en-US" sz="4000" b="1" i="0" u="none" strike="noStrike" kern="0" cap="none" spc="0" normalizeH="0" baseline="0" noProof="0" dirty="0">
                <a:ln>
                  <a:noFill/>
                </a:ln>
                <a:solidFill>
                  <a:srgbClr val="4472C4"/>
                </a:solidFill>
                <a:effectLst/>
                <a:uLnTx/>
                <a:uFillTx/>
                <a:latin typeface="Calibri"/>
                <a:ea typeface="Calibri"/>
                <a:cs typeface="Calibri"/>
                <a:sym typeface="Calibri"/>
              </a:rPr>
              <a:t>(833) 344-7365 </a:t>
            </a:r>
            <a:endParaRPr kumimoji="0" lang="en-US" sz="4000" b="0" i="0" u="none" strike="noStrike" kern="0" cap="none" spc="0" normalizeH="0" baseline="0" noProof="0" dirty="0">
              <a:ln>
                <a:noFill/>
              </a:ln>
              <a:solidFill>
                <a:srgbClr val="4472C4"/>
              </a:solidFill>
              <a:effectLst/>
              <a:uLnTx/>
              <a:uFillTx/>
              <a:latin typeface="Calibri"/>
              <a:ea typeface="+mn-lt"/>
              <a:cs typeface="Helvetica"/>
              <a:sym typeface="Calibri"/>
            </a:endParaRPr>
          </a:p>
          <a:p>
            <a:pPr marL="0" marR="0" lvl="0" indent="0" algn="l" defTabSz="914400" rtl="0" eaLnBrk="1" fontAlgn="auto" latinLnBrk="0" hangingPunct="0">
              <a:lnSpc>
                <a:spcPct val="100000"/>
              </a:lnSpc>
              <a:spcBef>
                <a:spcPts val="0"/>
              </a:spcBef>
              <a:spcAft>
                <a:spcPts val="0"/>
              </a:spcAft>
              <a:buClrTx/>
              <a:buSzTx/>
              <a:buFontTx/>
              <a:buNone/>
              <a:tabLst/>
              <a:defRPr/>
            </a:pPr>
            <a:r>
              <a:rPr kumimoji="0" lang="en-US" sz="2800" b="0" i="0" u="none" strike="noStrike" kern="0" cap="none" spc="0" normalizeH="0" baseline="0" noProof="0" dirty="0">
                <a:ln>
                  <a:noFill/>
                </a:ln>
                <a:solidFill>
                  <a:srgbClr val="000000"/>
                </a:solidFill>
                <a:effectLst/>
                <a:uLnTx/>
                <a:uFillTx/>
                <a:latin typeface="Calibri"/>
                <a:ea typeface="Calibri"/>
                <a:cs typeface="Calibri"/>
                <a:sym typeface="Calibri"/>
              </a:rPr>
              <a:t>For questions about Benefits and Eligibility: </a:t>
            </a:r>
          </a:p>
          <a:p>
            <a:pPr marL="342900" marR="0" lvl="0" indent="-342900" algn="l" defTabSz="914400" rtl="0" eaLnBrk="1" fontAlgn="auto" latinLnBrk="0" hangingPunct="0">
              <a:lnSpc>
                <a:spcPct val="100000"/>
              </a:lnSpc>
              <a:spcBef>
                <a:spcPts val="0"/>
              </a:spcBef>
              <a:spcAft>
                <a:spcPts val="0"/>
              </a:spcAft>
              <a:buClrTx/>
              <a:buSzTx/>
              <a:buFont typeface="Arial,Sans-Serif"/>
              <a:buChar char="•"/>
              <a:tabLst/>
              <a:defRPr/>
            </a:pPr>
            <a:r>
              <a:rPr kumimoji="0" lang="en-US" sz="2800" b="0" i="0" u="none" strike="noStrike" kern="0" cap="none" spc="0" normalizeH="0" baseline="0" noProof="0" dirty="0">
                <a:ln>
                  <a:noFill/>
                </a:ln>
                <a:solidFill>
                  <a:srgbClr val="000000"/>
                </a:solidFill>
                <a:effectLst/>
                <a:uLnTx/>
                <a:uFillTx/>
                <a:latin typeface="Calibri"/>
                <a:ea typeface="Calibri"/>
                <a:cs typeface="Calibri"/>
                <a:sym typeface="Calibri"/>
              </a:rPr>
              <a:t>Hours of operation are Monday through Friday, 8am to 4:30pm.</a:t>
            </a:r>
            <a:endParaRPr kumimoji="0" lang="en-US" sz="2800" b="0" i="0" u="none" strike="noStrike" kern="0" cap="none" spc="0" normalizeH="0" baseline="0" noProof="0" dirty="0">
              <a:ln>
                <a:noFill/>
              </a:ln>
              <a:solidFill>
                <a:srgbClr val="000000"/>
              </a:solidFill>
              <a:effectLst/>
              <a:uLnTx/>
              <a:uFillTx/>
              <a:latin typeface="Calibri"/>
              <a:ea typeface="+mn-lt"/>
              <a:cs typeface="Calibri"/>
              <a:sym typeface="Calibri"/>
            </a:endParaRPr>
          </a:p>
          <a:p>
            <a:pPr marL="342900" marR="0" lvl="0" indent="-342900" algn="l" defTabSz="914400" rtl="0" eaLnBrk="1" fontAlgn="auto" latinLnBrk="0" hangingPunct="0">
              <a:lnSpc>
                <a:spcPct val="100000"/>
              </a:lnSpc>
              <a:spcBef>
                <a:spcPts val="0"/>
              </a:spcBef>
              <a:spcAft>
                <a:spcPts val="0"/>
              </a:spcAft>
              <a:buClrTx/>
              <a:buSzTx/>
              <a:buFont typeface="Arial,Sans-Serif"/>
              <a:buChar char="•"/>
              <a:tabLst/>
              <a:defRPr/>
            </a:pPr>
            <a:r>
              <a:rPr kumimoji="0" lang="en-US" sz="2800" b="0" i="0" u="none" strike="noStrike" kern="0" cap="none" spc="0" normalizeH="0" baseline="0" noProof="0" dirty="0">
                <a:ln>
                  <a:noFill/>
                </a:ln>
                <a:solidFill>
                  <a:srgbClr val="000000"/>
                </a:solidFill>
                <a:effectLst/>
                <a:uLnTx/>
                <a:uFillTx/>
                <a:latin typeface="Calibri"/>
                <a:ea typeface="Calibri"/>
                <a:cs typeface="Calibri"/>
                <a:sym typeface="Calibri"/>
              </a:rPr>
              <a:t>Get answers to your questions in English, Español, and </a:t>
            </a:r>
            <a:r>
              <a:rPr kumimoji="0" lang="en-US" sz="2800" b="0" i="0" u="none" strike="noStrike" kern="0" cap="none" spc="0" normalizeH="0" baseline="0" noProof="0" dirty="0" err="1">
                <a:ln>
                  <a:noFill/>
                </a:ln>
                <a:solidFill>
                  <a:srgbClr val="000000"/>
                </a:solidFill>
                <a:effectLst/>
                <a:uLnTx/>
                <a:uFillTx/>
                <a:latin typeface="Calibri"/>
                <a:ea typeface="Calibri"/>
                <a:cs typeface="Calibri"/>
                <a:sym typeface="Calibri"/>
              </a:rPr>
              <a:t>Portuguêse</a:t>
            </a:r>
            <a:r>
              <a:rPr kumimoji="0" lang="en-US" sz="2800" b="0" i="0" u="none" strike="noStrike" kern="0" cap="none" spc="0" normalizeH="0" baseline="0" noProof="0" dirty="0">
                <a:ln>
                  <a:noFill/>
                </a:ln>
                <a:solidFill>
                  <a:srgbClr val="000000"/>
                </a:solidFill>
                <a:effectLst/>
                <a:uLnTx/>
                <a:uFillTx/>
                <a:latin typeface="Calibri"/>
                <a:ea typeface="Calibri"/>
                <a:cs typeface="Calibri"/>
                <a:sym typeface="Calibri"/>
              </a:rPr>
              <a:t>. </a:t>
            </a:r>
            <a:endParaRPr kumimoji="0" lang="en-US" sz="2800" b="0" i="0" u="none" strike="noStrike" kern="0" cap="none" spc="0" normalizeH="0" baseline="0" noProof="0" dirty="0">
              <a:ln>
                <a:noFill/>
              </a:ln>
              <a:solidFill>
                <a:srgbClr val="000000"/>
              </a:solidFill>
              <a:effectLst/>
              <a:uLnTx/>
              <a:uFillTx/>
              <a:latin typeface="Calibri"/>
              <a:ea typeface="Calibri"/>
              <a:cs typeface="Helvetica"/>
              <a:sym typeface="Calibri"/>
            </a:endParaRPr>
          </a:p>
          <a:p>
            <a:pPr marL="342900" marR="0" lvl="0" indent="-342900" algn="l" defTabSz="914400" rtl="0" eaLnBrk="1" fontAlgn="auto" latinLnBrk="0" hangingPunct="0">
              <a:lnSpc>
                <a:spcPct val="100000"/>
              </a:lnSpc>
              <a:spcBef>
                <a:spcPts val="0"/>
              </a:spcBef>
              <a:spcAft>
                <a:spcPts val="0"/>
              </a:spcAft>
              <a:buClrTx/>
              <a:buSzTx/>
              <a:buFont typeface="Arial,Sans-Serif"/>
              <a:buChar char="•"/>
              <a:tabLst/>
              <a:defRPr/>
            </a:pPr>
            <a:r>
              <a:rPr kumimoji="0" lang="en-US" sz="2800" b="0" i="0" u="none" strike="noStrike" kern="0" cap="none" spc="0" normalizeH="0" baseline="0" noProof="0" dirty="0">
                <a:ln>
                  <a:noFill/>
                </a:ln>
                <a:solidFill>
                  <a:srgbClr val="000000"/>
                </a:solidFill>
                <a:effectLst/>
                <a:uLnTx/>
                <a:uFillTx/>
                <a:latin typeface="Calibri"/>
                <a:ea typeface="Calibri"/>
                <a:cs typeface="Calibri"/>
                <a:sym typeface="Calibri"/>
              </a:rPr>
              <a:t>Interpretation services for up to 240+ languages are also available.</a:t>
            </a:r>
          </a:p>
          <a:p>
            <a:pPr marL="342900" marR="0" lvl="0" indent="-342900" algn="l" defTabSz="914400" rtl="0" eaLnBrk="1" fontAlgn="auto" latinLnBrk="0" hangingPunct="0">
              <a:lnSpc>
                <a:spcPct val="100000"/>
              </a:lnSpc>
              <a:spcBef>
                <a:spcPts val="0"/>
              </a:spcBef>
              <a:spcAft>
                <a:spcPts val="0"/>
              </a:spcAft>
              <a:buClrTx/>
              <a:buSzTx/>
              <a:buFont typeface="Arial"/>
              <a:buChar char="•"/>
              <a:tabLst/>
              <a:defRPr/>
            </a:pPr>
            <a:endParaRPr kumimoji="0" lang="en-US" sz="2000" b="0" i="0" u="none" strike="noStrike" kern="0" cap="none" spc="0" normalizeH="0" baseline="0" noProof="0" dirty="0">
              <a:ln>
                <a:noFill/>
              </a:ln>
              <a:solidFill>
                <a:srgbClr val="BE5817"/>
              </a:solidFill>
              <a:effectLst/>
              <a:uLnTx/>
              <a:uFillTx/>
              <a:latin typeface="Calibri"/>
              <a:ea typeface="Calibri"/>
              <a:cs typeface="Calibri"/>
              <a:sym typeface="Calibri"/>
            </a:endParaRPr>
          </a:p>
          <a:p>
            <a:pPr marL="342900" marR="0" lvl="0" indent="-342900" algn="l" defTabSz="914400" rtl="0" eaLnBrk="1" fontAlgn="auto" latinLnBrk="0" hangingPunct="0">
              <a:lnSpc>
                <a:spcPct val="100000"/>
              </a:lnSpc>
              <a:spcBef>
                <a:spcPts val="0"/>
              </a:spcBef>
              <a:spcAft>
                <a:spcPts val="0"/>
              </a:spcAft>
              <a:buClrTx/>
              <a:buSzTx/>
              <a:buFont typeface="Arial"/>
              <a:buChar char="•"/>
              <a:tabLst/>
              <a:defRPr/>
            </a:pPr>
            <a:endParaRPr kumimoji="0" lang="en-US" sz="2000" b="0" i="0" u="none" strike="noStrike" kern="0" cap="none" spc="0" normalizeH="0" baseline="0" noProof="0" dirty="0">
              <a:ln>
                <a:noFill/>
              </a:ln>
              <a:solidFill>
                <a:srgbClr val="000000"/>
              </a:solidFill>
              <a:effectLst/>
              <a:uLnTx/>
              <a:uFillTx/>
              <a:latin typeface="Calibri"/>
              <a:ea typeface="Calibri"/>
              <a:cs typeface="Calibri"/>
              <a:sym typeface="Calibri"/>
            </a:endParaRPr>
          </a:p>
          <a:p>
            <a:pPr marL="0" marR="0" lvl="0" indent="0" algn="l" defTabSz="914400" rtl="0" eaLnBrk="1" fontAlgn="auto" latinLnBrk="0" hangingPunct="0">
              <a:lnSpc>
                <a:spcPct val="100000"/>
              </a:lnSpc>
              <a:spcBef>
                <a:spcPts val="0"/>
              </a:spcBef>
              <a:spcAft>
                <a:spcPts val="0"/>
              </a:spcAft>
              <a:buClrTx/>
              <a:buSzTx/>
              <a:buFontTx/>
              <a:buNone/>
              <a:tabLst/>
              <a:defRPr/>
            </a:pPr>
            <a:endParaRPr kumimoji="0" lang="en-US" sz="2000" b="1" i="0" u="none" strike="noStrike" kern="0" cap="none" spc="0" normalizeH="0" baseline="0" noProof="0" dirty="0">
              <a:ln>
                <a:noFill/>
              </a:ln>
              <a:solidFill>
                <a:srgbClr val="BE5817"/>
              </a:solidFill>
              <a:effectLst/>
              <a:uLnTx/>
              <a:uFillTx/>
              <a:latin typeface="Calibri"/>
              <a:ea typeface="Calibri"/>
              <a:cs typeface="Calibri"/>
              <a:sym typeface="Calibri"/>
            </a:endParaRPr>
          </a:p>
        </p:txBody>
      </p:sp>
      <p:sp>
        <p:nvSpPr>
          <p:cNvPr id="2" name="Rectangle 6">
            <a:extLst>
              <a:ext uri="{FF2B5EF4-FFF2-40B4-BE49-F238E27FC236}">
                <a16:creationId xmlns:a16="http://schemas.microsoft.com/office/drawing/2014/main" id="{08D01018-9D39-D4D7-BEFB-F39ECD582A49}"/>
              </a:ext>
              <a:ext uri="{C183D7F6-B498-43B3-948B-1728B52AA6E4}">
                <adec:decorative xmlns:adec="http://schemas.microsoft.com/office/drawing/2017/decorative" val="1"/>
              </a:ext>
            </a:extLst>
          </p:cNvPr>
          <p:cNvSpPr/>
          <p:nvPr/>
        </p:nvSpPr>
        <p:spPr>
          <a:xfrm>
            <a:off x="-1" y="5987951"/>
            <a:ext cx="12192001" cy="910166"/>
          </a:xfrm>
          <a:prstGeom prst="rect">
            <a:avLst/>
          </a:prstGeom>
          <a:solidFill>
            <a:srgbClr val="D9D9D9"/>
          </a:solidFill>
          <a:ln w="12700">
            <a:solidFill>
              <a:srgbClr val="D9D9D9"/>
            </a:solidFill>
            <a:miter/>
          </a:ln>
        </p:spPr>
        <p:txBody>
          <a:bodyPr lIns="45719" rIns="45719" anchor="ctr"/>
          <a:lstStyle/>
          <a:p>
            <a:pPr marL="0" marR="0" lvl="0" indent="0" algn="ctr" defTabSz="914400" rtl="0" eaLnBrk="1" fontAlgn="auto" latinLnBrk="0" hangingPunct="0">
              <a:lnSpc>
                <a:spcPct val="100000"/>
              </a:lnSpc>
              <a:spcBef>
                <a:spcPts val="0"/>
              </a:spcBef>
              <a:spcAft>
                <a:spcPts val="0"/>
              </a:spcAft>
              <a:buClrTx/>
              <a:buSzTx/>
              <a:buFontTx/>
              <a:buNone/>
              <a:tabLst/>
              <a:defRPr>
                <a:solidFill>
                  <a:srgbClr val="FFFFFF"/>
                </a:solidFill>
              </a:defRPr>
            </a:pPr>
            <a:endParaRPr kumimoji="0" sz="1800" b="0" i="0" u="none" strike="noStrike" kern="0" cap="none" spc="0" normalizeH="0" baseline="0" noProof="0">
              <a:ln>
                <a:noFill/>
              </a:ln>
              <a:solidFill>
                <a:srgbClr val="FFFFFF"/>
              </a:solidFill>
              <a:effectLst/>
              <a:uLnTx/>
              <a:uFillTx/>
              <a:latin typeface="Calibri"/>
              <a:ea typeface="Calibri"/>
              <a:cs typeface="Calibri"/>
              <a:sym typeface="Calibri"/>
            </a:endParaRPr>
          </a:p>
        </p:txBody>
      </p:sp>
      <p:pic>
        <p:nvPicPr>
          <p:cNvPr id="3" name="Picture 7">
            <a:extLst>
              <a:ext uri="{FF2B5EF4-FFF2-40B4-BE49-F238E27FC236}">
                <a16:creationId xmlns:a16="http://schemas.microsoft.com/office/drawing/2014/main" id="{430EAD30-E88A-EECA-0AD0-4FC544D519D1}"/>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840464" y="6127872"/>
            <a:ext cx="1971309" cy="538460"/>
          </a:xfrm>
          <a:prstGeom prst="rect">
            <a:avLst/>
          </a:prstGeom>
          <a:ln w="12700">
            <a:miter lim="400000"/>
          </a:ln>
        </p:spPr>
      </p:pic>
      <p:pic>
        <p:nvPicPr>
          <p:cNvPr id="4" name="Picture 8">
            <a:extLst>
              <a:ext uri="{FF2B5EF4-FFF2-40B4-BE49-F238E27FC236}">
                <a16:creationId xmlns:a16="http://schemas.microsoft.com/office/drawing/2014/main" id="{441FA54A-1365-8F1C-1AA8-7E1C0A6855C4}"/>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9803383" y="6139636"/>
            <a:ext cx="1474217" cy="535903"/>
          </a:xfrm>
          <a:prstGeom prst="rect">
            <a:avLst/>
          </a:prstGeom>
          <a:ln w="12700">
            <a:miter lim="400000"/>
          </a:ln>
        </p:spPr>
      </p:pic>
    </p:spTree>
    <p:custDataLst>
      <p:tags r:id="rId1"/>
    </p:custDataLst>
    <p:extLst>
      <p:ext uri="{BB962C8B-B14F-4D97-AF65-F5344CB8AC3E}">
        <p14:creationId xmlns:p14="http://schemas.microsoft.com/office/powerpoint/2010/main" val="2767175890"/>
      </p:ext>
    </p:extLst>
  </p:cSld>
  <p:clrMapOvr>
    <a:masterClrMapping/>
  </p:clrMapOvr>
  <p:transition spd="med"/>
</p:sld>
</file>

<file path=ppt/tags/tag1.xml><?xml version="1.0" encoding="utf-8"?>
<p:tagLst xmlns:a="http://schemas.openxmlformats.org/drawingml/2006/main" xmlns:r="http://schemas.openxmlformats.org/officeDocument/2006/relationships" xmlns:p="http://schemas.openxmlformats.org/presentationml/2006/main">
  <p:tag name="ARTICULATE_DESIGN_ID_1_OFFICE THEME" val="TDB4lcMY"/>
  <p:tag name="ARTICULATE_SLIDE_THUMBNAIL_REFRESH" val="1"/>
  <p:tag name="ARTICULATE_PROJECT_OPEN" val="0"/>
  <p:tag name="ARTICULATE_SLIDE_COUNT" val="33"/>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CC99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2A775729DB113468DFE53EF5E4A1154" ma:contentTypeVersion="20" ma:contentTypeDescription="Create a new document." ma:contentTypeScope="" ma:versionID="64c1642a6021f96d505aebe72c60d2cf">
  <xsd:schema xmlns:xsd="http://www.w3.org/2001/XMLSchema" xmlns:xs="http://www.w3.org/2001/XMLSchema" xmlns:p="http://schemas.microsoft.com/office/2006/metadata/properties" xmlns:ns1="http://schemas.microsoft.com/sharepoint/v3" xmlns:ns2="0a3922e2-8481-48ec-a87a-5090973b07da" xmlns:ns3="44c63c8a-9b6f-4c60-8cde-76449f385ed7" targetNamespace="http://schemas.microsoft.com/office/2006/metadata/properties" ma:root="true" ma:fieldsID="149cefc26b50ca2725b45737d689d062" ns1:_="" ns2:_="" ns3:_="">
    <xsd:import namespace="http://schemas.microsoft.com/sharepoint/v3"/>
    <xsd:import namespace="0a3922e2-8481-48ec-a87a-5090973b07da"/>
    <xsd:import namespace="44c63c8a-9b6f-4c60-8cde-76449f385ed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ovetoInterviewStage" minOccurs="0"/>
                <xsd:element ref="ns1:_ip_UnifiedCompliancePolicyProperties" minOccurs="0"/>
                <xsd:element ref="ns1:_ip_UnifiedCompliancePolicyUIAction" minOccurs="0"/>
                <xsd:element ref="ns2:MediaLengthInSeconds" minOccurs="0"/>
                <xsd:element ref="ns2:lcf76f155ced4ddcb4097134ff3c332f" minOccurs="0"/>
                <xsd:element ref="ns3:TaxCatchAll" minOccurs="0"/>
                <xsd:element ref="ns2:MediaServiceLocation" minOccurs="0"/>
                <xsd:element ref="ns2:Note"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8" nillable="true" ma:displayName="Unified Compliance Policy Properties" ma:hidden="true" ma:internalName="_ip_UnifiedCompliancePolicyProperties">
      <xsd:simpleType>
        <xsd:restriction base="dms:Note"/>
      </xsd:simpleType>
    </xsd:element>
    <xsd:element name="_ip_UnifiedCompliancePolicyUIAction" ma:index="1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a3922e2-8481-48ec-a87a-5090973b07d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ovetoInterviewStage" ma:index="17" nillable="true" ma:displayName="Move to Interview Stage" ma:default="1" ma:format="Dropdown" ma:internalName="MovetoInterviewStage">
      <xsd:simpleType>
        <xsd:restriction base="dms:Boolea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Location" ma:index="24" nillable="true" ma:displayName="Location" ma:internalName="MediaServiceLocation" ma:readOnly="true">
      <xsd:simpleType>
        <xsd:restriction base="dms:Text"/>
      </xsd:simpleType>
    </xsd:element>
    <xsd:element name="Note" ma:index="25" nillable="true" ma:displayName="Note" ma:description="Maybe" ma:format="Dropdown" ma:internalName="Note">
      <xsd:simpleType>
        <xsd:restriction base="dms:Text">
          <xsd:maxLength value="255"/>
        </xsd:restriction>
      </xsd:simpleType>
    </xsd:element>
    <xsd:element name="MediaServiceObjectDetectorVersions" ma:index="26"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4c63c8a-9b6f-4c60-8cde-76449f385ed7"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dea6709-a8ec-47f4-9d58-5d3744ff23a7}" ma:internalName="TaxCatchAll" ma:showField="CatchAllData" ma:web="44c63c8a-9b6f-4c60-8cde-76449f385ed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axCatchAll xmlns="44c63c8a-9b6f-4c60-8cde-76449f385ed7" xsi:nil="true"/>
    <MovetoInterviewStage xmlns="0a3922e2-8481-48ec-a87a-5090973b07da">true</MovetoInterviewStage>
    <lcf76f155ced4ddcb4097134ff3c332f xmlns="0a3922e2-8481-48ec-a87a-5090973b07da">
      <Terms xmlns="http://schemas.microsoft.com/office/infopath/2007/PartnerControls"/>
    </lcf76f155ced4ddcb4097134ff3c332f>
    <_ip_UnifiedCompliancePolicyProperties xmlns="http://schemas.microsoft.com/sharepoint/v3" xsi:nil="true"/>
    <SharedWithUsers xmlns="44c63c8a-9b6f-4c60-8cde-76449f385ed7">
      <UserInfo>
        <DisplayName>Tibma, Mary B. (DFML)</DisplayName>
        <AccountId>14</AccountId>
        <AccountType/>
      </UserInfo>
      <UserInfo>
        <DisplayName>Schooling, Kathryn (DFML)</DisplayName>
        <AccountId>386</AccountId>
        <AccountType/>
      </UserInfo>
      <UserInfo>
        <DisplayName>Shepard, Lisa F (DFML)</DisplayName>
        <AccountId>17</AccountId>
        <AccountType/>
      </UserInfo>
      <UserInfo>
        <DisplayName>Pratt, Andrew J. (DFML)</DisplayName>
        <AccountId>147</AccountId>
        <AccountType/>
      </UserInfo>
      <UserInfo>
        <DisplayName>Crowder, Stephen (DFML)</DisplayName>
        <AccountId>1122</AccountId>
        <AccountType/>
      </UserInfo>
      <UserInfo>
        <DisplayName>Catalano, Claudia (DPH)</DisplayName>
        <AccountId>1649</AccountId>
        <AccountType/>
      </UserInfo>
      <UserInfo>
        <DisplayName>McIlvaine, Andrew (DFML)</DisplayName>
        <AccountId>1051</AccountId>
        <AccountType/>
      </UserInfo>
      <UserInfo>
        <DisplayName>Ruggiero, Nicolas (EOL)</DisplayName>
        <AccountId>1884</AccountId>
        <AccountType/>
      </UserInfo>
      <UserInfo>
        <DisplayName>Kitsos, Matthew (EOL)</DisplayName>
        <AccountId>1886</AccountId>
        <AccountType/>
      </UserInfo>
    </SharedWithUsers>
    <Note xmlns="0a3922e2-8481-48ec-a87a-5090973b07da" xsi:nil="true"/>
  </documentManagement>
</p:properties>
</file>

<file path=customXml/itemProps1.xml><?xml version="1.0" encoding="utf-8"?>
<ds:datastoreItem xmlns:ds="http://schemas.openxmlformats.org/officeDocument/2006/customXml" ds:itemID="{3E27D9CB-4730-4C40-B12B-102D38DB6D7A}">
  <ds:schemaRefs>
    <ds:schemaRef ds:uri="0a3922e2-8481-48ec-a87a-5090973b07da"/>
    <ds:schemaRef ds:uri="44c63c8a-9b6f-4c60-8cde-76449f385ed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3CCEAA8D-618C-4AAC-B310-0B4CDA398C59}">
  <ds:schemaRefs>
    <ds:schemaRef ds:uri="http://schemas.microsoft.com/sharepoint/v3/contenttype/forms"/>
  </ds:schemaRefs>
</ds:datastoreItem>
</file>

<file path=customXml/itemProps3.xml><?xml version="1.0" encoding="utf-8"?>
<ds:datastoreItem xmlns:ds="http://schemas.openxmlformats.org/officeDocument/2006/customXml" ds:itemID="{9269C354-50DB-4A76-A667-B29AFA338B9B}">
  <ds:schemaRefs>
    <ds:schemaRef ds:uri="http://purl.org/dc/elements/1.1/"/>
    <ds:schemaRef ds:uri="http://schemas.microsoft.com/sharepoint/v3"/>
    <ds:schemaRef ds:uri="0a3922e2-8481-48ec-a87a-5090973b07da"/>
    <ds:schemaRef ds:uri="http://schemas.microsoft.com/office/infopath/2007/PartnerControls"/>
    <ds:schemaRef ds:uri="http://purl.org/dc/terms/"/>
    <ds:schemaRef ds:uri="http://schemas.openxmlformats.org/package/2006/metadata/core-properties"/>
    <ds:schemaRef ds:uri="44c63c8a-9b6f-4c60-8cde-76449f385ed7"/>
    <ds:schemaRef ds:uri="http://schemas.microsoft.com/office/2006/documentManagement/types"/>
    <ds:schemaRef ds:uri="http://schemas.microsoft.com/office/2006/metadata/properties"/>
    <ds:schemaRef ds:uri="http://www.w3.org/XML/1998/namespace"/>
    <ds:schemaRef ds:uri="http://purl.org/dc/dcmitype/"/>
  </ds:schemaRefs>
</ds:datastoreItem>
</file>

<file path=docMetadata/LabelInfo.xml><?xml version="1.0" encoding="utf-8"?>
<clbl:labelList xmlns:clbl="http://schemas.microsoft.com/office/2020/mipLabelMetadata">
  <clbl:label id="{3e861d16-48b7-4a0e-9806-8c04d81b7b2a}" enabled="0" method="" siteId="{3e861d16-48b7-4a0e-9806-8c04d81b7b2a}" removed="1"/>
</clbl:labelList>
</file>

<file path=docProps/app.xml><?xml version="1.0" encoding="utf-8"?>
<Properties xmlns="http://schemas.openxmlformats.org/officeDocument/2006/extended-properties" xmlns:vt="http://schemas.openxmlformats.org/officeDocument/2006/docPropsVTypes">
  <TotalTime>494</TotalTime>
  <Words>3461</Words>
  <Application>Microsoft Office PowerPoint</Application>
  <PresentationFormat>Widescreen</PresentationFormat>
  <Paragraphs>325</Paragraphs>
  <Slides>33</Slides>
  <Notes>29</Notes>
  <HiddenSlides>0</HiddenSlides>
  <MMClips>0</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33</vt:i4>
      </vt:variant>
    </vt:vector>
  </HeadingPairs>
  <TitlesOfParts>
    <vt:vector size="46" baseType="lpstr">
      <vt:lpstr>Arial</vt:lpstr>
      <vt:lpstr>Arial,Sans-Serif</vt:lpstr>
      <vt:lpstr>Calibri</vt:lpstr>
      <vt:lpstr>Calibri Light</vt:lpstr>
      <vt:lpstr>Helvetica</vt:lpstr>
      <vt:lpstr>Noto Sans VF</vt:lpstr>
      <vt:lpstr>Segoe UI</vt:lpstr>
      <vt:lpstr>Times New Roman</vt:lpstr>
      <vt:lpstr>Office Theme</vt:lpstr>
      <vt:lpstr>1_Office Theme</vt:lpstr>
      <vt:lpstr>Office Theme</vt:lpstr>
      <vt:lpstr>2_Office Theme</vt:lpstr>
      <vt:lpstr>3_Office Theme</vt:lpstr>
      <vt:lpstr>Paid Family and Medical Leave in Massachusetts  October 21, 2025</vt:lpstr>
      <vt:lpstr>Housekeeping  </vt:lpstr>
      <vt:lpstr>Overview of PFML </vt:lpstr>
      <vt:lpstr>What is PFML?</vt:lpstr>
      <vt:lpstr>What is PFML? Job Protection</vt:lpstr>
      <vt:lpstr>What is PFML? Job Protection, Continued</vt:lpstr>
      <vt:lpstr>What Types of Leave are Available?</vt:lpstr>
      <vt:lpstr>Types of Leave Schedules</vt:lpstr>
      <vt:lpstr>How is PFML Different Than FMLA?</vt:lpstr>
      <vt:lpstr>What family members are covered?</vt:lpstr>
      <vt:lpstr>What is PFML? Employers with Self-funded or Private Plans</vt:lpstr>
      <vt:lpstr>What is PFML? Excluded Employers</vt:lpstr>
      <vt:lpstr>PFML for Self-Employed Individuals</vt:lpstr>
      <vt:lpstr>PFML Employer Responsibilities</vt:lpstr>
      <vt:lpstr>Eligibility</vt:lpstr>
      <vt:lpstr>Who is eligible for PFML?</vt:lpstr>
      <vt:lpstr>What is a Serious Health Condition?</vt:lpstr>
      <vt:lpstr>What is the Financial Eligibility Test?</vt:lpstr>
      <vt:lpstr>Weekly Benefit Amount</vt:lpstr>
      <vt:lpstr>Uses of Paid Time Off (PTO)</vt:lpstr>
      <vt:lpstr>How to Apply</vt:lpstr>
      <vt:lpstr>Multilingual Application Website</vt:lpstr>
      <vt:lpstr>How to apply for medical and family leave</vt:lpstr>
      <vt:lpstr>Application Timeline (slide 1 of 2)</vt:lpstr>
      <vt:lpstr>Application Timeline (slide 2 of 3)</vt:lpstr>
      <vt:lpstr>Appeals</vt:lpstr>
      <vt:lpstr>Leave Examples</vt:lpstr>
      <vt:lpstr>Caring for a family member with a serious health condition</vt:lpstr>
      <vt:lpstr>Caring for a family member who served in the military and has a serious health condition</vt:lpstr>
      <vt:lpstr>Caring for your own serious health condition</vt:lpstr>
      <vt:lpstr>Combining Medical and Family Leave to Bond with a Child</vt:lpstr>
      <vt:lpstr>Combining Medical Leave and the Two Different Types of Family Leave</vt:lpstr>
      <vt:lpstr>Resources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Olesen, Erin J (EOL)</dc:creator>
  <cp:lastModifiedBy>Raymond, Deborah</cp:lastModifiedBy>
  <cp:revision>59</cp:revision>
  <dcterms:created xsi:type="dcterms:W3CDTF">2022-04-11T14:04:44Z</dcterms:created>
  <dcterms:modified xsi:type="dcterms:W3CDTF">2026-04-22T19:44:29Z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0x01010092A775729DB113468DFE53EF5E4A1154</vt:lpwstr>
  </property>
  <property fmtid="{D5CDD505-2E9C-101B-9397-08002B2CF9AE}" pid="3" name="MediaServiceImageTags">
    <vt:lpwstr/>
  </property>
  <property fmtid="{D5CDD505-2E9C-101B-9397-08002B2CF9AE}" pid="4" name="ArticulateGUID">
    <vt:lpwstr>94F90E71-49E4-49A5-BFD1-213E7C14786A</vt:lpwstr>
  </property>
  <property fmtid="{D5CDD505-2E9C-101B-9397-08002B2CF9AE}" pid="5" name="ArticulatePath">
    <vt:lpwstr>Paid Family and Medical Leave MA Oct 2025 Final</vt:lpwstr>
  </property>
</Properties>
</file>